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3.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4.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2.xml" ContentType="application/vnd.openxmlformats-officedocument.drawingml.chartshapes+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5.xml" ContentType="application/vnd.openxmlformats-officedocument.themeOverrid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6.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7.xml" ContentType="application/vnd.openxmlformats-officedocument.themeOverr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8.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0.xml" ContentType="application/vnd.openxmlformats-officedocument.drawingml.chart+xml"/>
  <Override PartName="/ppt/charts/style29.xml" ContentType="application/vnd.ms-office.chartstyle+xml"/>
  <Override PartName="/ppt/charts/colors29.xml" ContentType="application/vnd.ms-office.chartcolorstyl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31.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89"/>
  </p:notesMasterIdLst>
  <p:sldIdLst>
    <p:sldId id="793" r:id="rId3"/>
    <p:sldId id="753" r:id="rId4"/>
    <p:sldId id="734" r:id="rId5"/>
    <p:sldId id="735" r:id="rId6"/>
    <p:sldId id="844" r:id="rId7"/>
    <p:sldId id="737" r:id="rId8"/>
    <p:sldId id="805" r:id="rId9"/>
    <p:sldId id="784" r:id="rId10"/>
    <p:sldId id="886" r:id="rId11"/>
    <p:sldId id="924" r:id="rId12"/>
    <p:sldId id="925" r:id="rId13"/>
    <p:sldId id="879" r:id="rId14"/>
    <p:sldId id="895" r:id="rId15"/>
    <p:sldId id="1008" r:id="rId16"/>
    <p:sldId id="1005" r:id="rId17"/>
    <p:sldId id="1006" r:id="rId18"/>
    <p:sldId id="1007" r:id="rId19"/>
    <p:sldId id="1009" r:id="rId20"/>
    <p:sldId id="1026" r:id="rId21"/>
    <p:sldId id="1010" r:id="rId22"/>
    <p:sldId id="1011" r:id="rId23"/>
    <p:sldId id="1012" r:id="rId24"/>
    <p:sldId id="1013" r:id="rId25"/>
    <p:sldId id="1014" r:id="rId26"/>
    <p:sldId id="1015" r:id="rId27"/>
    <p:sldId id="1016" r:id="rId28"/>
    <p:sldId id="1018" r:id="rId29"/>
    <p:sldId id="1019" r:id="rId30"/>
    <p:sldId id="1020" r:id="rId31"/>
    <p:sldId id="1021" r:id="rId32"/>
    <p:sldId id="1022" r:id="rId33"/>
    <p:sldId id="1023" r:id="rId34"/>
    <p:sldId id="1024" r:id="rId35"/>
    <p:sldId id="1025" r:id="rId36"/>
    <p:sldId id="974" r:id="rId37"/>
    <p:sldId id="975" r:id="rId38"/>
    <p:sldId id="976" r:id="rId39"/>
    <p:sldId id="977" r:id="rId40"/>
    <p:sldId id="1000" r:id="rId41"/>
    <p:sldId id="979" r:id="rId42"/>
    <p:sldId id="980" r:id="rId43"/>
    <p:sldId id="1027" r:id="rId44"/>
    <p:sldId id="1028" r:id="rId45"/>
    <p:sldId id="1001" r:id="rId46"/>
    <p:sldId id="1002" r:id="rId47"/>
    <p:sldId id="1003" r:id="rId48"/>
    <p:sldId id="1004" r:id="rId49"/>
    <p:sldId id="987" r:id="rId50"/>
    <p:sldId id="988" r:id="rId51"/>
    <p:sldId id="989" r:id="rId52"/>
    <p:sldId id="990" r:id="rId53"/>
    <p:sldId id="999" r:id="rId54"/>
    <p:sldId id="883" r:id="rId55"/>
    <p:sldId id="866" r:id="rId56"/>
    <p:sldId id="873" r:id="rId57"/>
    <p:sldId id="864" r:id="rId58"/>
    <p:sldId id="859" r:id="rId59"/>
    <p:sldId id="868" r:id="rId60"/>
    <p:sldId id="869" r:id="rId61"/>
    <p:sldId id="867" r:id="rId62"/>
    <p:sldId id="818" r:id="rId63"/>
    <p:sldId id="788" r:id="rId64"/>
    <p:sldId id="920" r:id="rId65"/>
    <p:sldId id="876" r:id="rId66"/>
    <p:sldId id="922" r:id="rId67"/>
    <p:sldId id="911" r:id="rId68"/>
    <p:sldId id="912" r:id="rId69"/>
    <p:sldId id="913" r:id="rId70"/>
    <p:sldId id="914" r:id="rId71"/>
    <p:sldId id="915" r:id="rId72"/>
    <p:sldId id="916" r:id="rId73"/>
    <p:sldId id="917" r:id="rId74"/>
    <p:sldId id="918" r:id="rId75"/>
    <p:sldId id="872" r:id="rId76"/>
    <p:sldId id="785" r:id="rId77"/>
    <p:sldId id="829" r:id="rId78"/>
    <p:sldId id="831" r:id="rId79"/>
    <p:sldId id="834" r:id="rId80"/>
    <p:sldId id="833" r:id="rId81"/>
    <p:sldId id="835" r:id="rId82"/>
    <p:sldId id="836" r:id="rId83"/>
    <p:sldId id="850" r:id="rId84"/>
    <p:sldId id="856" r:id="rId85"/>
    <p:sldId id="858" r:id="rId86"/>
    <p:sldId id="871" r:id="rId87"/>
    <p:sldId id="804" r:id="rId88"/>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OLA CASTILLO" initials="PC" lastIdx="1" clrIdx="0">
    <p:extLst>
      <p:ext uri="{19B8F6BF-5375-455C-9EA6-DF929625EA0E}">
        <p15:presenceInfo xmlns:p15="http://schemas.microsoft.com/office/powerpoint/2012/main" userId="985bc4f3c608a9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DDF3"/>
    <a:srgbClr val="DA6C3A"/>
    <a:srgbClr val="000000"/>
    <a:srgbClr val="C2C230"/>
    <a:srgbClr val="00503C"/>
    <a:srgbClr val="007459"/>
    <a:srgbClr val="004E3B"/>
    <a:srgbClr val="004F3A"/>
    <a:srgbClr val="087C60"/>
    <a:srgbClr val="F6D3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Estilo temático 2 - Énfasi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61" autoAdjust="0"/>
    <p:restoredTop sz="91829" autoAdjust="0"/>
  </p:normalViewPr>
  <p:slideViewPr>
    <p:cSldViewPr snapToGrid="0">
      <p:cViewPr varScale="1">
        <p:scale>
          <a:sx n="106" d="100"/>
          <a:sy n="106" d="100"/>
        </p:scale>
        <p:origin x="1104" y="102"/>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commentAuthors" Target="commen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o\Desktop\CUADRO%20COMPARATIVO%20HSI%20GESTI&#211;N%20%202023-2024.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embeddings/oleObject7.bin"/></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embeddings/oleObject8.bin"/></Relationships>
</file>

<file path=ppt/charts/_rels/chart12.xml.rels><?xml version="1.0" encoding="UTF-8" standalone="yes"?>
<Relationships xmlns="http://schemas.openxmlformats.org/package/2006/relationships"><Relationship Id="rId3" Type="http://schemas.openxmlformats.org/officeDocument/2006/relationships/oleObject" Target="file:///C:\Users\ecabrera\Desktop\OMAR%202024\RECORD%20DE%20ATECIONES%20POR%20MESES%202024%20(1).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ecabrera\Desktop\OMAR%202024\RECORD%20DE%20ATECIONES%20POR%20MESES%202024%20(1).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ecabrera\Desktop\OMAR%202024\RECORD%20DE%20ATECIONES%20POR%20MESES%202024%20(1).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1" Type="http://schemas.openxmlformats.org/officeDocument/2006/relationships/oleObject" Target="file:///C:\Users\ecabrera\Desktop\OMAR%202024\RECORD%20DE%20ATECIONES%20POR%20MESES%202024%20(1).xlsx" TargetMode="External"/></Relationships>
</file>

<file path=ppt/charts/_rels/chart16.xml.rels><?xml version="1.0" encoding="UTF-8" standalone="yes"?>
<Relationships xmlns="http://schemas.openxmlformats.org/package/2006/relationships"><Relationship Id="rId3" Type="http://schemas.openxmlformats.org/officeDocument/2006/relationships/oleObject" Target="file:///C:\Users\ecabrera\Desktop\OMAR%202024\RECORD%20DE%20ATECIONES%20POR%20MESES%202024%20(1).xlsx"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ecabrera\Desktop\OMAR%202024\RECORD%20DE%20ATECIONES%20POR%20MESES%202024%20(1).xlsx" TargetMode="Externa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2.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ecabrera\Desktop\OMAR%202024\RECORD%20DE%20ATECIONES%20POR%20MESES%202024%20(1).xlsx" TargetMode="External"/><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embeddings/oleObject9.bin"/></Relationships>
</file>

<file path=ppt/charts/_rels/chart2.xml.rels><?xml version="1.0" encoding="UTF-8" standalone="yes"?>
<Relationships xmlns="http://schemas.openxmlformats.org/package/2006/relationships"><Relationship Id="rId3" Type="http://schemas.openxmlformats.org/officeDocument/2006/relationships/oleObject" Target="file:///C:\Users\tvergara875\Downloads\EQUIPOS%20PEDIATRIA%20(1).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ecabrera\Desktop\2024\RECORD%20DE%20ATECIONES%20POR%20MESES%202024%20(1).xlsx" TargetMode="External"/><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embeddings/oleObject10.bin"/></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Hoja_de_c_lculo_de_Microsoft_Excel.xlsx"/></Relationships>
</file>

<file path=ppt/charts/_rels/chart23.xml.rels><?xml version="1.0" encoding="UTF-8" standalone="yes"?>
<Relationships xmlns="http://schemas.openxmlformats.org/package/2006/relationships"><Relationship Id="rId3" Type="http://schemas.openxmlformats.org/officeDocument/2006/relationships/oleObject" Target="file:///C:\Users\tvergara875\Downloads\listado%20de%20equipoamiento%20(1).xlsx" TargetMode="External"/><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tvergara875\Downloads\listado%20de%20equipoamiento%20(1).xlsx" TargetMode="External"/><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tvergara875\Desktop\CUADROS%20DIAPO%2015-04.xlsx" TargetMode="External"/><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file:///C:\Users\tvergara875\Downloads\listado%20de%20equipoamiento%20(1).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Usuario\Desktop\CUADRO%20COMPARATIVO%20HSI%20GESTI&#211;N%20%202023-2024.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tvergara875\Desktop\CUADROS%20DIAPO%2015-04.xlsx" TargetMode="External"/><Relationship Id="rId2" Type="http://schemas.microsoft.com/office/2011/relationships/chartColorStyle" Target="colors29.xml"/><Relationship Id="rId1" Type="http://schemas.microsoft.com/office/2011/relationships/chartStyle" Target="style29.xml"/></Relationships>
</file>

<file path=ppt/charts/_rels/chart31.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uario\Desktop\CUADRO%20COMPARATIVO%20HSI%20GESTI&#211;N%20%202023-2024.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uario\Desktop\CUADRO%20COMPARATIVO%20HSI%20GESTI&#211;N%20%202023-202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uario\Desktop\CUADRO%20COMPARATIVO%20HSI%20GESTI&#211;N%20%202023-2024.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uario\Desktop\CUADRO%20COMPARATIVO%20HSI%20GESTI&#211;N%20%202023-2024.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5.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6.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effectLst/>
                <a:latin typeface="+mn-lt"/>
                <a:ea typeface="+mn-ea"/>
                <a:cs typeface="+mn-cs"/>
              </a:defRPr>
            </a:pPr>
            <a:r>
              <a:rPr lang="es-ES" b="0" dirty="0">
                <a:solidFill>
                  <a:schemeClr val="accent1">
                    <a:lumMod val="75000"/>
                  </a:schemeClr>
                </a:solidFill>
                <a:effectLst/>
              </a:rPr>
              <a:t>TRABAJADORES LIBRE DE RIESGO DISERGONOMICO</a:t>
            </a:r>
          </a:p>
        </c:rich>
      </c:tx>
      <c:layout>
        <c:manualLayout>
          <c:xMode val="edge"/>
          <c:yMode val="edge"/>
          <c:x val="0.18155016637816401"/>
          <c:y val="6.6539436579599511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effectLst/>
              <a:latin typeface="+mn-lt"/>
              <a:ea typeface="+mn-ea"/>
              <a:cs typeface="+mn-cs"/>
            </a:defRPr>
          </a:pPr>
          <a:endParaRPr lang="es-BO"/>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Hoja2!$B$40</c:f>
              <c:strCache>
                <c:ptCount val="1"/>
                <c:pt idx="0">
                  <c:v>TRABAJADORES LIBRE DE RIESGO DISERGONOMICO</c:v>
                </c:pt>
              </c:strCache>
            </c:strRef>
          </c:tx>
          <c:spPr>
            <a:solidFill>
              <a:srgbClr val="C2BB71"/>
            </a:solidFill>
            <a:ln>
              <a:noFill/>
            </a:ln>
            <a:effectLst/>
            <a:sp3d/>
          </c:spPr>
          <c:invertIfNegative val="0"/>
          <c:dLbls>
            <c:dLbl>
              <c:idx val="0"/>
              <c:layout>
                <c:manualLayout>
                  <c:x val="3.7272337255688702E-2"/>
                  <c:y val="-3.97926339476459E-2"/>
                </c:manualLayout>
              </c:layout>
              <c:tx>
                <c:rich>
                  <a:bodyPr/>
                  <a:lstStyle/>
                  <a:p>
                    <a:r>
                      <a:rPr lang="en-US" dirty="0"/>
                      <a:t> 0 </a:t>
                    </a:r>
                    <a:r>
                      <a:rPr lang="en-US" sz="900" dirty="0"/>
                      <a:t>PERSONAS</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32F-47A7-BE3B-9B9D0BCE9553}"/>
                </c:ext>
              </c:extLst>
            </c:dLbl>
            <c:dLbl>
              <c:idx val="1"/>
              <c:layout>
                <c:manualLayout>
                  <c:x val="4.0660598150310236E-2"/>
                  <c:y val="-7.2351667758566666E-3"/>
                </c:manualLayout>
              </c:layout>
              <c:tx>
                <c:rich>
                  <a:bodyPr/>
                  <a:lstStyle/>
                  <a:p>
                    <a:r>
                      <a:rPr lang="en-US" dirty="0"/>
                      <a:t>69 </a:t>
                    </a:r>
                    <a:r>
                      <a:rPr lang="en-US" sz="800" dirty="0"/>
                      <a:t>PERSONAS</a:t>
                    </a:r>
                    <a:endParaRPr lang="en-US" dirty="0"/>
                  </a:p>
                </c:rich>
              </c:tx>
              <c:showLegendKey val="0"/>
              <c:showVal val="1"/>
              <c:showCatName val="0"/>
              <c:showSerName val="0"/>
              <c:showPercent val="0"/>
              <c:showBubbleSize val="0"/>
              <c:extLst>
                <c:ext xmlns:c15="http://schemas.microsoft.com/office/drawing/2012/chart" uri="{CE6537A1-D6FC-4f65-9D91-7224C49458BB}">
                  <c15:layout>
                    <c:manualLayout>
                      <c:w val="0.17945683239027468"/>
                      <c:h val="0.14958384367789895"/>
                    </c:manualLayout>
                  </c15:layout>
                </c:ext>
                <c:ext xmlns:c16="http://schemas.microsoft.com/office/drawing/2014/chart" uri="{C3380CC4-5D6E-409C-BE32-E72D297353CC}">
                  <c16:uniqueId val="{00000001-032F-47A7-BE3B-9B9D0BCE9553}"/>
                </c:ext>
              </c:extLst>
            </c:dLbl>
            <c:spPr>
              <a:noFill/>
              <a:ln>
                <a:noFill/>
              </a:ln>
              <a:effectLst/>
            </c:spPr>
            <c:txPr>
              <a:bodyPr rot="0" spcFirstLastPara="1" vertOverflow="clip" horzOverflow="clip" vert="horz" wrap="square" lIns="38100" tIns="19050" rIns="38100" bIns="19050" anchor="ctr" anchorCtr="1">
                <a:spAutoFit/>
              </a:bodyPr>
              <a:lstStyle/>
              <a:p>
                <a:pPr>
                  <a:defRPr sz="1100" b="1" i="0" u="none" strike="noStrike" kern="1200" baseline="0">
                    <a:solidFill>
                      <a:schemeClr val="accent1">
                        <a:lumMod val="75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Hoja2!$C$39:$D$39</c:f>
              <c:strCache>
                <c:ptCount val="2"/>
                <c:pt idx="0">
                  <c:v>2023</c:v>
                </c:pt>
                <c:pt idx="1">
                  <c:v>META 2024</c:v>
                </c:pt>
              </c:strCache>
            </c:strRef>
          </c:cat>
          <c:val>
            <c:numRef>
              <c:f>Hoja2!$C$40:$D$40</c:f>
              <c:numCache>
                <c:formatCode>General</c:formatCode>
                <c:ptCount val="2"/>
                <c:pt idx="0">
                  <c:v>0</c:v>
                </c:pt>
                <c:pt idx="1">
                  <c:v>69</c:v>
                </c:pt>
              </c:numCache>
            </c:numRef>
          </c:val>
          <c:extLst>
            <c:ext xmlns:c16="http://schemas.microsoft.com/office/drawing/2014/chart" uri="{C3380CC4-5D6E-409C-BE32-E72D297353CC}">
              <c16:uniqueId val="{00000002-032F-47A7-BE3B-9B9D0BCE9553}"/>
            </c:ext>
          </c:extLst>
        </c:ser>
        <c:dLbls>
          <c:showLegendKey val="0"/>
          <c:showVal val="0"/>
          <c:showCatName val="0"/>
          <c:showSerName val="0"/>
          <c:showPercent val="0"/>
          <c:showBubbleSize val="0"/>
        </c:dLbls>
        <c:gapWidth val="150"/>
        <c:shape val="box"/>
        <c:axId val="951318160"/>
        <c:axId val="951318704"/>
        <c:axId val="0"/>
      </c:bar3DChart>
      <c:catAx>
        <c:axId val="9513181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50000"/>
                  </a:schemeClr>
                </a:solidFill>
                <a:latin typeface="+mn-lt"/>
                <a:ea typeface="+mn-ea"/>
                <a:cs typeface="+mn-cs"/>
              </a:defRPr>
            </a:pPr>
            <a:endParaRPr lang="es-BO"/>
          </a:p>
        </c:txPr>
        <c:crossAx val="951318704"/>
        <c:crosses val="autoZero"/>
        <c:auto val="1"/>
        <c:lblAlgn val="ctr"/>
        <c:lblOffset val="100"/>
        <c:noMultiLvlLbl val="0"/>
      </c:catAx>
      <c:valAx>
        <c:axId val="951318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9513181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BO"/>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4751831479650234"/>
          <c:y val="5.2713120423331539E-2"/>
          <c:w val="0.52864581126110866"/>
          <c:h val="0.79667147856517939"/>
        </c:manualLayout>
      </c:layout>
      <c:barChart>
        <c:barDir val="bar"/>
        <c:grouping val="clustered"/>
        <c:varyColors val="0"/>
        <c:ser>
          <c:idx val="1"/>
          <c:order val="0"/>
          <c:tx>
            <c:strRef>
              <c:f>'[PRIMERAS CAUSAS PRIEMER TRIMESTRE DE 2023 2024.xlsx]23-24'!$B$12</c:f>
              <c:strCache>
                <c:ptCount val="1"/>
                <c:pt idx="0">
                  <c:v>DIAGNOSTICO</c:v>
                </c:pt>
              </c:strCache>
            </c:strRef>
          </c:tx>
          <c:spPr>
            <a:solidFill>
              <a:srgbClr val="006666">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B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'[PRIMERAS CAUSAS PRIEMER TRIMESTRE DE 2023 2024.xlsx]23-24'!$B$13:$B$32</c:f>
              <c:strCache>
                <c:ptCount val="20"/>
                <c:pt idx="0">
                  <c:v>COVID-19, virus Identificado</c:v>
                </c:pt>
                <c:pt idx="1">
                  <c:v>Rinofaringitis aguda [resfriado común]</c:v>
                </c:pt>
                <c:pt idx="2">
                  <c:v>COVID-19, virus no Identificado</c:v>
                </c:pt>
                <c:pt idx="3">
                  <c:v>Dorsalgia</c:v>
                </c:pt>
                <c:pt idx="4">
                  <c:v>Faringitis aguda</c:v>
                </c:pt>
                <c:pt idx="5">
                  <c:v>Amigdalitis aguda</c:v>
                </c:pt>
                <c:pt idx="6">
                  <c:v>Hipertensión esencial (primaria)</c:v>
                </c:pt>
                <c:pt idx="7">
                  <c:v>Gastritis y duodenitis</c:v>
                </c:pt>
                <c:pt idx="8">
                  <c:v>Otros trastornos del sistema urinario</c:v>
                </c:pt>
                <c:pt idx="9">
                  <c:v>Deformidades congénitas de la cadera</c:v>
                </c:pt>
                <c:pt idx="10">
                  <c:v>Obesidad</c:v>
                </c:pt>
                <c:pt idx="11">
                  <c:v>Lesiones del hombro</c:v>
                </c:pt>
                <c:pt idx="12">
                  <c:v>Otros trastornos funcionales del intestino</c:v>
                </c:pt>
                <c:pt idx="13">
                  <c:v>Dispepsia funcional</c:v>
                </c:pt>
                <c:pt idx="14">
                  <c:v>Otras gastroenteritis y colitis de origen infeccioso y no especificado</c:v>
                </c:pt>
                <c:pt idx="15">
                  <c:v>Gonartrosis [artrosis de la rodilla]</c:v>
                </c:pt>
                <c:pt idx="16">
                  <c:v>Dolor abdominal y pélvico</c:v>
                </c:pt>
                <c:pt idx="17">
                  <c:v>Poliartrosis</c:v>
                </c:pt>
                <c:pt idx="18">
                  <c:v>Otros trastornos de los músculos</c:v>
                </c:pt>
                <c:pt idx="19">
                  <c:v>Trastornos del metabolismo de las lipoproteínas y otras lipidemias</c:v>
                </c:pt>
              </c:strCache>
            </c:strRef>
          </c:cat>
          <c:val>
            <c:numRef>
              <c:f>'[PRIMERAS CAUSAS PRIEMER TRIMESTRE DE 2023 2024.xlsx]23-24'!$E$13:$E$32</c:f>
              <c:numCache>
                <c:formatCode>General</c:formatCode>
                <c:ptCount val="20"/>
                <c:pt idx="0">
                  <c:v>459</c:v>
                </c:pt>
                <c:pt idx="1">
                  <c:v>310</c:v>
                </c:pt>
                <c:pt idx="2">
                  <c:v>274</c:v>
                </c:pt>
                <c:pt idx="3">
                  <c:v>266</c:v>
                </c:pt>
                <c:pt idx="4">
                  <c:v>191</c:v>
                </c:pt>
                <c:pt idx="5">
                  <c:v>166</c:v>
                </c:pt>
                <c:pt idx="6">
                  <c:v>164</c:v>
                </c:pt>
                <c:pt idx="7">
                  <c:v>137</c:v>
                </c:pt>
                <c:pt idx="8">
                  <c:v>136</c:v>
                </c:pt>
                <c:pt idx="9">
                  <c:v>106</c:v>
                </c:pt>
                <c:pt idx="10">
                  <c:v>104</c:v>
                </c:pt>
                <c:pt idx="11">
                  <c:v>95</c:v>
                </c:pt>
                <c:pt idx="12">
                  <c:v>91</c:v>
                </c:pt>
                <c:pt idx="13">
                  <c:v>90</c:v>
                </c:pt>
                <c:pt idx="14">
                  <c:v>87</c:v>
                </c:pt>
                <c:pt idx="15">
                  <c:v>86</c:v>
                </c:pt>
                <c:pt idx="16">
                  <c:v>85</c:v>
                </c:pt>
                <c:pt idx="17">
                  <c:v>83</c:v>
                </c:pt>
                <c:pt idx="18">
                  <c:v>76</c:v>
                </c:pt>
                <c:pt idx="19">
                  <c:v>69</c:v>
                </c:pt>
              </c:numCache>
            </c:numRef>
          </c:val>
          <c:extLst>
            <c:ext xmlns:c16="http://schemas.microsoft.com/office/drawing/2014/chart" uri="{C3380CC4-5D6E-409C-BE32-E72D297353CC}">
              <c16:uniqueId val="{00000006-1149-4E3D-B7DE-58CDA6F0C388}"/>
            </c:ext>
          </c:extLst>
        </c:ser>
        <c:dLbls>
          <c:dLblPos val="inEnd"/>
          <c:showLegendKey val="0"/>
          <c:showVal val="1"/>
          <c:showCatName val="0"/>
          <c:showSerName val="0"/>
          <c:showPercent val="0"/>
          <c:showBubbleSize val="0"/>
        </c:dLbls>
        <c:gapWidth val="59"/>
        <c:axId val="1264737280"/>
        <c:axId val="1264738368"/>
      </c:barChart>
      <c:catAx>
        <c:axId val="1264737280"/>
        <c:scaling>
          <c:orientation val="maxMin"/>
        </c:scaling>
        <c:delete val="0"/>
        <c:axPos val="l"/>
        <c:title>
          <c:tx>
            <c:rich>
              <a:bodyPr rot="-5400000" spcFirstLastPara="1" vertOverflow="ellipsis" vert="horz" wrap="square" anchor="ctr" anchorCtr="1"/>
              <a:lstStyle/>
              <a:p>
                <a:pPr>
                  <a:defRPr sz="900" b="0" i="0" u="none" strike="noStrike" kern="1200" baseline="0">
                    <a:ln>
                      <a:solidFill>
                        <a:schemeClr val="bg1"/>
                      </a:solidFill>
                    </a:ln>
                    <a:solidFill>
                      <a:schemeClr val="bg1"/>
                    </a:solidFill>
                    <a:latin typeface="+mn-lt"/>
                    <a:ea typeface="+mn-ea"/>
                    <a:cs typeface="+mn-cs"/>
                  </a:defRPr>
                </a:pPr>
                <a:r>
                  <a:rPr lang="es-BO" sz="1000" b="0" dirty="0">
                    <a:ln>
                      <a:solidFill>
                        <a:schemeClr val="bg1"/>
                      </a:solidFill>
                    </a:ln>
                    <a:solidFill>
                      <a:schemeClr val="bg1"/>
                    </a:solidFill>
                    <a:latin typeface="+mn-lt"/>
                    <a:ea typeface="+mn-ea"/>
                    <a:cs typeface="+mn-cs"/>
                  </a:rPr>
                  <a:t>PATOLOGÍAS </a:t>
                </a:r>
                <a:r>
                  <a:rPr lang="es-BO" sz="1000" b="0" baseline="0" dirty="0">
                    <a:ln>
                      <a:solidFill>
                        <a:schemeClr val="bg1"/>
                      </a:solidFill>
                    </a:ln>
                    <a:solidFill>
                      <a:schemeClr val="bg1"/>
                    </a:solidFill>
                    <a:latin typeface="+mn-lt"/>
                    <a:ea typeface="+mn-ea"/>
                    <a:cs typeface="+mn-cs"/>
                  </a:rPr>
                  <a:t> </a:t>
                </a:r>
                <a:r>
                  <a:rPr lang="es-BO" sz="1000" b="0" dirty="0">
                    <a:ln>
                      <a:solidFill>
                        <a:schemeClr val="bg1"/>
                      </a:solidFill>
                    </a:ln>
                    <a:solidFill>
                      <a:schemeClr val="bg1"/>
                    </a:solidFill>
                    <a:latin typeface="+mn-lt"/>
                    <a:ea typeface="+mn-ea"/>
                    <a:cs typeface="+mn-cs"/>
                  </a:rPr>
                  <a:t>CIE - 10</a:t>
                </a:r>
                <a:endParaRPr lang="es-BO" sz="1000" b="0" dirty="0">
                  <a:ln>
                    <a:solidFill>
                      <a:schemeClr val="bg1"/>
                    </a:solidFill>
                  </a:ln>
                  <a:solidFill>
                    <a:schemeClr val="bg1"/>
                  </a:solidFill>
                </a:endParaRPr>
              </a:p>
            </c:rich>
          </c:tx>
          <c:layout>
            <c:manualLayout>
              <c:xMode val="edge"/>
              <c:yMode val="edge"/>
              <c:x val="8.7212118974559511E-3"/>
              <c:y val="0.24204083541750185"/>
            </c:manualLayout>
          </c:layout>
          <c:overlay val="0"/>
          <c:spPr>
            <a:solidFill>
              <a:srgbClr val="006666"/>
            </a:solidFill>
            <a:ln w="12700" cap="flat" cmpd="sng" algn="ctr">
              <a:solidFill>
                <a:schemeClr val="accent1"/>
              </a:solidFill>
              <a:prstDash val="solid"/>
              <a:miter lim="800000"/>
            </a:ln>
            <a:effectLst/>
          </c:spPr>
          <c:txPr>
            <a:bodyPr rot="-5400000" spcFirstLastPara="1" vertOverflow="ellipsis" vert="horz" wrap="square" anchor="ctr" anchorCtr="1"/>
            <a:lstStyle/>
            <a:p>
              <a:pPr>
                <a:defRPr sz="900" b="0" i="0" u="none" strike="noStrike" kern="1200" baseline="0">
                  <a:ln>
                    <a:solidFill>
                      <a:schemeClr val="bg1"/>
                    </a:solidFill>
                  </a:ln>
                  <a:solidFill>
                    <a:schemeClr val="bg1"/>
                  </a:solidFill>
                  <a:latin typeface="+mn-lt"/>
                  <a:ea typeface="+mn-ea"/>
                  <a:cs typeface="+mn-cs"/>
                </a:defRPr>
              </a:pPr>
              <a:endParaRPr lang="es-BO"/>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BO"/>
          </a:p>
        </c:txPr>
        <c:crossAx val="1264738368"/>
        <c:crosses val="autoZero"/>
        <c:auto val="1"/>
        <c:lblAlgn val="ctr"/>
        <c:lblOffset val="100"/>
        <c:noMultiLvlLbl val="0"/>
      </c:catAx>
      <c:valAx>
        <c:axId val="1264738368"/>
        <c:scaling>
          <c:orientation val="minMax"/>
        </c:scaling>
        <c:delete val="0"/>
        <c:axPos val="t"/>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BO"/>
          </a:p>
        </c:txPr>
        <c:crossAx val="126473728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BO"/>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4751831814912463"/>
          <c:y val="6.9444485804462039E-2"/>
          <c:w val="0.52864581126110866"/>
          <c:h val="0.79667147856517939"/>
        </c:manualLayout>
      </c:layout>
      <c:barChart>
        <c:barDir val="bar"/>
        <c:grouping val="clustered"/>
        <c:varyColors val="0"/>
        <c:ser>
          <c:idx val="1"/>
          <c:order val="0"/>
          <c:tx>
            <c:strRef>
              <c:f>'[PRIMERAS CAUSAS PRIEMER TRIMESTRE DE 2023 2024.xlsx]23-24'!$B$75</c:f>
              <c:strCache>
                <c:ptCount val="1"/>
                <c:pt idx="0">
                  <c:v>PATOLOGÍA</c:v>
                </c:pt>
              </c:strCache>
              <c:extLst xmlns:c15="http://schemas.microsoft.com/office/drawing/2012/chart" xmlns:c16="http://schemas.microsoft.com/office/drawing/2014/chart"/>
            </c:strRef>
          </c:tx>
          <c:spPr>
            <a:solidFill>
              <a:srgbClr val="006666">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B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'[PRIMERAS CAUSAS PRIEMER TRIMESTRE DE 2023 2024.xlsx]23-24'!$B$76:$B$95</c:f>
              <c:strCache>
                <c:ptCount val="20"/>
                <c:pt idx="0">
                  <c:v>Faringitis aguda</c:v>
                </c:pt>
                <c:pt idx="1">
                  <c:v>Rinofaringitis aguda [resfriado común]</c:v>
                </c:pt>
                <c:pt idx="2">
                  <c:v>Hipertensión esencial (primaria)</c:v>
                </c:pt>
                <c:pt idx="3">
                  <c:v>Deformidades congénitas de la cadera</c:v>
                </c:pt>
                <c:pt idx="4">
                  <c:v>Lumbago no especificado</c:v>
                </c:pt>
                <c:pt idx="5">
                  <c:v>Astigmatismo</c:v>
                </c:pt>
                <c:pt idx="6">
                  <c:v>Amigdalitis aguda</c:v>
                </c:pt>
                <c:pt idx="7">
                  <c:v>Infeccion de vias urinarias, sitio no especificado</c:v>
                </c:pt>
                <c:pt idx="8">
                  <c:v>Otras gastroenteritis y colitis de origen infeccioso y no especificado</c:v>
                </c:pt>
                <c:pt idx="9">
                  <c:v>Insuficiencia venosa (cronica) (periferica)</c:v>
                </c:pt>
                <c:pt idx="10">
                  <c:v>Hiperplasia de la próstata</c:v>
                </c:pt>
                <c:pt idx="11">
                  <c:v>Contractura muscular</c:v>
                </c:pt>
                <c:pt idx="12">
                  <c:v>Bronquitis aguda</c:v>
                </c:pt>
                <c:pt idx="13">
                  <c:v>Constipacion</c:v>
                </c:pt>
                <c:pt idx="14">
                  <c:v>Dispepsia funcional</c:v>
                </c:pt>
                <c:pt idx="15">
                  <c:v>Presbicia</c:v>
                </c:pt>
                <c:pt idx="16">
                  <c:v>Diabetes mellitus tipo 2</c:v>
                </c:pt>
                <c:pt idx="17">
                  <c:v>Obesidad</c:v>
                </c:pt>
                <c:pt idx="18">
                  <c:v>Desviacion del tabique nasal</c:v>
                </c:pt>
                <c:pt idx="19">
                  <c:v>Gonartrosis [artrosis de la rodilla]</c:v>
                </c:pt>
              </c:strCache>
            </c:strRef>
          </c:cat>
          <c:val>
            <c:numRef>
              <c:f>'[PRIMERAS CAUSAS PRIEMER TRIMESTRE DE 2023 2024.xlsx]23-24'!$E$76:$E$95</c:f>
              <c:numCache>
                <c:formatCode>General</c:formatCode>
                <c:ptCount val="20"/>
                <c:pt idx="0">
                  <c:v>314</c:v>
                </c:pt>
                <c:pt idx="1">
                  <c:v>244</c:v>
                </c:pt>
                <c:pt idx="2">
                  <c:v>203</c:v>
                </c:pt>
                <c:pt idx="3">
                  <c:v>190</c:v>
                </c:pt>
                <c:pt idx="4">
                  <c:v>182</c:v>
                </c:pt>
                <c:pt idx="5">
                  <c:v>158</c:v>
                </c:pt>
                <c:pt idx="6">
                  <c:v>143</c:v>
                </c:pt>
                <c:pt idx="7">
                  <c:v>127</c:v>
                </c:pt>
                <c:pt idx="8">
                  <c:v>109</c:v>
                </c:pt>
                <c:pt idx="9">
                  <c:v>103</c:v>
                </c:pt>
                <c:pt idx="10">
                  <c:v>101</c:v>
                </c:pt>
                <c:pt idx="11">
                  <c:v>91</c:v>
                </c:pt>
                <c:pt idx="12">
                  <c:v>84</c:v>
                </c:pt>
                <c:pt idx="13">
                  <c:v>84</c:v>
                </c:pt>
                <c:pt idx="14">
                  <c:v>82</c:v>
                </c:pt>
                <c:pt idx="15">
                  <c:v>75</c:v>
                </c:pt>
                <c:pt idx="16">
                  <c:v>69</c:v>
                </c:pt>
                <c:pt idx="17">
                  <c:v>65</c:v>
                </c:pt>
                <c:pt idx="18">
                  <c:v>64</c:v>
                </c:pt>
                <c:pt idx="19">
                  <c:v>63</c:v>
                </c:pt>
              </c:numCache>
            </c:numRef>
          </c:val>
          <c:extLst>
            <c:ext xmlns:c16="http://schemas.microsoft.com/office/drawing/2014/chart" uri="{C3380CC4-5D6E-409C-BE32-E72D297353CC}">
              <c16:uniqueId val="{00000006-1149-4E3D-B7DE-58CDA6F0C388}"/>
            </c:ext>
          </c:extLst>
        </c:ser>
        <c:dLbls>
          <c:dLblPos val="inEnd"/>
          <c:showLegendKey val="0"/>
          <c:showVal val="1"/>
          <c:showCatName val="0"/>
          <c:showSerName val="0"/>
          <c:showPercent val="0"/>
          <c:showBubbleSize val="0"/>
        </c:dLbls>
        <c:gapWidth val="59"/>
        <c:axId val="1264744352"/>
        <c:axId val="1264738912"/>
      </c:barChart>
      <c:catAx>
        <c:axId val="1264744352"/>
        <c:scaling>
          <c:orientation val="maxMin"/>
        </c:scaling>
        <c:delete val="0"/>
        <c:axPos val="l"/>
        <c:title>
          <c:tx>
            <c:rich>
              <a:bodyPr rot="-5400000" spcFirstLastPara="1" vertOverflow="ellipsis" vert="horz" wrap="square" anchor="ctr" anchorCtr="1"/>
              <a:lstStyle/>
              <a:p>
                <a:pPr>
                  <a:defRPr sz="900" b="0" i="0" u="none" strike="noStrike" kern="1200" baseline="0">
                    <a:ln>
                      <a:solidFill>
                        <a:schemeClr val="bg1"/>
                      </a:solidFill>
                    </a:ln>
                    <a:solidFill>
                      <a:schemeClr val="bg1"/>
                    </a:solidFill>
                    <a:latin typeface="+mn-lt"/>
                    <a:ea typeface="+mn-ea"/>
                    <a:cs typeface="+mn-cs"/>
                  </a:defRPr>
                </a:pPr>
                <a:r>
                  <a:rPr lang="es-BO" sz="1000" b="0" dirty="0">
                    <a:ln>
                      <a:solidFill>
                        <a:schemeClr val="bg1"/>
                      </a:solidFill>
                    </a:ln>
                    <a:solidFill>
                      <a:schemeClr val="bg1"/>
                    </a:solidFill>
                    <a:latin typeface="+mn-lt"/>
                    <a:ea typeface="+mn-ea"/>
                    <a:cs typeface="+mn-cs"/>
                  </a:rPr>
                  <a:t>PATOLOGÍAS </a:t>
                </a:r>
                <a:r>
                  <a:rPr lang="es-BO" sz="1000" b="0" baseline="0" dirty="0">
                    <a:ln>
                      <a:solidFill>
                        <a:schemeClr val="bg1"/>
                      </a:solidFill>
                    </a:ln>
                    <a:solidFill>
                      <a:schemeClr val="bg1"/>
                    </a:solidFill>
                    <a:latin typeface="+mn-lt"/>
                    <a:ea typeface="+mn-ea"/>
                    <a:cs typeface="+mn-cs"/>
                  </a:rPr>
                  <a:t> </a:t>
                </a:r>
                <a:r>
                  <a:rPr lang="es-BO" sz="1000" b="0" dirty="0">
                    <a:ln>
                      <a:solidFill>
                        <a:schemeClr val="bg1"/>
                      </a:solidFill>
                    </a:ln>
                    <a:solidFill>
                      <a:schemeClr val="bg1"/>
                    </a:solidFill>
                    <a:latin typeface="+mn-lt"/>
                    <a:ea typeface="+mn-ea"/>
                    <a:cs typeface="+mn-cs"/>
                  </a:rPr>
                  <a:t>CIE - 10</a:t>
                </a:r>
                <a:endParaRPr lang="es-BO" sz="1000" b="0" dirty="0">
                  <a:ln>
                    <a:solidFill>
                      <a:schemeClr val="bg1"/>
                    </a:solidFill>
                  </a:ln>
                  <a:solidFill>
                    <a:schemeClr val="bg1"/>
                  </a:solidFill>
                </a:endParaRPr>
              </a:p>
            </c:rich>
          </c:tx>
          <c:layout>
            <c:manualLayout>
              <c:xMode val="edge"/>
              <c:yMode val="edge"/>
              <c:x val="1.022313195225295E-2"/>
              <c:y val="0.42350587899480713"/>
            </c:manualLayout>
          </c:layout>
          <c:overlay val="0"/>
          <c:spPr>
            <a:solidFill>
              <a:srgbClr val="006666"/>
            </a:solidFill>
            <a:ln w="12700" cap="flat" cmpd="sng" algn="ctr">
              <a:solidFill>
                <a:schemeClr val="accent1"/>
              </a:solidFill>
              <a:prstDash val="solid"/>
              <a:miter lim="800000"/>
            </a:ln>
            <a:effectLst/>
          </c:spPr>
          <c:txPr>
            <a:bodyPr rot="-5400000" spcFirstLastPara="1" vertOverflow="ellipsis" vert="horz" wrap="square" anchor="ctr" anchorCtr="1"/>
            <a:lstStyle/>
            <a:p>
              <a:pPr>
                <a:defRPr sz="900" b="0" i="0" u="none" strike="noStrike" kern="1200" baseline="0">
                  <a:ln>
                    <a:solidFill>
                      <a:schemeClr val="bg1"/>
                    </a:solidFill>
                  </a:ln>
                  <a:solidFill>
                    <a:schemeClr val="bg1"/>
                  </a:solidFill>
                  <a:latin typeface="+mn-lt"/>
                  <a:ea typeface="+mn-ea"/>
                  <a:cs typeface="+mn-cs"/>
                </a:defRPr>
              </a:pPr>
              <a:endParaRPr lang="es-BO"/>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BO"/>
          </a:p>
        </c:txPr>
        <c:crossAx val="1264738912"/>
        <c:crosses val="autoZero"/>
        <c:auto val="1"/>
        <c:lblAlgn val="ctr"/>
        <c:lblOffset val="100"/>
        <c:noMultiLvlLbl val="0"/>
      </c:catAx>
      <c:valAx>
        <c:axId val="1264738912"/>
        <c:scaling>
          <c:orientation val="minMax"/>
        </c:scaling>
        <c:delete val="0"/>
        <c:axPos val="t"/>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BO"/>
          </a:p>
        </c:txPr>
        <c:crossAx val="12647443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BO"/>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'RECORD C.E. (2)'!$F$3</c:f>
              <c:strCache>
                <c:ptCount val="1"/>
                <c:pt idx="0">
                  <c:v>TOTAL </c:v>
                </c:pt>
              </c:strCache>
            </c:strRef>
          </c:tx>
          <c:spPr>
            <a:solidFill>
              <a:srgbClr val="006666"/>
            </a:solidFill>
            <a:scene3d>
              <a:camera prst="orthographicFront"/>
              <a:lightRig rig="threePt" dir="t"/>
            </a:scene3d>
            <a:sp3d>
              <a:bevelT w="165100" prst="coolSlant"/>
            </a:sp3d>
          </c:spPr>
          <c:invertIfNegative val="0"/>
          <c:dPt>
            <c:idx val="0"/>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1-C7AD-45B3-947A-2E747F4D24D3}"/>
              </c:ext>
            </c:extLst>
          </c:dPt>
          <c:dPt>
            <c:idx val="1"/>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3-C7AD-45B3-947A-2E747F4D24D3}"/>
              </c:ext>
            </c:extLst>
          </c:dPt>
          <c:dPt>
            <c:idx val="2"/>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5-C7AD-45B3-947A-2E747F4D24D3}"/>
              </c:ext>
            </c:extLst>
          </c:dPt>
          <c:dPt>
            <c:idx val="3"/>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7-C7AD-45B3-947A-2E747F4D24D3}"/>
              </c:ext>
            </c:extLst>
          </c:dPt>
          <c:dPt>
            <c:idx val="4"/>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9-C7AD-45B3-947A-2E747F4D24D3}"/>
              </c:ext>
            </c:extLst>
          </c:dPt>
          <c:dPt>
            <c:idx val="5"/>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B-C7AD-45B3-947A-2E747F4D24D3}"/>
              </c:ext>
            </c:extLst>
          </c:dPt>
          <c:dPt>
            <c:idx val="6"/>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D-C7AD-45B3-947A-2E747F4D24D3}"/>
              </c:ext>
            </c:extLst>
          </c:dPt>
          <c:dPt>
            <c:idx val="7"/>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F-C7AD-45B3-947A-2E747F4D24D3}"/>
              </c:ext>
            </c:extLst>
          </c:dPt>
          <c:dPt>
            <c:idx val="8"/>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1-C7AD-45B3-947A-2E747F4D24D3}"/>
              </c:ext>
            </c:extLst>
          </c:dPt>
          <c:dPt>
            <c:idx val="9"/>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3-C7AD-45B3-947A-2E747F4D24D3}"/>
              </c:ext>
            </c:extLst>
          </c:dPt>
          <c:dPt>
            <c:idx val="10"/>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5-C7AD-45B3-947A-2E747F4D24D3}"/>
              </c:ext>
            </c:extLst>
          </c:dPt>
          <c:dPt>
            <c:idx val="11"/>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7-C7AD-45B3-947A-2E747F4D24D3}"/>
              </c:ext>
            </c:extLst>
          </c:dPt>
          <c:dPt>
            <c:idx val="12"/>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9-C7AD-45B3-947A-2E747F4D24D3}"/>
              </c:ext>
            </c:extLst>
          </c:dPt>
          <c:dPt>
            <c:idx val="13"/>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B-C7AD-45B3-947A-2E747F4D24D3}"/>
              </c:ext>
            </c:extLst>
          </c:dPt>
          <c:dPt>
            <c:idx val="14"/>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D-C7AD-45B3-947A-2E747F4D24D3}"/>
              </c:ext>
            </c:extLst>
          </c:dPt>
          <c:dPt>
            <c:idx val="15"/>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F-C7AD-45B3-947A-2E747F4D24D3}"/>
              </c:ext>
            </c:extLst>
          </c:dPt>
          <c:dPt>
            <c:idx val="16"/>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1-C7AD-45B3-947A-2E747F4D24D3}"/>
              </c:ext>
            </c:extLst>
          </c:dPt>
          <c:dPt>
            <c:idx val="17"/>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3-C7AD-45B3-947A-2E747F4D24D3}"/>
              </c:ext>
            </c:extLst>
          </c:dPt>
          <c:dPt>
            <c:idx val="18"/>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5-C7AD-45B3-947A-2E747F4D24D3}"/>
              </c:ext>
            </c:extLst>
          </c:dPt>
          <c:dPt>
            <c:idx val="19"/>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7-C7AD-45B3-947A-2E747F4D24D3}"/>
              </c:ext>
            </c:extLst>
          </c:dPt>
          <c:dPt>
            <c:idx val="20"/>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9-C7AD-45B3-947A-2E747F4D24D3}"/>
              </c:ext>
            </c:extLst>
          </c:dPt>
          <c:dPt>
            <c:idx val="21"/>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B-C7AD-45B3-947A-2E747F4D24D3}"/>
              </c:ext>
            </c:extLst>
          </c:dPt>
          <c:dPt>
            <c:idx val="22"/>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D-C7AD-45B3-947A-2E747F4D24D3}"/>
              </c:ext>
            </c:extLst>
          </c:dPt>
          <c:dPt>
            <c:idx val="23"/>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F-C7AD-45B3-947A-2E747F4D24D3}"/>
              </c:ext>
            </c:extLst>
          </c:dPt>
          <c:dPt>
            <c:idx val="24"/>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31-C7AD-45B3-947A-2E747F4D24D3}"/>
              </c:ext>
            </c:extLst>
          </c:dPt>
          <c:dPt>
            <c:idx val="25"/>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33-C7AD-45B3-947A-2E747F4D24D3}"/>
              </c:ext>
            </c:extLst>
          </c:dPt>
          <c:dPt>
            <c:idx val="26"/>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35-C7AD-45B3-947A-2E747F4D24D3}"/>
              </c:ext>
            </c:extLst>
          </c:dPt>
          <c:dPt>
            <c:idx val="27"/>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37-C7AD-45B3-947A-2E747F4D24D3}"/>
              </c:ext>
            </c:extLst>
          </c:dPt>
          <c:dPt>
            <c:idx val="28"/>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39-C7AD-45B3-947A-2E747F4D24D3}"/>
              </c:ext>
            </c:extLst>
          </c:dPt>
          <c:dPt>
            <c:idx val="29"/>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3B-C7AD-45B3-947A-2E747F4D24D3}"/>
              </c:ext>
            </c:extLst>
          </c:dPt>
          <c:dPt>
            <c:idx val="30"/>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3D-C7AD-45B3-947A-2E747F4D24D3}"/>
              </c:ext>
            </c:extLst>
          </c:dPt>
          <c:dPt>
            <c:idx val="31"/>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3F-C7AD-45B3-947A-2E747F4D24D3}"/>
              </c:ext>
            </c:extLst>
          </c:dPt>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s-B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'RECORD C.E. (2)'!$B$4:$B$35</c:f>
              <c:strCache>
                <c:ptCount val="32"/>
                <c:pt idx="0">
                  <c:v>MEDICINA GENERAL</c:v>
                </c:pt>
                <c:pt idx="1">
                  <c:v>ODONTOLOGIA</c:v>
                </c:pt>
                <c:pt idx="2">
                  <c:v>EMERGENCIAS</c:v>
                </c:pt>
                <c:pt idx="3">
                  <c:v>GINECOLOGIA</c:v>
                </c:pt>
                <c:pt idx="4">
                  <c:v>PEDIATRIA</c:v>
                </c:pt>
                <c:pt idx="5">
                  <c:v>ORTOPEDIA - TRAUMATOLOGIA</c:v>
                </c:pt>
                <c:pt idx="6">
                  <c:v>MEDICINA INTERNA</c:v>
                </c:pt>
                <c:pt idx="7">
                  <c:v>MEDICINA DE REHABILITACION</c:v>
                </c:pt>
                <c:pt idx="8">
                  <c:v>OFTALMOLOGIA</c:v>
                </c:pt>
                <c:pt idx="9">
                  <c:v>CARDIOLOGIA</c:v>
                </c:pt>
                <c:pt idx="10">
                  <c:v>OTORRINO - LARINGOLOGIA</c:v>
                </c:pt>
                <c:pt idx="11">
                  <c:v>GASTROENTEROLOGIA</c:v>
                </c:pt>
                <c:pt idx="12">
                  <c:v>REUMATOLOGIA</c:v>
                </c:pt>
                <c:pt idx="13">
                  <c:v>UROLOGIA</c:v>
                </c:pt>
                <c:pt idx="14">
                  <c:v>DERMATOLOGIA</c:v>
                </c:pt>
                <c:pt idx="15">
                  <c:v>PSIQUIATRIA</c:v>
                </c:pt>
                <c:pt idx="16">
                  <c:v>CIRUGIA GENERAL</c:v>
                </c:pt>
                <c:pt idx="17">
                  <c:v>TRIAJE</c:v>
                </c:pt>
                <c:pt idx="18">
                  <c:v>PSICOLOGIA</c:v>
                </c:pt>
                <c:pt idx="19">
                  <c:v>NUTRICION</c:v>
                </c:pt>
                <c:pt idx="20">
                  <c:v>NEUROCIRUGIA</c:v>
                </c:pt>
                <c:pt idx="21">
                  <c:v>ENDODONCIA</c:v>
                </c:pt>
                <c:pt idx="22">
                  <c:v>NEUROLOGIA</c:v>
                </c:pt>
                <c:pt idx="23">
                  <c:v>HEMATOLOGIA</c:v>
                </c:pt>
                <c:pt idx="24">
                  <c:v>NEUMOLOGIA</c:v>
                </c:pt>
                <c:pt idx="25">
                  <c:v>CIRUGIA VASCULAR</c:v>
                </c:pt>
                <c:pt idx="26">
                  <c:v>ONCOLOGIA</c:v>
                </c:pt>
                <c:pt idx="27">
                  <c:v>MEDICINA DE TRABAJO</c:v>
                </c:pt>
                <c:pt idx="28">
                  <c:v>NEFROLOGIA</c:v>
                </c:pt>
                <c:pt idx="29">
                  <c:v>CIRUGIA PEDIATRICA</c:v>
                </c:pt>
                <c:pt idx="30">
                  <c:v>ALERGOLOGIA</c:v>
                </c:pt>
                <c:pt idx="31">
                  <c:v>ENDOCRINOLOGIA</c:v>
                </c:pt>
              </c:strCache>
            </c:strRef>
          </c:cat>
          <c:val>
            <c:numRef>
              <c:f>'RECORD C.E. (2)'!$F$4:$F$35</c:f>
              <c:numCache>
                <c:formatCode>General</c:formatCode>
                <c:ptCount val="32"/>
                <c:pt idx="0">
                  <c:v>4185</c:v>
                </c:pt>
                <c:pt idx="1">
                  <c:v>2738</c:v>
                </c:pt>
                <c:pt idx="2">
                  <c:v>2062</c:v>
                </c:pt>
                <c:pt idx="3">
                  <c:v>1970</c:v>
                </c:pt>
                <c:pt idx="4">
                  <c:v>1890</c:v>
                </c:pt>
                <c:pt idx="5">
                  <c:v>1505</c:v>
                </c:pt>
                <c:pt idx="6">
                  <c:v>1176</c:v>
                </c:pt>
                <c:pt idx="7">
                  <c:v>1063</c:v>
                </c:pt>
                <c:pt idx="8">
                  <c:v>908</c:v>
                </c:pt>
                <c:pt idx="9">
                  <c:v>840</c:v>
                </c:pt>
                <c:pt idx="10">
                  <c:v>682</c:v>
                </c:pt>
                <c:pt idx="11">
                  <c:v>475</c:v>
                </c:pt>
                <c:pt idx="12">
                  <c:v>439</c:v>
                </c:pt>
                <c:pt idx="13">
                  <c:v>439</c:v>
                </c:pt>
                <c:pt idx="14">
                  <c:v>437</c:v>
                </c:pt>
                <c:pt idx="15">
                  <c:v>416</c:v>
                </c:pt>
                <c:pt idx="16">
                  <c:v>388</c:v>
                </c:pt>
                <c:pt idx="17">
                  <c:v>357</c:v>
                </c:pt>
                <c:pt idx="18">
                  <c:v>345</c:v>
                </c:pt>
                <c:pt idx="19">
                  <c:v>320</c:v>
                </c:pt>
                <c:pt idx="20">
                  <c:v>286</c:v>
                </c:pt>
                <c:pt idx="21">
                  <c:v>268</c:v>
                </c:pt>
                <c:pt idx="22">
                  <c:v>264</c:v>
                </c:pt>
                <c:pt idx="23">
                  <c:v>246</c:v>
                </c:pt>
                <c:pt idx="24">
                  <c:v>218</c:v>
                </c:pt>
                <c:pt idx="25">
                  <c:v>175</c:v>
                </c:pt>
                <c:pt idx="26">
                  <c:v>147</c:v>
                </c:pt>
                <c:pt idx="27">
                  <c:v>136</c:v>
                </c:pt>
                <c:pt idx="28">
                  <c:v>118</c:v>
                </c:pt>
                <c:pt idx="29">
                  <c:v>84</c:v>
                </c:pt>
                <c:pt idx="30">
                  <c:v>78</c:v>
                </c:pt>
                <c:pt idx="31">
                  <c:v>33</c:v>
                </c:pt>
              </c:numCache>
            </c:numRef>
          </c:val>
          <c:extLst>
            <c:ext xmlns:c16="http://schemas.microsoft.com/office/drawing/2014/chart" uri="{C3380CC4-5D6E-409C-BE32-E72D297353CC}">
              <c16:uniqueId val="{00000040-C7AD-45B3-947A-2E747F4D24D3}"/>
            </c:ext>
          </c:extLst>
        </c:ser>
        <c:dLbls>
          <c:dLblPos val="outEnd"/>
          <c:showLegendKey val="0"/>
          <c:showVal val="1"/>
          <c:showCatName val="0"/>
          <c:showSerName val="0"/>
          <c:showPercent val="0"/>
          <c:showBubbleSize val="0"/>
        </c:dLbls>
        <c:gapWidth val="53"/>
        <c:overlap val="-90"/>
        <c:axId val="1264740544"/>
        <c:axId val="1264741632"/>
      </c:barChart>
      <c:catAx>
        <c:axId val="1264740544"/>
        <c:scaling>
          <c:orientation val="minMax"/>
        </c:scaling>
        <c:delete val="0"/>
        <c:axPos val="b"/>
        <c:majorGridlines>
          <c:spPr>
            <a:ln w="9525" cap="flat" cmpd="sng" algn="ctr">
              <a:solidFill>
                <a:schemeClr val="accent6"/>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ysClr val="windowText" lastClr="000000"/>
                </a:solidFill>
                <a:latin typeface="+mn-lt"/>
                <a:ea typeface="+mn-ea"/>
                <a:cs typeface="+mn-cs"/>
              </a:defRPr>
            </a:pPr>
            <a:endParaRPr lang="es-BO"/>
          </a:p>
        </c:txPr>
        <c:crossAx val="1264741632"/>
        <c:crosses val="autoZero"/>
        <c:auto val="1"/>
        <c:lblAlgn val="ctr"/>
        <c:lblOffset val="100"/>
        <c:noMultiLvlLbl val="0"/>
      </c:catAx>
      <c:valAx>
        <c:axId val="1264741632"/>
        <c:scaling>
          <c:orientation val="minMax"/>
        </c:scaling>
        <c:delete val="1"/>
        <c:axPos val="l"/>
        <c:numFmt formatCode="General" sourceLinked="1"/>
        <c:majorTickMark val="none"/>
        <c:minorTickMark val="none"/>
        <c:tickLblPos val="nextTo"/>
        <c:crossAx val="12647405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B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835147241509258E-2"/>
          <c:y val="4.271515341088488E-2"/>
          <c:w val="0.89785091909013759"/>
          <c:h val="0.58292226304546435"/>
        </c:manualLayout>
      </c:layout>
      <c:barChart>
        <c:barDir val="col"/>
        <c:grouping val="clustered"/>
        <c:varyColors val="1"/>
        <c:ser>
          <c:idx val="0"/>
          <c:order val="0"/>
          <c:tx>
            <c:strRef>
              <c:f>INTERNACION!$F$3</c:f>
              <c:strCache>
                <c:ptCount val="1"/>
                <c:pt idx="0">
                  <c:v>TOTAL </c:v>
                </c:pt>
              </c:strCache>
            </c:strRef>
          </c:tx>
          <c:spPr>
            <a:solidFill>
              <a:srgbClr val="006666"/>
            </a:solidFill>
            <a:scene3d>
              <a:camera prst="orthographicFront"/>
              <a:lightRig rig="threePt" dir="t"/>
            </a:scene3d>
            <a:sp3d>
              <a:bevelT w="165100" prst="coolSlant"/>
            </a:sp3d>
          </c:spPr>
          <c:invertIfNegative val="0"/>
          <c:dPt>
            <c:idx val="0"/>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1-11C0-4117-8A58-9E98A4CA077F}"/>
              </c:ext>
            </c:extLst>
          </c:dPt>
          <c:dPt>
            <c:idx val="1"/>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3-11C0-4117-8A58-9E98A4CA077F}"/>
              </c:ext>
            </c:extLst>
          </c:dPt>
          <c:dPt>
            <c:idx val="2"/>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5-11C0-4117-8A58-9E98A4CA077F}"/>
              </c:ext>
            </c:extLst>
          </c:dPt>
          <c:dPt>
            <c:idx val="3"/>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7-11C0-4117-8A58-9E98A4CA077F}"/>
              </c:ext>
            </c:extLst>
          </c:dPt>
          <c:dPt>
            <c:idx val="4"/>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9-11C0-4117-8A58-9E98A4CA077F}"/>
              </c:ext>
            </c:extLst>
          </c:dPt>
          <c:dPt>
            <c:idx val="5"/>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B-11C0-4117-8A58-9E98A4CA077F}"/>
              </c:ext>
            </c:extLst>
          </c:dPt>
          <c:dPt>
            <c:idx val="6"/>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D-11C0-4117-8A58-9E98A4CA077F}"/>
              </c:ext>
            </c:extLst>
          </c:dPt>
          <c:dPt>
            <c:idx val="7"/>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F-11C0-4117-8A58-9E98A4CA077F}"/>
              </c:ext>
            </c:extLst>
          </c:dPt>
          <c:dPt>
            <c:idx val="8"/>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1-11C0-4117-8A58-9E98A4CA077F}"/>
              </c:ext>
            </c:extLst>
          </c:dPt>
          <c:dPt>
            <c:idx val="9"/>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3-11C0-4117-8A58-9E98A4CA077F}"/>
              </c:ext>
            </c:extLst>
          </c:dPt>
          <c:dPt>
            <c:idx val="10"/>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5-11C0-4117-8A58-9E98A4CA077F}"/>
              </c:ext>
            </c:extLst>
          </c:dPt>
          <c:dPt>
            <c:idx val="11"/>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7-11C0-4117-8A58-9E98A4CA077F}"/>
              </c:ext>
            </c:extLst>
          </c:dPt>
          <c:dPt>
            <c:idx val="12"/>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9-11C0-4117-8A58-9E98A4CA077F}"/>
              </c:ext>
            </c:extLst>
          </c:dPt>
          <c:dPt>
            <c:idx val="13"/>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B-11C0-4117-8A58-9E98A4CA077F}"/>
              </c:ext>
            </c:extLst>
          </c:dPt>
          <c:dPt>
            <c:idx val="14"/>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D-11C0-4117-8A58-9E98A4CA077F}"/>
              </c:ext>
            </c:extLst>
          </c:dPt>
          <c:dPt>
            <c:idx val="15"/>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F-11C0-4117-8A58-9E98A4CA077F}"/>
              </c:ext>
            </c:extLst>
          </c:dPt>
          <c:dPt>
            <c:idx val="16"/>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1-11C0-4117-8A58-9E98A4CA077F}"/>
              </c:ext>
            </c:extLst>
          </c:dPt>
          <c:dPt>
            <c:idx val="17"/>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3-11C0-4117-8A58-9E98A4CA077F}"/>
              </c:ext>
            </c:extLst>
          </c:dPt>
          <c:dPt>
            <c:idx val="18"/>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5-11C0-4117-8A58-9E98A4CA077F}"/>
              </c:ext>
            </c:extLst>
          </c:dPt>
          <c:dPt>
            <c:idx val="19"/>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7-11C0-4117-8A58-9E98A4CA077F}"/>
              </c:ext>
            </c:extLst>
          </c:dPt>
          <c:dPt>
            <c:idx val="20"/>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9-11C0-4117-8A58-9E98A4CA077F}"/>
              </c:ext>
            </c:extLst>
          </c:dPt>
          <c:dPt>
            <c:idx val="21"/>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B-11C0-4117-8A58-9E98A4CA077F}"/>
              </c:ext>
            </c:extLst>
          </c:dPt>
          <c:dPt>
            <c:idx val="22"/>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D-11C0-4117-8A58-9E98A4CA077F}"/>
              </c:ext>
            </c:extLst>
          </c:dPt>
          <c:dPt>
            <c:idx val="23"/>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F-11C0-4117-8A58-9E98A4CA077F}"/>
              </c:ext>
            </c:extLst>
          </c:dPt>
          <c:dPt>
            <c:idx val="24"/>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31-11C0-4117-8A58-9E98A4CA077F}"/>
              </c:ext>
            </c:extLst>
          </c:dPt>
          <c:dPt>
            <c:idx val="25"/>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33-11C0-4117-8A58-9E98A4CA077F}"/>
              </c:ext>
            </c:extLst>
          </c:dPt>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s-B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INTERNACION!$B$4:$B$29</c:f>
              <c:strCache>
                <c:ptCount val="26"/>
                <c:pt idx="0">
                  <c:v>GINECOOBSTETRICIA</c:v>
                </c:pt>
                <c:pt idx="1">
                  <c:v>PEDIATRIA</c:v>
                </c:pt>
                <c:pt idx="2">
                  <c:v>MEDICINA INTERNA</c:v>
                </c:pt>
                <c:pt idx="3">
                  <c:v>CIRUGIA GENERAL</c:v>
                </c:pt>
                <c:pt idx="4">
                  <c:v>TRAUMATOLOGIA</c:v>
                </c:pt>
                <c:pt idx="5">
                  <c:v>NEUROCIRUGIA</c:v>
                </c:pt>
                <c:pt idx="6">
                  <c:v>CIRUGIA VASCULAR</c:v>
                </c:pt>
                <c:pt idx="7">
                  <c:v>UROLOGIA</c:v>
                </c:pt>
                <c:pt idx="8">
                  <c:v>OTORRINOLARINGOLOGIA</c:v>
                </c:pt>
                <c:pt idx="9">
                  <c:v>CIRUGIA PEDIATRICA</c:v>
                </c:pt>
                <c:pt idx="10">
                  <c:v>CIRUGIA ONCOLOGIA</c:v>
                </c:pt>
                <c:pt idx="11">
                  <c:v>NEFROLOGIA</c:v>
                </c:pt>
                <c:pt idx="12">
                  <c:v>ONCOLOGIA CLINICA</c:v>
                </c:pt>
                <c:pt idx="13">
                  <c:v>REUMATOLOGIA</c:v>
                </c:pt>
                <c:pt idx="14">
                  <c:v>CARDIOLOGIA</c:v>
                </c:pt>
                <c:pt idx="15">
                  <c:v>MEDICINA CRITICA</c:v>
                </c:pt>
                <c:pt idx="16">
                  <c:v>NEUROLOGIA</c:v>
                </c:pt>
                <c:pt idx="17">
                  <c:v>TERAPIA DE DOLOR Y PALIATIVA</c:v>
                </c:pt>
                <c:pt idx="18">
                  <c:v>GASTROENTEROLOGIA</c:v>
                </c:pt>
                <c:pt idx="19">
                  <c:v>NEUMOLOGIA</c:v>
                </c:pt>
                <c:pt idx="20">
                  <c:v>CIRUGIA PLASTICA</c:v>
                </c:pt>
                <c:pt idx="21">
                  <c:v>MAXILOFACIAL</c:v>
                </c:pt>
                <c:pt idx="22">
                  <c:v>CIRUGIA TORAXICA</c:v>
                </c:pt>
                <c:pt idx="23">
                  <c:v>COLOPROCTOLOGIA</c:v>
                </c:pt>
                <c:pt idx="24">
                  <c:v>NEUROLOGIA PEDIATRICA</c:v>
                </c:pt>
                <c:pt idx="25">
                  <c:v>ODONTOLOGIA</c:v>
                </c:pt>
              </c:strCache>
            </c:strRef>
          </c:cat>
          <c:val>
            <c:numRef>
              <c:f>INTERNACION!$F$4:$F$29</c:f>
              <c:numCache>
                <c:formatCode>General</c:formatCode>
                <c:ptCount val="26"/>
                <c:pt idx="0">
                  <c:v>141</c:v>
                </c:pt>
                <c:pt idx="1">
                  <c:v>136</c:v>
                </c:pt>
                <c:pt idx="2">
                  <c:v>93</c:v>
                </c:pt>
                <c:pt idx="3">
                  <c:v>78</c:v>
                </c:pt>
                <c:pt idx="4">
                  <c:v>51</c:v>
                </c:pt>
                <c:pt idx="5">
                  <c:v>27</c:v>
                </c:pt>
                <c:pt idx="6">
                  <c:v>24</c:v>
                </c:pt>
                <c:pt idx="7">
                  <c:v>24</c:v>
                </c:pt>
                <c:pt idx="8">
                  <c:v>23</c:v>
                </c:pt>
                <c:pt idx="9">
                  <c:v>15</c:v>
                </c:pt>
                <c:pt idx="10">
                  <c:v>8</c:v>
                </c:pt>
                <c:pt idx="11">
                  <c:v>8</c:v>
                </c:pt>
                <c:pt idx="12">
                  <c:v>8</c:v>
                </c:pt>
                <c:pt idx="13">
                  <c:v>7</c:v>
                </c:pt>
                <c:pt idx="14">
                  <c:v>5</c:v>
                </c:pt>
                <c:pt idx="15">
                  <c:v>5</c:v>
                </c:pt>
                <c:pt idx="16">
                  <c:v>5</c:v>
                </c:pt>
                <c:pt idx="17">
                  <c:v>4</c:v>
                </c:pt>
                <c:pt idx="18">
                  <c:v>3</c:v>
                </c:pt>
                <c:pt idx="19">
                  <c:v>3</c:v>
                </c:pt>
                <c:pt idx="20">
                  <c:v>2</c:v>
                </c:pt>
                <c:pt idx="21">
                  <c:v>2</c:v>
                </c:pt>
                <c:pt idx="22">
                  <c:v>1</c:v>
                </c:pt>
                <c:pt idx="23">
                  <c:v>1</c:v>
                </c:pt>
                <c:pt idx="24">
                  <c:v>1</c:v>
                </c:pt>
                <c:pt idx="25">
                  <c:v>1</c:v>
                </c:pt>
              </c:numCache>
            </c:numRef>
          </c:val>
          <c:extLst>
            <c:ext xmlns:c16="http://schemas.microsoft.com/office/drawing/2014/chart" uri="{C3380CC4-5D6E-409C-BE32-E72D297353CC}">
              <c16:uniqueId val="{00000034-11C0-4117-8A58-9E98A4CA077F}"/>
            </c:ext>
          </c:extLst>
        </c:ser>
        <c:dLbls>
          <c:dLblPos val="outEnd"/>
          <c:showLegendKey val="0"/>
          <c:showVal val="1"/>
          <c:showCatName val="0"/>
          <c:showSerName val="0"/>
          <c:showPercent val="0"/>
          <c:showBubbleSize val="0"/>
        </c:dLbls>
        <c:gapWidth val="53"/>
        <c:overlap val="-90"/>
        <c:axId val="1264741088"/>
        <c:axId val="1264742176"/>
      </c:barChart>
      <c:catAx>
        <c:axId val="1264741088"/>
        <c:scaling>
          <c:orientation val="minMax"/>
        </c:scaling>
        <c:delete val="0"/>
        <c:axPos val="b"/>
        <c:majorGridlines>
          <c:spPr>
            <a:ln w="9525" cap="flat" cmpd="sng" algn="ctr">
              <a:solidFill>
                <a:schemeClr val="accent6"/>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ysClr val="windowText" lastClr="000000"/>
                </a:solidFill>
                <a:latin typeface="+mn-lt"/>
                <a:ea typeface="+mn-ea"/>
                <a:cs typeface="+mn-cs"/>
              </a:defRPr>
            </a:pPr>
            <a:endParaRPr lang="es-BO"/>
          </a:p>
        </c:txPr>
        <c:crossAx val="1264742176"/>
        <c:crosses val="autoZero"/>
        <c:auto val="1"/>
        <c:lblAlgn val="ctr"/>
        <c:lblOffset val="100"/>
        <c:noMultiLvlLbl val="0"/>
      </c:catAx>
      <c:valAx>
        <c:axId val="1264742176"/>
        <c:scaling>
          <c:orientation val="minMax"/>
        </c:scaling>
        <c:delete val="1"/>
        <c:axPos val="l"/>
        <c:numFmt formatCode="General" sourceLinked="1"/>
        <c:majorTickMark val="none"/>
        <c:minorTickMark val="none"/>
        <c:tickLblPos val="nextTo"/>
        <c:crossAx val="1264741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B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35533735422849E-2"/>
          <c:y val="0.19065476190476194"/>
          <c:w val="0.91720857753019225"/>
          <c:h val="0.45648411136107986"/>
        </c:manualLayout>
      </c:layout>
      <c:barChart>
        <c:barDir val="col"/>
        <c:grouping val="clustered"/>
        <c:varyColors val="1"/>
        <c:ser>
          <c:idx val="0"/>
          <c:order val="0"/>
          <c:tx>
            <c:strRef>
              <c:f>'FICHAS CE. 2024'!$F$3</c:f>
              <c:strCache>
                <c:ptCount val="1"/>
                <c:pt idx="0">
                  <c:v>TOTAL </c:v>
                </c:pt>
              </c:strCache>
            </c:strRef>
          </c:tx>
          <c:spPr>
            <a:solidFill>
              <a:srgbClr val="006666"/>
            </a:solidFill>
            <a:scene3d>
              <a:camera prst="orthographicFront"/>
              <a:lightRig rig="threePt" dir="t"/>
            </a:scene3d>
            <a:sp3d>
              <a:bevelT w="165100" prst="coolSlant"/>
            </a:sp3d>
          </c:spPr>
          <c:invertIfNegative val="0"/>
          <c:dPt>
            <c:idx val="0"/>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1-DA80-4B46-9B35-9C969FB2A782}"/>
              </c:ext>
            </c:extLst>
          </c:dPt>
          <c:dPt>
            <c:idx val="1"/>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3-DA80-4B46-9B35-9C969FB2A782}"/>
              </c:ext>
            </c:extLst>
          </c:dPt>
          <c:dPt>
            <c:idx val="2"/>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5-DA80-4B46-9B35-9C969FB2A782}"/>
              </c:ext>
            </c:extLst>
          </c:dPt>
          <c:dPt>
            <c:idx val="3"/>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7-DA80-4B46-9B35-9C969FB2A782}"/>
              </c:ext>
            </c:extLst>
          </c:dPt>
          <c:dPt>
            <c:idx val="4"/>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9-DA80-4B46-9B35-9C969FB2A782}"/>
              </c:ext>
            </c:extLst>
          </c:dPt>
          <c:dPt>
            <c:idx val="5"/>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B-DA80-4B46-9B35-9C969FB2A782}"/>
              </c:ext>
            </c:extLst>
          </c:dPt>
          <c:dPt>
            <c:idx val="6"/>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D-DA80-4B46-9B35-9C969FB2A782}"/>
              </c:ext>
            </c:extLst>
          </c:dPt>
          <c:dPt>
            <c:idx val="7"/>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F-DA80-4B46-9B35-9C969FB2A782}"/>
              </c:ext>
            </c:extLst>
          </c:dPt>
          <c:dPt>
            <c:idx val="8"/>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1-DA80-4B46-9B35-9C969FB2A782}"/>
              </c:ext>
            </c:extLst>
          </c:dPt>
          <c:dPt>
            <c:idx val="9"/>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3-DA80-4B46-9B35-9C969FB2A782}"/>
              </c:ext>
            </c:extLst>
          </c:dPt>
          <c:dPt>
            <c:idx val="10"/>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5-DA80-4B46-9B35-9C969FB2A782}"/>
              </c:ext>
            </c:extLst>
          </c:dPt>
          <c:dPt>
            <c:idx val="11"/>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7-DA80-4B46-9B35-9C969FB2A782}"/>
              </c:ext>
            </c:extLst>
          </c:dPt>
          <c:dPt>
            <c:idx val="12"/>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9-DA80-4B46-9B35-9C969FB2A782}"/>
              </c:ext>
            </c:extLst>
          </c:dPt>
          <c:dPt>
            <c:idx val="13"/>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B-DA80-4B46-9B35-9C969FB2A782}"/>
              </c:ext>
            </c:extLst>
          </c:dPt>
          <c:dPt>
            <c:idx val="14"/>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D-DA80-4B46-9B35-9C969FB2A782}"/>
              </c:ext>
            </c:extLst>
          </c:dPt>
          <c:dPt>
            <c:idx val="15"/>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F-DA80-4B46-9B35-9C969FB2A782}"/>
              </c:ext>
            </c:extLst>
          </c:dPt>
          <c:dPt>
            <c:idx val="16"/>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1-DA80-4B46-9B35-9C969FB2A782}"/>
              </c:ext>
            </c:extLst>
          </c:dPt>
          <c:dPt>
            <c:idx val="17"/>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3-DA80-4B46-9B35-9C969FB2A782}"/>
              </c:ext>
            </c:extLst>
          </c:dPt>
          <c:dPt>
            <c:idx val="18"/>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5-DA80-4B46-9B35-9C969FB2A782}"/>
              </c:ext>
            </c:extLst>
          </c:dPt>
          <c:dPt>
            <c:idx val="19"/>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7-DA80-4B46-9B35-9C969FB2A782}"/>
              </c:ext>
            </c:extLst>
          </c:dPt>
          <c:dPt>
            <c:idx val="20"/>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9-DA80-4B46-9B35-9C969FB2A782}"/>
              </c:ext>
            </c:extLst>
          </c:dPt>
          <c:dPt>
            <c:idx val="21"/>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B-DA80-4B46-9B35-9C969FB2A782}"/>
              </c:ext>
            </c:extLst>
          </c:dPt>
          <c:dPt>
            <c:idx val="22"/>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D-DA80-4B46-9B35-9C969FB2A782}"/>
              </c:ext>
            </c:extLst>
          </c:dPt>
          <c:dPt>
            <c:idx val="23"/>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F-DA80-4B46-9B35-9C969FB2A782}"/>
              </c:ext>
            </c:extLst>
          </c:dPt>
          <c:dPt>
            <c:idx val="24"/>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31-DA80-4B46-9B35-9C969FB2A782}"/>
              </c:ext>
            </c:extLst>
          </c:dPt>
          <c:dPt>
            <c:idx val="25"/>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33-DA80-4B46-9B35-9C969FB2A782}"/>
              </c:ext>
            </c:extLst>
          </c:dPt>
          <c:dPt>
            <c:idx val="26"/>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35-DA80-4B46-9B35-9C969FB2A782}"/>
              </c:ext>
            </c:extLst>
          </c:dPt>
          <c:dPt>
            <c:idx val="27"/>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37-DA80-4B46-9B35-9C969FB2A782}"/>
              </c:ext>
            </c:extLst>
          </c:dPt>
          <c:dPt>
            <c:idx val="28"/>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39-DA80-4B46-9B35-9C969FB2A782}"/>
              </c:ext>
            </c:extLst>
          </c:dPt>
          <c:dPt>
            <c:idx val="29"/>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3B-DA80-4B46-9B35-9C969FB2A782}"/>
              </c:ext>
            </c:extLst>
          </c:dPt>
          <c:dPt>
            <c:idx val="30"/>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3D-DA80-4B46-9B35-9C969FB2A782}"/>
              </c:ext>
            </c:extLst>
          </c:dPt>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s-B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'FICHAS CE. 2024'!$B$4:$B$34</c:f>
              <c:strCache>
                <c:ptCount val="31"/>
                <c:pt idx="0">
                  <c:v>MEDICINA GENERAL</c:v>
                </c:pt>
                <c:pt idx="1">
                  <c:v>ODONTOLOGIA</c:v>
                </c:pt>
                <c:pt idx="2">
                  <c:v>GINECOLOGIA</c:v>
                </c:pt>
                <c:pt idx="3">
                  <c:v>PEDIATRIA</c:v>
                </c:pt>
                <c:pt idx="4">
                  <c:v>ORTOPEDIA - TRAUMATOLOGIA</c:v>
                </c:pt>
                <c:pt idx="5">
                  <c:v>MEDICINA INTERNA</c:v>
                </c:pt>
                <c:pt idx="6">
                  <c:v>MEDICINA DE REHABILITACION</c:v>
                </c:pt>
                <c:pt idx="7">
                  <c:v>OFTALMOLOGIA</c:v>
                </c:pt>
                <c:pt idx="8">
                  <c:v>CARDIOLOGIA</c:v>
                </c:pt>
                <c:pt idx="9">
                  <c:v>OTORRINO - LARINGOLOGIA</c:v>
                </c:pt>
                <c:pt idx="10">
                  <c:v>DERMATOLOGIA</c:v>
                </c:pt>
                <c:pt idx="11">
                  <c:v>GASTROENTEROLOGIA</c:v>
                </c:pt>
                <c:pt idx="12">
                  <c:v>PSICOLOGIA</c:v>
                </c:pt>
                <c:pt idx="13">
                  <c:v>UROLOGIA</c:v>
                </c:pt>
                <c:pt idx="14">
                  <c:v>PSIQUIATRIA</c:v>
                </c:pt>
                <c:pt idx="15">
                  <c:v>CIRUGIA GENERAL</c:v>
                </c:pt>
                <c:pt idx="16">
                  <c:v>NUTRICION</c:v>
                </c:pt>
                <c:pt idx="17">
                  <c:v>REUMATOLOGIA</c:v>
                </c:pt>
                <c:pt idx="18">
                  <c:v>ENDODONCIA</c:v>
                </c:pt>
                <c:pt idx="19">
                  <c:v>HEMATOLOGIA</c:v>
                </c:pt>
                <c:pt idx="20">
                  <c:v>NEUROLOGIA</c:v>
                </c:pt>
                <c:pt idx="21">
                  <c:v>NEUROCIRUGIA</c:v>
                </c:pt>
                <c:pt idx="22">
                  <c:v>NEUMOLOGIA</c:v>
                </c:pt>
                <c:pt idx="23">
                  <c:v>CIRUGIA VASCULAR</c:v>
                </c:pt>
                <c:pt idx="24">
                  <c:v>MEDICINA DE TRABAJO</c:v>
                </c:pt>
                <c:pt idx="25">
                  <c:v>ONCOLOGIA</c:v>
                </c:pt>
                <c:pt idx="26">
                  <c:v>NEFROLOGIA</c:v>
                </c:pt>
                <c:pt idx="27">
                  <c:v>ALERGOLOGIA</c:v>
                </c:pt>
                <c:pt idx="28">
                  <c:v>CIRUGIA PEDIATRICA</c:v>
                </c:pt>
                <c:pt idx="29">
                  <c:v>ENDOCRINOLOGIA</c:v>
                </c:pt>
                <c:pt idx="30">
                  <c:v>TERAPIA DEL DOLOR</c:v>
                </c:pt>
              </c:strCache>
            </c:strRef>
          </c:cat>
          <c:val>
            <c:numRef>
              <c:f>'FICHAS CE. 2024'!$F$4:$F$34</c:f>
              <c:numCache>
                <c:formatCode>General</c:formatCode>
                <c:ptCount val="31"/>
                <c:pt idx="0">
                  <c:v>4570</c:v>
                </c:pt>
                <c:pt idx="1">
                  <c:v>3441</c:v>
                </c:pt>
                <c:pt idx="2">
                  <c:v>2859</c:v>
                </c:pt>
                <c:pt idx="3">
                  <c:v>2769</c:v>
                </c:pt>
                <c:pt idx="4">
                  <c:v>1859</c:v>
                </c:pt>
                <c:pt idx="5">
                  <c:v>1424</c:v>
                </c:pt>
                <c:pt idx="6">
                  <c:v>1313</c:v>
                </c:pt>
                <c:pt idx="7">
                  <c:v>1058</c:v>
                </c:pt>
                <c:pt idx="8">
                  <c:v>872</c:v>
                </c:pt>
                <c:pt idx="9">
                  <c:v>809</c:v>
                </c:pt>
                <c:pt idx="10">
                  <c:v>535</c:v>
                </c:pt>
                <c:pt idx="11">
                  <c:v>534</c:v>
                </c:pt>
                <c:pt idx="12">
                  <c:v>531</c:v>
                </c:pt>
                <c:pt idx="13">
                  <c:v>523</c:v>
                </c:pt>
                <c:pt idx="14">
                  <c:v>515</c:v>
                </c:pt>
                <c:pt idx="15">
                  <c:v>482</c:v>
                </c:pt>
                <c:pt idx="16">
                  <c:v>476</c:v>
                </c:pt>
                <c:pt idx="17">
                  <c:v>443</c:v>
                </c:pt>
                <c:pt idx="18">
                  <c:v>380</c:v>
                </c:pt>
                <c:pt idx="19">
                  <c:v>345</c:v>
                </c:pt>
                <c:pt idx="20">
                  <c:v>334</c:v>
                </c:pt>
                <c:pt idx="21">
                  <c:v>322</c:v>
                </c:pt>
                <c:pt idx="22">
                  <c:v>256</c:v>
                </c:pt>
                <c:pt idx="23">
                  <c:v>218</c:v>
                </c:pt>
                <c:pt idx="24">
                  <c:v>191</c:v>
                </c:pt>
                <c:pt idx="25">
                  <c:v>161</c:v>
                </c:pt>
                <c:pt idx="26">
                  <c:v>131</c:v>
                </c:pt>
                <c:pt idx="27">
                  <c:v>98</c:v>
                </c:pt>
                <c:pt idx="28">
                  <c:v>98</c:v>
                </c:pt>
                <c:pt idx="29">
                  <c:v>72</c:v>
                </c:pt>
                <c:pt idx="30">
                  <c:v>10</c:v>
                </c:pt>
              </c:numCache>
            </c:numRef>
          </c:val>
          <c:extLst>
            <c:ext xmlns:c16="http://schemas.microsoft.com/office/drawing/2014/chart" uri="{C3380CC4-5D6E-409C-BE32-E72D297353CC}">
              <c16:uniqueId val="{0000003E-DA80-4B46-9B35-9C969FB2A782}"/>
            </c:ext>
          </c:extLst>
        </c:ser>
        <c:dLbls>
          <c:dLblPos val="outEnd"/>
          <c:showLegendKey val="0"/>
          <c:showVal val="1"/>
          <c:showCatName val="0"/>
          <c:showSerName val="0"/>
          <c:showPercent val="0"/>
          <c:showBubbleSize val="0"/>
        </c:dLbls>
        <c:gapWidth val="53"/>
        <c:overlap val="-90"/>
        <c:axId val="1264748704"/>
        <c:axId val="1264749248"/>
      </c:barChart>
      <c:catAx>
        <c:axId val="1264748704"/>
        <c:scaling>
          <c:orientation val="minMax"/>
        </c:scaling>
        <c:delete val="0"/>
        <c:axPos val="b"/>
        <c:majorGridlines>
          <c:spPr>
            <a:ln w="9525" cap="flat" cmpd="sng" algn="ctr">
              <a:solidFill>
                <a:schemeClr val="accent6"/>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ysClr val="windowText" lastClr="000000"/>
                </a:solidFill>
                <a:latin typeface="+mn-lt"/>
                <a:ea typeface="+mn-ea"/>
                <a:cs typeface="+mn-cs"/>
              </a:defRPr>
            </a:pPr>
            <a:endParaRPr lang="es-BO"/>
          </a:p>
        </c:txPr>
        <c:crossAx val="1264749248"/>
        <c:crosses val="autoZero"/>
        <c:auto val="1"/>
        <c:lblAlgn val="ctr"/>
        <c:lblOffset val="100"/>
        <c:noMultiLvlLbl val="0"/>
      </c:catAx>
      <c:valAx>
        <c:axId val="1264749248"/>
        <c:scaling>
          <c:orientation val="minMax"/>
        </c:scaling>
        <c:delete val="1"/>
        <c:axPos val="l"/>
        <c:numFmt formatCode="General" sourceLinked="1"/>
        <c:majorTickMark val="none"/>
        <c:minorTickMark val="none"/>
        <c:tickLblPos val="nextTo"/>
        <c:crossAx val="12647487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B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'SI FICHAS Y CONSUL'!$I$3</c:f>
              <c:strCache>
                <c:ptCount val="1"/>
                <c:pt idx="0">
                  <c:v>TOTAL  CITAS ENERO A MARZO</c:v>
                </c:pt>
              </c:strCache>
            </c:strRef>
          </c:tx>
          <c:spPr>
            <a:solidFill>
              <a:srgbClr val="006666"/>
            </a:solidFill>
            <a:ln>
              <a:noFill/>
            </a:ln>
            <a:effectLst/>
            <a:scene3d>
              <a:camera prst="orthographicFront"/>
              <a:lightRig rig="threePt" dir="t"/>
            </a:scene3d>
            <a:sp3d>
              <a:bevelT w="165100" prst="coolSlant"/>
            </a:sp3d>
          </c:spPr>
          <c:invertIfNegative val="0"/>
          <c:dPt>
            <c:idx val="0"/>
            <c:invertIfNegative val="0"/>
            <c:bubble3D val="0"/>
            <c:extLst>
              <c:ext xmlns:c16="http://schemas.microsoft.com/office/drawing/2014/chart" uri="{C3380CC4-5D6E-409C-BE32-E72D297353CC}">
                <c16:uniqueId val="{00000000-5DDD-45E8-87C2-3CE9731B5EA2}"/>
              </c:ext>
            </c:extLst>
          </c:dPt>
          <c:dPt>
            <c:idx val="1"/>
            <c:invertIfNegative val="0"/>
            <c:bubble3D val="0"/>
            <c:extLst>
              <c:ext xmlns:c16="http://schemas.microsoft.com/office/drawing/2014/chart" uri="{C3380CC4-5D6E-409C-BE32-E72D297353CC}">
                <c16:uniqueId val="{00000001-5DDD-45E8-87C2-3CE9731B5EA2}"/>
              </c:ext>
            </c:extLst>
          </c:dPt>
          <c:dPt>
            <c:idx val="2"/>
            <c:invertIfNegative val="0"/>
            <c:bubble3D val="0"/>
            <c:extLst>
              <c:ext xmlns:c16="http://schemas.microsoft.com/office/drawing/2014/chart" uri="{C3380CC4-5D6E-409C-BE32-E72D297353CC}">
                <c16:uniqueId val="{00000002-5DDD-45E8-87C2-3CE9731B5EA2}"/>
              </c:ext>
            </c:extLst>
          </c:dPt>
          <c:dPt>
            <c:idx val="3"/>
            <c:invertIfNegative val="0"/>
            <c:bubble3D val="0"/>
            <c:extLst>
              <c:ext xmlns:c16="http://schemas.microsoft.com/office/drawing/2014/chart" uri="{C3380CC4-5D6E-409C-BE32-E72D297353CC}">
                <c16:uniqueId val="{00000003-5DDD-45E8-87C2-3CE9731B5EA2}"/>
              </c:ext>
            </c:extLst>
          </c:dPt>
          <c:dPt>
            <c:idx val="4"/>
            <c:invertIfNegative val="0"/>
            <c:bubble3D val="0"/>
            <c:extLst>
              <c:ext xmlns:c16="http://schemas.microsoft.com/office/drawing/2014/chart" uri="{C3380CC4-5D6E-409C-BE32-E72D297353CC}">
                <c16:uniqueId val="{00000004-5DDD-45E8-87C2-3CE9731B5EA2}"/>
              </c:ext>
            </c:extLst>
          </c:dPt>
          <c:dPt>
            <c:idx val="5"/>
            <c:invertIfNegative val="0"/>
            <c:bubble3D val="0"/>
            <c:extLst>
              <c:ext xmlns:c16="http://schemas.microsoft.com/office/drawing/2014/chart" uri="{C3380CC4-5D6E-409C-BE32-E72D297353CC}">
                <c16:uniqueId val="{00000005-5DDD-45E8-87C2-3CE9731B5EA2}"/>
              </c:ext>
            </c:extLst>
          </c:dPt>
          <c:dPt>
            <c:idx val="6"/>
            <c:invertIfNegative val="0"/>
            <c:bubble3D val="0"/>
            <c:extLst>
              <c:ext xmlns:c16="http://schemas.microsoft.com/office/drawing/2014/chart" uri="{C3380CC4-5D6E-409C-BE32-E72D297353CC}">
                <c16:uniqueId val="{00000006-5DDD-45E8-87C2-3CE9731B5EA2}"/>
              </c:ext>
            </c:extLst>
          </c:dPt>
          <c:dPt>
            <c:idx val="7"/>
            <c:invertIfNegative val="0"/>
            <c:bubble3D val="0"/>
            <c:extLst>
              <c:ext xmlns:c16="http://schemas.microsoft.com/office/drawing/2014/chart" uri="{C3380CC4-5D6E-409C-BE32-E72D297353CC}">
                <c16:uniqueId val="{00000007-5DDD-45E8-87C2-3CE9731B5EA2}"/>
              </c:ext>
            </c:extLst>
          </c:dPt>
          <c:dPt>
            <c:idx val="8"/>
            <c:invertIfNegative val="0"/>
            <c:bubble3D val="0"/>
            <c:extLst>
              <c:ext xmlns:c16="http://schemas.microsoft.com/office/drawing/2014/chart" uri="{C3380CC4-5D6E-409C-BE32-E72D297353CC}">
                <c16:uniqueId val="{00000008-5DDD-45E8-87C2-3CE9731B5EA2}"/>
              </c:ext>
            </c:extLst>
          </c:dPt>
          <c:dPt>
            <c:idx val="9"/>
            <c:invertIfNegative val="0"/>
            <c:bubble3D val="0"/>
            <c:extLst>
              <c:ext xmlns:c16="http://schemas.microsoft.com/office/drawing/2014/chart" uri="{C3380CC4-5D6E-409C-BE32-E72D297353CC}">
                <c16:uniqueId val="{00000009-5DDD-45E8-87C2-3CE9731B5EA2}"/>
              </c:ext>
            </c:extLst>
          </c:dPt>
          <c:dPt>
            <c:idx val="10"/>
            <c:invertIfNegative val="0"/>
            <c:bubble3D val="0"/>
            <c:extLst>
              <c:ext xmlns:c16="http://schemas.microsoft.com/office/drawing/2014/chart" uri="{C3380CC4-5D6E-409C-BE32-E72D297353CC}">
                <c16:uniqueId val="{0000000A-5DDD-45E8-87C2-3CE9731B5EA2}"/>
              </c:ext>
            </c:extLst>
          </c:dPt>
          <c:dPt>
            <c:idx val="11"/>
            <c:invertIfNegative val="0"/>
            <c:bubble3D val="0"/>
            <c:extLst>
              <c:ext xmlns:c16="http://schemas.microsoft.com/office/drawing/2014/chart" uri="{C3380CC4-5D6E-409C-BE32-E72D297353CC}">
                <c16:uniqueId val="{0000000B-5DDD-45E8-87C2-3CE9731B5EA2}"/>
              </c:ext>
            </c:extLst>
          </c:dPt>
          <c:dPt>
            <c:idx val="12"/>
            <c:invertIfNegative val="0"/>
            <c:bubble3D val="0"/>
            <c:extLst>
              <c:ext xmlns:c16="http://schemas.microsoft.com/office/drawing/2014/chart" uri="{C3380CC4-5D6E-409C-BE32-E72D297353CC}">
                <c16:uniqueId val="{0000000C-5DDD-45E8-87C2-3CE9731B5EA2}"/>
              </c:ext>
            </c:extLst>
          </c:dPt>
          <c:dPt>
            <c:idx val="13"/>
            <c:invertIfNegative val="0"/>
            <c:bubble3D val="0"/>
            <c:extLst>
              <c:ext xmlns:c16="http://schemas.microsoft.com/office/drawing/2014/chart" uri="{C3380CC4-5D6E-409C-BE32-E72D297353CC}">
                <c16:uniqueId val="{0000000D-5DDD-45E8-87C2-3CE9731B5EA2}"/>
              </c:ext>
            </c:extLst>
          </c:dPt>
          <c:dPt>
            <c:idx val="14"/>
            <c:invertIfNegative val="0"/>
            <c:bubble3D val="0"/>
            <c:extLst>
              <c:ext xmlns:c16="http://schemas.microsoft.com/office/drawing/2014/chart" uri="{C3380CC4-5D6E-409C-BE32-E72D297353CC}">
                <c16:uniqueId val="{0000000E-5DDD-45E8-87C2-3CE9731B5EA2}"/>
              </c:ext>
            </c:extLst>
          </c:dPt>
          <c:dPt>
            <c:idx val="15"/>
            <c:invertIfNegative val="0"/>
            <c:bubble3D val="0"/>
            <c:extLst>
              <c:ext xmlns:c16="http://schemas.microsoft.com/office/drawing/2014/chart" uri="{C3380CC4-5D6E-409C-BE32-E72D297353CC}">
                <c16:uniqueId val="{0000000F-5DDD-45E8-87C2-3CE9731B5EA2}"/>
              </c:ext>
            </c:extLst>
          </c:dPt>
          <c:dPt>
            <c:idx val="16"/>
            <c:invertIfNegative val="0"/>
            <c:bubble3D val="0"/>
            <c:extLst>
              <c:ext xmlns:c16="http://schemas.microsoft.com/office/drawing/2014/chart" uri="{C3380CC4-5D6E-409C-BE32-E72D297353CC}">
                <c16:uniqueId val="{00000010-5DDD-45E8-87C2-3CE9731B5EA2}"/>
              </c:ext>
            </c:extLst>
          </c:dPt>
          <c:dPt>
            <c:idx val="17"/>
            <c:invertIfNegative val="0"/>
            <c:bubble3D val="0"/>
            <c:extLst>
              <c:ext xmlns:c16="http://schemas.microsoft.com/office/drawing/2014/chart" uri="{C3380CC4-5D6E-409C-BE32-E72D297353CC}">
                <c16:uniqueId val="{00000011-5DDD-45E8-87C2-3CE9731B5EA2}"/>
              </c:ext>
            </c:extLst>
          </c:dPt>
          <c:dPt>
            <c:idx val="18"/>
            <c:invertIfNegative val="0"/>
            <c:bubble3D val="0"/>
            <c:extLst>
              <c:ext xmlns:c16="http://schemas.microsoft.com/office/drawing/2014/chart" uri="{C3380CC4-5D6E-409C-BE32-E72D297353CC}">
                <c16:uniqueId val="{00000012-5DDD-45E8-87C2-3CE9731B5EA2}"/>
              </c:ext>
            </c:extLst>
          </c:dPt>
          <c:dPt>
            <c:idx val="19"/>
            <c:invertIfNegative val="0"/>
            <c:bubble3D val="0"/>
            <c:extLst>
              <c:ext xmlns:c16="http://schemas.microsoft.com/office/drawing/2014/chart" uri="{C3380CC4-5D6E-409C-BE32-E72D297353CC}">
                <c16:uniqueId val="{00000013-5DDD-45E8-87C2-3CE9731B5EA2}"/>
              </c:ext>
            </c:extLst>
          </c:dPt>
          <c:dPt>
            <c:idx val="20"/>
            <c:invertIfNegative val="0"/>
            <c:bubble3D val="0"/>
            <c:extLst>
              <c:ext xmlns:c16="http://schemas.microsoft.com/office/drawing/2014/chart" uri="{C3380CC4-5D6E-409C-BE32-E72D297353CC}">
                <c16:uniqueId val="{00000014-5DDD-45E8-87C2-3CE9731B5EA2}"/>
              </c:ext>
            </c:extLst>
          </c:dPt>
          <c:dPt>
            <c:idx val="21"/>
            <c:invertIfNegative val="0"/>
            <c:bubble3D val="0"/>
            <c:extLst>
              <c:ext xmlns:c16="http://schemas.microsoft.com/office/drawing/2014/chart" uri="{C3380CC4-5D6E-409C-BE32-E72D297353CC}">
                <c16:uniqueId val="{00000015-5DDD-45E8-87C2-3CE9731B5EA2}"/>
              </c:ext>
            </c:extLst>
          </c:dPt>
          <c:dPt>
            <c:idx val="22"/>
            <c:invertIfNegative val="0"/>
            <c:bubble3D val="0"/>
            <c:extLst>
              <c:ext xmlns:c16="http://schemas.microsoft.com/office/drawing/2014/chart" uri="{C3380CC4-5D6E-409C-BE32-E72D297353CC}">
                <c16:uniqueId val="{00000016-5DDD-45E8-87C2-3CE9731B5EA2}"/>
              </c:ext>
            </c:extLst>
          </c:dPt>
          <c:dPt>
            <c:idx val="23"/>
            <c:invertIfNegative val="0"/>
            <c:bubble3D val="0"/>
            <c:extLst>
              <c:ext xmlns:c16="http://schemas.microsoft.com/office/drawing/2014/chart" uri="{C3380CC4-5D6E-409C-BE32-E72D297353CC}">
                <c16:uniqueId val="{00000017-5DDD-45E8-87C2-3CE9731B5EA2}"/>
              </c:ext>
            </c:extLst>
          </c:dPt>
          <c:dPt>
            <c:idx val="24"/>
            <c:invertIfNegative val="0"/>
            <c:bubble3D val="0"/>
            <c:extLst>
              <c:ext xmlns:c16="http://schemas.microsoft.com/office/drawing/2014/chart" uri="{C3380CC4-5D6E-409C-BE32-E72D297353CC}">
                <c16:uniqueId val="{00000018-5DDD-45E8-87C2-3CE9731B5EA2}"/>
              </c:ext>
            </c:extLst>
          </c:dPt>
          <c:dPt>
            <c:idx val="25"/>
            <c:invertIfNegative val="0"/>
            <c:bubble3D val="0"/>
            <c:extLst>
              <c:ext xmlns:c16="http://schemas.microsoft.com/office/drawing/2014/chart" uri="{C3380CC4-5D6E-409C-BE32-E72D297353CC}">
                <c16:uniqueId val="{00000019-5DDD-45E8-87C2-3CE9731B5EA2}"/>
              </c:ext>
            </c:extLst>
          </c:dPt>
          <c:dPt>
            <c:idx val="26"/>
            <c:invertIfNegative val="0"/>
            <c:bubble3D val="0"/>
            <c:extLst>
              <c:ext xmlns:c16="http://schemas.microsoft.com/office/drawing/2014/chart" uri="{C3380CC4-5D6E-409C-BE32-E72D297353CC}">
                <c16:uniqueId val="{0000001A-5DDD-45E8-87C2-3CE9731B5EA2}"/>
              </c:ext>
            </c:extLst>
          </c:dPt>
          <c:dPt>
            <c:idx val="27"/>
            <c:invertIfNegative val="0"/>
            <c:bubble3D val="0"/>
            <c:extLst>
              <c:ext xmlns:c16="http://schemas.microsoft.com/office/drawing/2014/chart" uri="{C3380CC4-5D6E-409C-BE32-E72D297353CC}">
                <c16:uniqueId val="{0000001B-5DDD-45E8-87C2-3CE9731B5EA2}"/>
              </c:ext>
            </c:extLst>
          </c:dPt>
          <c:dPt>
            <c:idx val="28"/>
            <c:invertIfNegative val="0"/>
            <c:bubble3D val="0"/>
            <c:extLst>
              <c:ext xmlns:c16="http://schemas.microsoft.com/office/drawing/2014/chart" uri="{C3380CC4-5D6E-409C-BE32-E72D297353CC}">
                <c16:uniqueId val="{0000001C-5DDD-45E8-87C2-3CE9731B5EA2}"/>
              </c:ext>
            </c:extLst>
          </c:dPt>
          <c:dPt>
            <c:idx val="29"/>
            <c:invertIfNegative val="0"/>
            <c:bubble3D val="0"/>
            <c:extLst>
              <c:ext xmlns:c16="http://schemas.microsoft.com/office/drawing/2014/chart" uri="{C3380CC4-5D6E-409C-BE32-E72D297353CC}">
                <c16:uniqueId val="{0000001D-5DDD-45E8-87C2-3CE9731B5EA2}"/>
              </c:ext>
            </c:extLst>
          </c:dPt>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s-B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'SI FICHAS Y CONSUL'!$B$4:$B$34</c:f>
              <c:strCache>
                <c:ptCount val="31"/>
                <c:pt idx="0">
                  <c:v>MEDICINA GENERAL</c:v>
                </c:pt>
                <c:pt idx="1">
                  <c:v>ODONTOLOGIA</c:v>
                </c:pt>
                <c:pt idx="2">
                  <c:v>GINECOLOGIA</c:v>
                </c:pt>
                <c:pt idx="3">
                  <c:v>PEDIATRIA</c:v>
                </c:pt>
                <c:pt idx="4">
                  <c:v>ORTOPEDIA - TRAUMATOLOGIA</c:v>
                </c:pt>
                <c:pt idx="5">
                  <c:v>MEDICINA INTERNA</c:v>
                </c:pt>
                <c:pt idx="6">
                  <c:v>MEDICINA DE REHABILITACION</c:v>
                </c:pt>
                <c:pt idx="7">
                  <c:v>OFTALMOLOGIA</c:v>
                </c:pt>
                <c:pt idx="8">
                  <c:v>CARDIOLOGIA</c:v>
                </c:pt>
                <c:pt idx="9">
                  <c:v>OTORRINO - LARINGOLOGIA</c:v>
                </c:pt>
                <c:pt idx="10">
                  <c:v>GASTROENTEROLOGIA</c:v>
                </c:pt>
                <c:pt idx="11">
                  <c:v>DERMATOLOGIA</c:v>
                </c:pt>
                <c:pt idx="12">
                  <c:v>UROLOGIA</c:v>
                </c:pt>
                <c:pt idx="13">
                  <c:v>PSIQUIATRIA</c:v>
                </c:pt>
                <c:pt idx="14">
                  <c:v>REUMATOLOGIA</c:v>
                </c:pt>
                <c:pt idx="15">
                  <c:v>PSICOLOGIA</c:v>
                </c:pt>
                <c:pt idx="16">
                  <c:v>CIRUGIA GENERAL</c:v>
                </c:pt>
                <c:pt idx="17">
                  <c:v>NUTRICION</c:v>
                </c:pt>
                <c:pt idx="18">
                  <c:v>ENDODONCIA</c:v>
                </c:pt>
                <c:pt idx="19">
                  <c:v>NEUROCIRUGIA</c:v>
                </c:pt>
                <c:pt idx="20">
                  <c:v>NEUROLOGIA</c:v>
                </c:pt>
                <c:pt idx="21">
                  <c:v>HEMATOLOGIA</c:v>
                </c:pt>
                <c:pt idx="22">
                  <c:v>NEUMOLOGIA</c:v>
                </c:pt>
                <c:pt idx="23">
                  <c:v>CIRUGIA VASCULAR</c:v>
                </c:pt>
                <c:pt idx="24">
                  <c:v>MEDICINA DE TRABAJO</c:v>
                </c:pt>
                <c:pt idx="25">
                  <c:v>ONCOLOGIA</c:v>
                </c:pt>
                <c:pt idx="26">
                  <c:v>NEFROLOGIA</c:v>
                </c:pt>
                <c:pt idx="27">
                  <c:v>CIRUGIA PEDIATRICA</c:v>
                </c:pt>
                <c:pt idx="28">
                  <c:v>ALERGOLOGIA</c:v>
                </c:pt>
                <c:pt idx="29">
                  <c:v>ENDOCRINOLOGIA</c:v>
                </c:pt>
                <c:pt idx="30">
                  <c:v>TERAPIA DEL DOLOR</c:v>
                </c:pt>
              </c:strCache>
            </c:strRef>
          </c:cat>
          <c:val>
            <c:numRef>
              <c:f>'SI FICHAS Y CONSUL'!$I$4:$I$34</c:f>
              <c:numCache>
                <c:formatCode>General</c:formatCode>
                <c:ptCount val="31"/>
                <c:pt idx="0">
                  <c:v>4570</c:v>
                </c:pt>
                <c:pt idx="1">
                  <c:v>3441</c:v>
                </c:pt>
                <c:pt idx="2">
                  <c:v>2859</c:v>
                </c:pt>
                <c:pt idx="3">
                  <c:v>2769</c:v>
                </c:pt>
                <c:pt idx="4">
                  <c:v>1859</c:v>
                </c:pt>
                <c:pt idx="5">
                  <c:v>1424</c:v>
                </c:pt>
                <c:pt idx="6">
                  <c:v>1313</c:v>
                </c:pt>
                <c:pt idx="7">
                  <c:v>1058</c:v>
                </c:pt>
                <c:pt idx="8">
                  <c:v>872</c:v>
                </c:pt>
                <c:pt idx="9">
                  <c:v>809</c:v>
                </c:pt>
                <c:pt idx="10">
                  <c:v>534</c:v>
                </c:pt>
                <c:pt idx="11">
                  <c:v>535</c:v>
                </c:pt>
                <c:pt idx="12">
                  <c:v>523</c:v>
                </c:pt>
                <c:pt idx="13">
                  <c:v>515</c:v>
                </c:pt>
                <c:pt idx="14">
                  <c:v>443</c:v>
                </c:pt>
                <c:pt idx="15">
                  <c:v>531</c:v>
                </c:pt>
                <c:pt idx="16">
                  <c:v>482</c:v>
                </c:pt>
                <c:pt idx="17">
                  <c:v>476</c:v>
                </c:pt>
                <c:pt idx="18">
                  <c:v>380</c:v>
                </c:pt>
                <c:pt idx="19">
                  <c:v>322</c:v>
                </c:pt>
                <c:pt idx="20">
                  <c:v>334</c:v>
                </c:pt>
                <c:pt idx="21">
                  <c:v>345</c:v>
                </c:pt>
                <c:pt idx="22">
                  <c:v>256</c:v>
                </c:pt>
                <c:pt idx="23">
                  <c:v>218</c:v>
                </c:pt>
                <c:pt idx="24">
                  <c:v>191</c:v>
                </c:pt>
                <c:pt idx="25">
                  <c:v>161</c:v>
                </c:pt>
                <c:pt idx="26">
                  <c:v>131</c:v>
                </c:pt>
                <c:pt idx="27">
                  <c:v>98</c:v>
                </c:pt>
                <c:pt idx="28">
                  <c:v>98</c:v>
                </c:pt>
                <c:pt idx="29">
                  <c:v>72</c:v>
                </c:pt>
                <c:pt idx="30">
                  <c:v>10</c:v>
                </c:pt>
              </c:numCache>
            </c:numRef>
          </c:val>
          <c:extLst>
            <c:ext xmlns:c16="http://schemas.microsoft.com/office/drawing/2014/chart" uri="{C3380CC4-5D6E-409C-BE32-E72D297353CC}">
              <c16:uniqueId val="{0000001E-5DDD-45E8-87C2-3CE9731B5EA2}"/>
            </c:ext>
          </c:extLst>
        </c:ser>
        <c:ser>
          <c:idx val="1"/>
          <c:order val="1"/>
          <c:tx>
            <c:strRef>
              <c:f>'SI FICHAS Y CONSUL'!$J$3</c:f>
              <c:strCache>
                <c:ptCount val="1"/>
                <c:pt idx="0">
                  <c:v>TOTAL  ATENCIONES</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1" i="0" u="none" strike="noStrike" kern="1200" baseline="0">
                    <a:solidFill>
                      <a:sysClr val="windowText" lastClr="000000"/>
                    </a:solidFill>
                    <a:latin typeface="+mn-lt"/>
                    <a:ea typeface="+mn-ea"/>
                    <a:cs typeface="+mn-cs"/>
                  </a:defRPr>
                </a:pPr>
                <a:endParaRPr lang="es-B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'SI FICHAS Y CONSUL'!$B$4:$B$34</c:f>
              <c:strCache>
                <c:ptCount val="31"/>
                <c:pt idx="0">
                  <c:v>MEDICINA GENERAL</c:v>
                </c:pt>
                <c:pt idx="1">
                  <c:v>ODONTOLOGIA</c:v>
                </c:pt>
                <c:pt idx="2">
                  <c:v>GINECOLOGIA</c:v>
                </c:pt>
                <c:pt idx="3">
                  <c:v>PEDIATRIA</c:v>
                </c:pt>
                <c:pt idx="4">
                  <c:v>ORTOPEDIA - TRAUMATOLOGIA</c:v>
                </c:pt>
                <c:pt idx="5">
                  <c:v>MEDICINA INTERNA</c:v>
                </c:pt>
                <c:pt idx="6">
                  <c:v>MEDICINA DE REHABILITACION</c:v>
                </c:pt>
                <c:pt idx="7">
                  <c:v>OFTALMOLOGIA</c:v>
                </c:pt>
                <c:pt idx="8">
                  <c:v>CARDIOLOGIA</c:v>
                </c:pt>
                <c:pt idx="9">
                  <c:v>OTORRINO - LARINGOLOGIA</c:v>
                </c:pt>
                <c:pt idx="10">
                  <c:v>GASTROENTEROLOGIA</c:v>
                </c:pt>
                <c:pt idx="11">
                  <c:v>DERMATOLOGIA</c:v>
                </c:pt>
                <c:pt idx="12">
                  <c:v>UROLOGIA</c:v>
                </c:pt>
                <c:pt idx="13">
                  <c:v>PSIQUIATRIA</c:v>
                </c:pt>
                <c:pt idx="14">
                  <c:v>REUMATOLOGIA</c:v>
                </c:pt>
                <c:pt idx="15">
                  <c:v>PSICOLOGIA</c:v>
                </c:pt>
                <c:pt idx="16">
                  <c:v>CIRUGIA GENERAL</c:v>
                </c:pt>
                <c:pt idx="17">
                  <c:v>NUTRICION</c:v>
                </c:pt>
                <c:pt idx="18">
                  <c:v>ENDODONCIA</c:v>
                </c:pt>
                <c:pt idx="19">
                  <c:v>NEUROCIRUGIA</c:v>
                </c:pt>
                <c:pt idx="20">
                  <c:v>NEUROLOGIA</c:v>
                </c:pt>
                <c:pt idx="21">
                  <c:v>HEMATOLOGIA</c:v>
                </c:pt>
                <c:pt idx="22">
                  <c:v>NEUMOLOGIA</c:v>
                </c:pt>
                <c:pt idx="23">
                  <c:v>CIRUGIA VASCULAR</c:v>
                </c:pt>
                <c:pt idx="24">
                  <c:v>MEDICINA DE TRABAJO</c:v>
                </c:pt>
                <c:pt idx="25">
                  <c:v>ONCOLOGIA</c:v>
                </c:pt>
                <c:pt idx="26">
                  <c:v>NEFROLOGIA</c:v>
                </c:pt>
                <c:pt idx="27">
                  <c:v>CIRUGIA PEDIATRICA</c:v>
                </c:pt>
                <c:pt idx="28">
                  <c:v>ALERGOLOGIA</c:v>
                </c:pt>
                <c:pt idx="29">
                  <c:v>ENDOCRINOLOGIA</c:v>
                </c:pt>
                <c:pt idx="30">
                  <c:v>TERAPIA DEL DOLOR</c:v>
                </c:pt>
              </c:strCache>
            </c:strRef>
          </c:cat>
          <c:val>
            <c:numRef>
              <c:f>'SI FICHAS Y CONSUL'!$J$4:$J$34</c:f>
              <c:numCache>
                <c:formatCode>General</c:formatCode>
                <c:ptCount val="31"/>
                <c:pt idx="0">
                  <c:v>4185</c:v>
                </c:pt>
                <c:pt idx="1">
                  <c:v>2738</c:v>
                </c:pt>
                <c:pt idx="2">
                  <c:v>1970</c:v>
                </c:pt>
                <c:pt idx="3">
                  <c:v>1890</c:v>
                </c:pt>
                <c:pt idx="4">
                  <c:v>1505</c:v>
                </c:pt>
                <c:pt idx="5">
                  <c:v>1176</c:v>
                </c:pt>
                <c:pt idx="6">
                  <c:v>1063</c:v>
                </c:pt>
                <c:pt idx="7">
                  <c:v>908</c:v>
                </c:pt>
                <c:pt idx="8">
                  <c:v>840</c:v>
                </c:pt>
                <c:pt idx="9">
                  <c:v>682</c:v>
                </c:pt>
                <c:pt idx="10">
                  <c:v>475</c:v>
                </c:pt>
                <c:pt idx="11">
                  <c:v>437</c:v>
                </c:pt>
                <c:pt idx="12">
                  <c:v>439</c:v>
                </c:pt>
                <c:pt idx="13">
                  <c:v>416</c:v>
                </c:pt>
                <c:pt idx="14">
                  <c:v>439</c:v>
                </c:pt>
                <c:pt idx="15">
                  <c:v>345</c:v>
                </c:pt>
                <c:pt idx="16">
                  <c:v>388</c:v>
                </c:pt>
                <c:pt idx="17">
                  <c:v>320</c:v>
                </c:pt>
                <c:pt idx="18">
                  <c:v>268</c:v>
                </c:pt>
                <c:pt idx="19">
                  <c:v>286</c:v>
                </c:pt>
                <c:pt idx="20">
                  <c:v>264</c:v>
                </c:pt>
                <c:pt idx="21">
                  <c:v>246</c:v>
                </c:pt>
                <c:pt idx="22">
                  <c:v>218</c:v>
                </c:pt>
                <c:pt idx="23">
                  <c:v>175</c:v>
                </c:pt>
                <c:pt idx="24">
                  <c:v>136</c:v>
                </c:pt>
                <c:pt idx="25">
                  <c:v>147</c:v>
                </c:pt>
                <c:pt idx="26">
                  <c:v>118</c:v>
                </c:pt>
                <c:pt idx="27">
                  <c:v>84</c:v>
                </c:pt>
                <c:pt idx="28">
                  <c:v>78</c:v>
                </c:pt>
                <c:pt idx="29">
                  <c:v>33</c:v>
                </c:pt>
                <c:pt idx="30">
                  <c:v>0</c:v>
                </c:pt>
              </c:numCache>
            </c:numRef>
          </c:val>
          <c:extLst>
            <c:ext xmlns:c16="http://schemas.microsoft.com/office/drawing/2014/chart" uri="{C3380CC4-5D6E-409C-BE32-E72D297353CC}">
              <c16:uniqueId val="{0000001F-5DDD-45E8-87C2-3CE9731B5EA2}"/>
            </c:ext>
          </c:extLst>
        </c:ser>
        <c:dLbls>
          <c:showLegendKey val="0"/>
          <c:showVal val="0"/>
          <c:showCatName val="0"/>
          <c:showSerName val="0"/>
          <c:showPercent val="0"/>
          <c:showBubbleSize val="0"/>
        </c:dLbls>
        <c:gapWidth val="25"/>
        <c:overlap val="-20"/>
        <c:axId val="1443603888"/>
        <c:axId val="1443616400"/>
      </c:barChart>
      <c:catAx>
        <c:axId val="1443603888"/>
        <c:scaling>
          <c:orientation val="minMax"/>
        </c:scaling>
        <c:delete val="0"/>
        <c:axPos val="b"/>
        <c:majorGridlines>
          <c:spPr>
            <a:ln w="9525" cap="flat" cmpd="sng" algn="ctr">
              <a:solidFill>
                <a:schemeClr val="accent6"/>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cap="all" spc="120" normalizeH="0" baseline="0">
                <a:solidFill>
                  <a:sysClr val="windowText" lastClr="000000"/>
                </a:solidFill>
                <a:latin typeface="+mn-lt"/>
                <a:ea typeface="+mn-ea"/>
                <a:cs typeface="+mn-cs"/>
              </a:defRPr>
            </a:pPr>
            <a:endParaRPr lang="es-BO"/>
          </a:p>
        </c:txPr>
        <c:crossAx val="1443616400"/>
        <c:crosses val="autoZero"/>
        <c:auto val="1"/>
        <c:lblAlgn val="ctr"/>
        <c:lblOffset val="100"/>
        <c:noMultiLvlLbl val="0"/>
      </c:catAx>
      <c:valAx>
        <c:axId val="1443616400"/>
        <c:scaling>
          <c:orientation val="minMax"/>
        </c:scaling>
        <c:delete val="1"/>
        <c:axPos val="l"/>
        <c:numFmt formatCode="General" sourceLinked="1"/>
        <c:majorTickMark val="none"/>
        <c:minorTickMark val="none"/>
        <c:tickLblPos val="nextTo"/>
        <c:crossAx val="144360388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BO"/>
        </a:p>
      </c:txPr>
    </c:legend>
    <c:plotVisOnly val="1"/>
    <c:dispBlanksAs val="gap"/>
    <c:showDLblsOverMax val="0"/>
  </c:chart>
  <c:spPr>
    <a:solidFill>
      <a:schemeClr val="lt1"/>
    </a:solidFill>
    <a:ln w="9525" cap="flat" cmpd="sng" algn="ctr">
      <a:solidFill>
        <a:schemeClr val="tx1">
          <a:lumMod val="15000"/>
          <a:lumOff val="85000"/>
        </a:schemeClr>
      </a:solidFill>
      <a:round/>
    </a:ln>
    <a:effectLst/>
  </c:spPr>
  <c:txPr>
    <a:bodyPr/>
    <a:lstStyle/>
    <a:p>
      <a:pPr>
        <a:defRPr/>
      </a:pPr>
      <a:endParaRPr lang="es-BO"/>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'SIN FICHAS (2)'!$F$3</c:f>
              <c:strCache>
                <c:ptCount val="1"/>
                <c:pt idx="0">
                  <c:v>TOTAL </c:v>
                </c:pt>
              </c:strCache>
            </c:strRef>
          </c:tx>
          <c:spPr>
            <a:solidFill>
              <a:srgbClr val="006666"/>
            </a:solidFill>
            <a:scene3d>
              <a:camera prst="orthographicFront"/>
              <a:lightRig rig="threePt" dir="t"/>
            </a:scene3d>
            <a:sp3d>
              <a:bevelT w="165100" prst="coolSlant"/>
            </a:sp3d>
          </c:spPr>
          <c:invertIfNegative val="0"/>
          <c:dPt>
            <c:idx val="0"/>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1-9C5A-48B5-9DFD-1B5F96E6CE11}"/>
              </c:ext>
            </c:extLst>
          </c:dPt>
          <c:dPt>
            <c:idx val="1"/>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3-9C5A-48B5-9DFD-1B5F96E6CE11}"/>
              </c:ext>
            </c:extLst>
          </c:dPt>
          <c:dPt>
            <c:idx val="2"/>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5-9C5A-48B5-9DFD-1B5F96E6CE11}"/>
              </c:ext>
            </c:extLst>
          </c:dPt>
          <c:dPt>
            <c:idx val="3"/>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7-9C5A-48B5-9DFD-1B5F96E6CE11}"/>
              </c:ext>
            </c:extLst>
          </c:dPt>
          <c:dPt>
            <c:idx val="4"/>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9-9C5A-48B5-9DFD-1B5F96E6CE11}"/>
              </c:ext>
            </c:extLst>
          </c:dPt>
          <c:dPt>
            <c:idx val="5"/>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B-9C5A-48B5-9DFD-1B5F96E6CE11}"/>
              </c:ext>
            </c:extLst>
          </c:dPt>
          <c:dPt>
            <c:idx val="6"/>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D-9C5A-48B5-9DFD-1B5F96E6CE11}"/>
              </c:ext>
            </c:extLst>
          </c:dPt>
          <c:dPt>
            <c:idx val="7"/>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F-9C5A-48B5-9DFD-1B5F96E6CE11}"/>
              </c:ext>
            </c:extLst>
          </c:dPt>
          <c:dPt>
            <c:idx val="8"/>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1-9C5A-48B5-9DFD-1B5F96E6CE11}"/>
              </c:ext>
            </c:extLst>
          </c:dPt>
          <c:dPt>
            <c:idx val="9"/>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3-9C5A-48B5-9DFD-1B5F96E6CE11}"/>
              </c:ext>
            </c:extLst>
          </c:dPt>
          <c:dPt>
            <c:idx val="10"/>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5-9C5A-48B5-9DFD-1B5F96E6CE11}"/>
              </c:ext>
            </c:extLst>
          </c:dPt>
          <c:dPt>
            <c:idx val="11"/>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7-9C5A-48B5-9DFD-1B5F96E6CE11}"/>
              </c:ext>
            </c:extLst>
          </c:dPt>
          <c:dPt>
            <c:idx val="12"/>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9-9C5A-48B5-9DFD-1B5F96E6CE11}"/>
              </c:ext>
            </c:extLst>
          </c:dPt>
          <c:dPt>
            <c:idx val="13"/>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B-9C5A-48B5-9DFD-1B5F96E6CE11}"/>
              </c:ext>
            </c:extLst>
          </c:dPt>
          <c:dPt>
            <c:idx val="14"/>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D-9C5A-48B5-9DFD-1B5F96E6CE11}"/>
              </c:ext>
            </c:extLst>
          </c:dPt>
          <c:dPt>
            <c:idx val="15"/>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F-9C5A-48B5-9DFD-1B5F96E6CE11}"/>
              </c:ext>
            </c:extLst>
          </c:dPt>
          <c:dPt>
            <c:idx val="16"/>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1-9C5A-48B5-9DFD-1B5F96E6CE11}"/>
              </c:ext>
            </c:extLst>
          </c:dPt>
          <c:dPt>
            <c:idx val="17"/>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3-9C5A-48B5-9DFD-1B5F96E6CE11}"/>
              </c:ext>
            </c:extLst>
          </c:dPt>
          <c:dPt>
            <c:idx val="18"/>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5-9C5A-48B5-9DFD-1B5F96E6CE11}"/>
              </c:ext>
            </c:extLst>
          </c:dPt>
          <c:dPt>
            <c:idx val="19"/>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7-9C5A-48B5-9DFD-1B5F96E6CE11}"/>
              </c:ext>
            </c:extLst>
          </c:dPt>
          <c:dPt>
            <c:idx val="20"/>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9-9C5A-48B5-9DFD-1B5F96E6CE11}"/>
              </c:ext>
            </c:extLst>
          </c:dPt>
          <c:dPt>
            <c:idx val="21"/>
            <c:invertIfNegative val="0"/>
            <c:bubble3D val="0"/>
            <c:spPr>
              <a:solidFill>
                <a:srgbClr val="006666"/>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2B-9C5A-48B5-9DFD-1B5F96E6CE11}"/>
              </c:ext>
            </c:extLst>
          </c:dPt>
          <c:dLbls>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ysClr val="windowText" lastClr="000000"/>
                    </a:solidFill>
                    <a:latin typeface="+mn-lt"/>
                    <a:ea typeface="+mn-ea"/>
                    <a:cs typeface="+mn-cs"/>
                  </a:defRPr>
                </a:pPr>
                <a:endParaRPr lang="es-B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'SIN FICHAS (2)'!$B$4:$B$25</c:f>
              <c:strCache>
                <c:ptCount val="22"/>
                <c:pt idx="0">
                  <c:v>MEDICINA DE REHABILITACION</c:v>
                </c:pt>
                <c:pt idx="1">
                  <c:v>DERMATOLOGIA</c:v>
                </c:pt>
                <c:pt idx="2">
                  <c:v>OFTALMOLOGIA</c:v>
                </c:pt>
                <c:pt idx="3">
                  <c:v>MEDICINA GENERAL</c:v>
                </c:pt>
                <c:pt idx="4">
                  <c:v>GASTROENTEROLOGIA</c:v>
                </c:pt>
                <c:pt idx="5">
                  <c:v>ODONTOLOGIA</c:v>
                </c:pt>
                <c:pt idx="6">
                  <c:v>ENDOCRINOLOGIA</c:v>
                </c:pt>
                <c:pt idx="7">
                  <c:v>CARDIOLOGIA</c:v>
                </c:pt>
                <c:pt idx="8">
                  <c:v>NEUMOLOGIA</c:v>
                </c:pt>
                <c:pt idx="9">
                  <c:v>MEDICINA INTERNA</c:v>
                </c:pt>
                <c:pt idx="10">
                  <c:v>PEDIATRIA</c:v>
                </c:pt>
                <c:pt idx="11">
                  <c:v>GINECOLOGIA</c:v>
                </c:pt>
                <c:pt idx="12">
                  <c:v>PSIQUIATRIA</c:v>
                </c:pt>
                <c:pt idx="13">
                  <c:v>HEMATOLOGIA</c:v>
                </c:pt>
                <c:pt idx="14">
                  <c:v>OTORRINO - LARINGOLOGIA</c:v>
                </c:pt>
                <c:pt idx="15">
                  <c:v>ORTOPEDIA - TRAUMATOLOGIA</c:v>
                </c:pt>
                <c:pt idx="16">
                  <c:v>UROLOGIA</c:v>
                </c:pt>
                <c:pt idx="17">
                  <c:v>PSICOLOGIA</c:v>
                </c:pt>
                <c:pt idx="18">
                  <c:v>REUMATOLOGIA</c:v>
                </c:pt>
                <c:pt idx="19">
                  <c:v>ENDODONCIA</c:v>
                </c:pt>
                <c:pt idx="20">
                  <c:v>NEUROCIRUGIA</c:v>
                </c:pt>
                <c:pt idx="21">
                  <c:v>NEUROLOGIA</c:v>
                </c:pt>
              </c:strCache>
            </c:strRef>
          </c:cat>
          <c:val>
            <c:numRef>
              <c:f>'SIN FICHAS (2)'!$F$4:$F$25</c:f>
              <c:numCache>
                <c:formatCode>General</c:formatCode>
                <c:ptCount val="22"/>
                <c:pt idx="0">
                  <c:v>193</c:v>
                </c:pt>
                <c:pt idx="1">
                  <c:v>143</c:v>
                </c:pt>
                <c:pt idx="2">
                  <c:v>132</c:v>
                </c:pt>
                <c:pt idx="3">
                  <c:v>111</c:v>
                </c:pt>
                <c:pt idx="4">
                  <c:v>78</c:v>
                </c:pt>
                <c:pt idx="5">
                  <c:v>70</c:v>
                </c:pt>
                <c:pt idx="6">
                  <c:v>62</c:v>
                </c:pt>
                <c:pt idx="7">
                  <c:v>39</c:v>
                </c:pt>
                <c:pt idx="8">
                  <c:v>39</c:v>
                </c:pt>
                <c:pt idx="9">
                  <c:v>28</c:v>
                </c:pt>
                <c:pt idx="10">
                  <c:v>22</c:v>
                </c:pt>
                <c:pt idx="11">
                  <c:v>19</c:v>
                </c:pt>
                <c:pt idx="12">
                  <c:v>16</c:v>
                </c:pt>
                <c:pt idx="13">
                  <c:v>14</c:v>
                </c:pt>
                <c:pt idx="14">
                  <c:v>13</c:v>
                </c:pt>
                <c:pt idx="15">
                  <c:v>6</c:v>
                </c:pt>
                <c:pt idx="16">
                  <c:v>4</c:v>
                </c:pt>
                <c:pt idx="17">
                  <c:v>3</c:v>
                </c:pt>
                <c:pt idx="18">
                  <c:v>2</c:v>
                </c:pt>
                <c:pt idx="19">
                  <c:v>2</c:v>
                </c:pt>
                <c:pt idx="20">
                  <c:v>1</c:v>
                </c:pt>
                <c:pt idx="21">
                  <c:v>1</c:v>
                </c:pt>
              </c:numCache>
            </c:numRef>
          </c:val>
          <c:extLst>
            <c:ext xmlns:c16="http://schemas.microsoft.com/office/drawing/2014/chart" uri="{C3380CC4-5D6E-409C-BE32-E72D297353CC}">
              <c16:uniqueId val="{0000002C-9C5A-48B5-9DFD-1B5F96E6CE11}"/>
            </c:ext>
          </c:extLst>
        </c:ser>
        <c:dLbls>
          <c:dLblPos val="outEnd"/>
          <c:showLegendKey val="0"/>
          <c:showVal val="1"/>
          <c:showCatName val="0"/>
          <c:showSerName val="0"/>
          <c:showPercent val="0"/>
          <c:showBubbleSize val="0"/>
        </c:dLbls>
        <c:gapWidth val="53"/>
        <c:overlap val="-90"/>
        <c:axId val="1443607696"/>
        <c:axId val="1443605520"/>
      </c:barChart>
      <c:catAx>
        <c:axId val="1443607696"/>
        <c:scaling>
          <c:orientation val="minMax"/>
        </c:scaling>
        <c:delete val="0"/>
        <c:axPos val="b"/>
        <c:majorGridlines>
          <c:spPr>
            <a:ln w="9525" cap="flat" cmpd="sng" algn="ctr">
              <a:solidFill>
                <a:schemeClr val="accent6"/>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ysClr val="windowText" lastClr="000000"/>
                </a:solidFill>
                <a:latin typeface="+mn-lt"/>
                <a:ea typeface="+mn-ea"/>
                <a:cs typeface="+mn-cs"/>
              </a:defRPr>
            </a:pPr>
            <a:endParaRPr lang="es-BO"/>
          </a:p>
        </c:txPr>
        <c:crossAx val="1443605520"/>
        <c:crosses val="autoZero"/>
        <c:auto val="1"/>
        <c:lblAlgn val="ctr"/>
        <c:lblOffset val="100"/>
        <c:noMultiLvlLbl val="0"/>
      </c:catAx>
      <c:valAx>
        <c:axId val="1443605520"/>
        <c:scaling>
          <c:orientation val="minMax"/>
        </c:scaling>
        <c:delete val="1"/>
        <c:axPos val="l"/>
        <c:numFmt formatCode="General" sourceLinked="1"/>
        <c:majorTickMark val="none"/>
        <c:minorTickMark val="none"/>
        <c:tickLblPos val="nextTo"/>
        <c:crossAx val="1443607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B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'NACIONAL ATENC. 2024 (2)'!$AD$2</c:f>
              <c:strCache>
                <c:ptCount val="1"/>
                <c:pt idx="0">
                  <c:v>2023</c:v>
                </c:pt>
              </c:strCache>
            </c:strRef>
          </c:tx>
          <c:spPr>
            <a:solidFill>
              <a:schemeClr val="accent1"/>
            </a:solidFill>
            <a:ln>
              <a:noFill/>
            </a:ln>
            <a:effectLst/>
            <a:scene3d>
              <a:camera prst="orthographicFront"/>
              <a:lightRig rig="threePt" dir="t"/>
            </a:scene3d>
            <a:sp3d>
              <a:bevelT w="165100" prst="coolSlan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s-B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'NACIONAL ATENC. 2024 (2)'!$AC$3:$AC$11</c:f>
              <c:strCache>
                <c:ptCount val="9"/>
                <c:pt idx="0">
                  <c:v>LA PAZ</c:v>
                </c:pt>
                <c:pt idx="1">
                  <c:v>COCHABAMBA</c:v>
                </c:pt>
                <c:pt idx="2">
                  <c:v>SANTA CRUZ</c:v>
                </c:pt>
                <c:pt idx="3">
                  <c:v>SUCRE</c:v>
                </c:pt>
                <c:pt idx="4">
                  <c:v>ORURO</c:v>
                </c:pt>
                <c:pt idx="5">
                  <c:v>TARIJA</c:v>
                </c:pt>
                <c:pt idx="6">
                  <c:v>POTOSI</c:v>
                </c:pt>
                <c:pt idx="7">
                  <c:v>TRINIDAD</c:v>
                </c:pt>
                <c:pt idx="8">
                  <c:v>COBIJA</c:v>
                </c:pt>
              </c:strCache>
            </c:strRef>
          </c:cat>
          <c:val>
            <c:numRef>
              <c:f>'NACIONAL ATENC. 2024 (2)'!$AD$3:$AD$11</c:f>
              <c:numCache>
                <c:formatCode>#,##0</c:formatCode>
                <c:ptCount val="9"/>
                <c:pt idx="0">
                  <c:v>17711</c:v>
                </c:pt>
                <c:pt idx="1">
                  <c:v>3448</c:v>
                </c:pt>
                <c:pt idx="2">
                  <c:v>1730</c:v>
                </c:pt>
                <c:pt idx="3">
                  <c:v>2257</c:v>
                </c:pt>
                <c:pt idx="4">
                  <c:v>1633</c:v>
                </c:pt>
                <c:pt idx="5">
                  <c:v>1592</c:v>
                </c:pt>
                <c:pt idx="6">
                  <c:v>1245</c:v>
                </c:pt>
                <c:pt idx="7">
                  <c:v>624</c:v>
                </c:pt>
                <c:pt idx="8">
                  <c:v>373</c:v>
                </c:pt>
              </c:numCache>
            </c:numRef>
          </c:val>
          <c:extLst>
            <c:ext xmlns:c16="http://schemas.microsoft.com/office/drawing/2014/chart" uri="{C3380CC4-5D6E-409C-BE32-E72D297353CC}">
              <c16:uniqueId val="{00000000-4C29-4A0E-922E-83474607489B}"/>
            </c:ext>
          </c:extLst>
        </c:ser>
        <c:ser>
          <c:idx val="1"/>
          <c:order val="1"/>
          <c:tx>
            <c:strRef>
              <c:f>'NACIONAL ATENC. 2024 (2)'!$AE$2</c:f>
              <c:strCache>
                <c:ptCount val="1"/>
                <c:pt idx="0">
                  <c:v>2024</c:v>
                </c:pt>
              </c:strCache>
            </c:strRef>
          </c:tx>
          <c:spPr>
            <a:solidFill>
              <a:schemeClr val="accent2"/>
            </a:solidFill>
            <a:ln>
              <a:noFill/>
            </a:ln>
            <a:effectLst/>
            <a:scene3d>
              <a:camera prst="orthographicFront"/>
              <a:lightRig rig="threePt" dir="t"/>
            </a:scene3d>
            <a:sp3d>
              <a:bevelT w="165100" prst="coolSlan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s-B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'NACIONAL ATENC. 2024 (2)'!$AC$3:$AC$11</c:f>
              <c:strCache>
                <c:ptCount val="9"/>
                <c:pt idx="0">
                  <c:v>LA PAZ</c:v>
                </c:pt>
                <c:pt idx="1">
                  <c:v>COCHABAMBA</c:v>
                </c:pt>
                <c:pt idx="2">
                  <c:v>SANTA CRUZ</c:v>
                </c:pt>
                <c:pt idx="3">
                  <c:v>SUCRE</c:v>
                </c:pt>
                <c:pt idx="4">
                  <c:v>ORURO</c:v>
                </c:pt>
                <c:pt idx="5">
                  <c:v>TARIJA</c:v>
                </c:pt>
                <c:pt idx="6">
                  <c:v>POTOSI</c:v>
                </c:pt>
                <c:pt idx="7">
                  <c:v>TRINIDAD</c:v>
                </c:pt>
                <c:pt idx="8">
                  <c:v>COBIJA</c:v>
                </c:pt>
              </c:strCache>
            </c:strRef>
          </c:cat>
          <c:val>
            <c:numRef>
              <c:f>'NACIONAL ATENC. 2024 (2)'!$AE$3:$AE$11</c:f>
              <c:numCache>
                <c:formatCode>#,##0</c:formatCode>
                <c:ptCount val="9"/>
                <c:pt idx="0">
                  <c:v>24688</c:v>
                </c:pt>
                <c:pt idx="1">
                  <c:v>5574</c:v>
                </c:pt>
                <c:pt idx="2">
                  <c:v>4337</c:v>
                </c:pt>
                <c:pt idx="3">
                  <c:v>3287</c:v>
                </c:pt>
                <c:pt idx="4">
                  <c:v>3099</c:v>
                </c:pt>
                <c:pt idx="5">
                  <c:v>2860</c:v>
                </c:pt>
                <c:pt idx="6">
                  <c:v>2524</c:v>
                </c:pt>
                <c:pt idx="7">
                  <c:v>795</c:v>
                </c:pt>
                <c:pt idx="8">
                  <c:v>1006</c:v>
                </c:pt>
              </c:numCache>
            </c:numRef>
          </c:val>
          <c:extLst>
            <c:ext xmlns:c16="http://schemas.microsoft.com/office/drawing/2014/chart" uri="{C3380CC4-5D6E-409C-BE32-E72D297353CC}">
              <c16:uniqueId val="{00000001-4C29-4A0E-922E-83474607489B}"/>
            </c:ext>
          </c:extLst>
        </c:ser>
        <c:dLbls>
          <c:dLblPos val="outEnd"/>
          <c:showLegendKey val="0"/>
          <c:showVal val="1"/>
          <c:showCatName val="0"/>
          <c:showSerName val="0"/>
          <c:showPercent val="0"/>
          <c:showBubbleSize val="0"/>
        </c:dLbls>
        <c:gapWidth val="17"/>
        <c:overlap val="-27"/>
        <c:axId val="1443603344"/>
        <c:axId val="1443602800"/>
      </c:barChart>
      <c:catAx>
        <c:axId val="1443603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s-BO"/>
          </a:p>
        </c:txPr>
        <c:crossAx val="1443602800"/>
        <c:crosses val="autoZero"/>
        <c:auto val="1"/>
        <c:lblAlgn val="ctr"/>
        <c:lblOffset val="100"/>
        <c:noMultiLvlLbl val="0"/>
      </c:catAx>
      <c:valAx>
        <c:axId val="1443602800"/>
        <c:scaling>
          <c:orientation val="minMax"/>
        </c:scaling>
        <c:delete val="1"/>
        <c:axPos val="l"/>
        <c:numFmt formatCode="#,##0" sourceLinked="1"/>
        <c:majorTickMark val="none"/>
        <c:minorTickMark val="none"/>
        <c:tickLblPos val="nextTo"/>
        <c:crossAx val="1443603344"/>
        <c:crosses val="autoZero"/>
        <c:crossBetween val="between"/>
      </c:valAx>
      <c:spPr>
        <a:noFill/>
        <a:ln>
          <a:noFill/>
        </a:ln>
        <a:effectLst/>
      </c:spPr>
    </c:plotArea>
    <c:legend>
      <c:legendPos val="b"/>
      <c:layout>
        <c:manualLayout>
          <c:xMode val="edge"/>
          <c:yMode val="edge"/>
          <c:x val="0.49332588829310758"/>
          <c:y val="0.13865762697283376"/>
          <c:w val="0.13343410591186597"/>
          <c:h val="5.5096183198470587E-2"/>
        </c:manualLayout>
      </c:layout>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s-BO"/>
        </a:p>
      </c:txPr>
    </c:legend>
    <c:plotVisOnly val="1"/>
    <c:dispBlanksAs val="gap"/>
    <c:showDLblsOverMax val="0"/>
  </c:chart>
  <c:spPr>
    <a:noFill/>
    <a:ln>
      <a:noFill/>
    </a:ln>
    <a:effectLst/>
  </c:spPr>
  <c:txPr>
    <a:bodyPr/>
    <a:lstStyle/>
    <a:p>
      <a:pPr>
        <a:defRPr/>
      </a:pPr>
      <a:endParaRPr lang="es-BO"/>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'REGIONALES  ATENC. 2024'!$C$3</c:f>
              <c:strCache>
                <c:ptCount val="1"/>
                <c:pt idx="0">
                  <c:v>ENERO </c:v>
                </c:pt>
              </c:strCache>
            </c:strRef>
          </c:tx>
          <c:spPr>
            <a:solidFill>
              <a:srgbClr val="FFC000"/>
            </a:solidFill>
            <a:ln>
              <a:noFill/>
            </a:ln>
            <a:effectLst/>
            <a:scene3d>
              <a:camera prst="orthographicFront"/>
              <a:lightRig rig="threePt" dir="t"/>
            </a:scene3d>
            <a:sp3d>
              <a:bevelT w="165100" prst="coolSlant"/>
            </a:sp3d>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'REGIONALES  ATENC. 2024'!$B$4:$B$17</c:f>
              <c:strCache>
                <c:ptCount val="14"/>
                <c:pt idx="0">
                  <c:v>MEDICINA GENERAL</c:v>
                </c:pt>
                <c:pt idx="1">
                  <c:v>PEDIATRIA</c:v>
                </c:pt>
                <c:pt idx="2">
                  <c:v>GINECO_OBSTETRICIA</c:v>
                </c:pt>
                <c:pt idx="3">
                  <c:v>ODONTOLOGIA</c:v>
                </c:pt>
                <c:pt idx="4">
                  <c:v>MEDICINA INTERNA</c:v>
                </c:pt>
                <c:pt idx="5">
                  <c:v>CARDIOLOGIA</c:v>
                </c:pt>
                <c:pt idx="6">
                  <c:v>ENDOCRINOLOGIA</c:v>
                </c:pt>
                <c:pt idx="7">
                  <c:v>ORTOPEDIA - TRAUMATOLOGIA</c:v>
                </c:pt>
                <c:pt idx="8">
                  <c:v>CIRUGIA GENERAL</c:v>
                </c:pt>
                <c:pt idx="9">
                  <c:v>NUTRICION </c:v>
                </c:pt>
                <c:pt idx="10">
                  <c:v>MEDICINA DEL TRABAJO</c:v>
                </c:pt>
                <c:pt idx="11">
                  <c:v>GASTROENTEROLOGIA</c:v>
                </c:pt>
                <c:pt idx="12">
                  <c:v>REUMATOLOGIA</c:v>
                </c:pt>
                <c:pt idx="13">
                  <c:v>CIRUGIA ONCOLOGICA</c:v>
                </c:pt>
              </c:strCache>
            </c:strRef>
          </c:cat>
          <c:val>
            <c:numRef>
              <c:f>'REGIONALES  ATENC. 2024'!$C$4:$C$17</c:f>
              <c:numCache>
                <c:formatCode>General</c:formatCode>
                <c:ptCount val="14"/>
                <c:pt idx="0">
                  <c:v>4807</c:v>
                </c:pt>
                <c:pt idx="1">
                  <c:v>740</c:v>
                </c:pt>
                <c:pt idx="2">
                  <c:v>552</c:v>
                </c:pt>
                <c:pt idx="3">
                  <c:v>233</c:v>
                </c:pt>
                <c:pt idx="4">
                  <c:v>400</c:v>
                </c:pt>
                <c:pt idx="5">
                  <c:v>0</c:v>
                </c:pt>
                <c:pt idx="6">
                  <c:v>17</c:v>
                </c:pt>
                <c:pt idx="7">
                  <c:v>0</c:v>
                </c:pt>
                <c:pt idx="8">
                  <c:v>30</c:v>
                </c:pt>
                <c:pt idx="9">
                  <c:v>32</c:v>
                </c:pt>
                <c:pt idx="10">
                  <c:v>38</c:v>
                </c:pt>
                <c:pt idx="11">
                  <c:v>0</c:v>
                </c:pt>
                <c:pt idx="12">
                  <c:v>0</c:v>
                </c:pt>
                <c:pt idx="13">
                  <c:v>8</c:v>
                </c:pt>
              </c:numCache>
            </c:numRef>
          </c:val>
          <c:extLst>
            <c:ext xmlns:c16="http://schemas.microsoft.com/office/drawing/2014/chart" uri="{C3380CC4-5D6E-409C-BE32-E72D297353CC}">
              <c16:uniqueId val="{00000000-151D-4C39-B4E6-4371043F56E8}"/>
            </c:ext>
          </c:extLst>
        </c:ser>
        <c:ser>
          <c:idx val="1"/>
          <c:order val="1"/>
          <c:tx>
            <c:strRef>
              <c:f>'REGIONALES  ATENC. 2024'!$D$3</c:f>
              <c:strCache>
                <c:ptCount val="1"/>
                <c:pt idx="0">
                  <c:v>FEBRERO</c:v>
                </c:pt>
              </c:strCache>
            </c:strRef>
          </c:tx>
          <c:spPr>
            <a:solidFill>
              <a:srgbClr val="FF0000"/>
            </a:solidFill>
            <a:ln>
              <a:noFill/>
            </a:ln>
            <a:effectLst/>
            <a:scene3d>
              <a:camera prst="orthographicFront"/>
              <a:lightRig rig="threePt" dir="t"/>
            </a:scene3d>
            <a:sp3d>
              <a:bevelT w="165100" prst="coolSlant"/>
            </a:sp3d>
          </c:spPr>
          <c:invertIfNegative val="0"/>
          <c:dLbls>
            <c:dLbl>
              <c:idx val="0"/>
              <c:layout>
                <c:manualLayout>
                  <c:x val="1.3827160135390015E-2"/>
                  <c:y val="4.93435462818176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1D-4C39-B4E6-4371043F56E8}"/>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'REGIONALES  ATENC. 2024'!$B$4:$B$17</c:f>
              <c:strCache>
                <c:ptCount val="14"/>
                <c:pt idx="0">
                  <c:v>MEDICINA GENERAL</c:v>
                </c:pt>
                <c:pt idx="1">
                  <c:v>PEDIATRIA</c:v>
                </c:pt>
                <c:pt idx="2">
                  <c:v>GINECO_OBSTETRICIA</c:v>
                </c:pt>
                <c:pt idx="3">
                  <c:v>ODONTOLOGIA</c:v>
                </c:pt>
                <c:pt idx="4">
                  <c:v>MEDICINA INTERNA</c:v>
                </c:pt>
                <c:pt idx="5">
                  <c:v>CARDIOLOGIA</c:v>
                </c:pt>
                <c:pt idx="6">
                  <c:v>ENDOCRINOLOGIA</c:v>
                </c:pt>
                <c:pt idx="7">
                  <c:v>ORTOPEDIA - TRAUMATOLOGIA</c:v>
                </c:pt>
                <c:pt idx="8">
                  <c:v>CIRUGIA GENERAL</c:v>
                </c:pt>
                <c:pt idx="9">
                  <c:v>NUTRICION </c:v>
                </c:pt>
                <c:pt idx="10">
                  <c:v>MEDICINA DEL TRABAJO</c:v>
                </c:pt>
                <c:pt idx="11">
                  <c:v>GASTROENTEROLOGIA</c:v>
                </c:pt>
                <c:pt idx="12">
                  <c:v>REUMATOLOGIA</c:v>
                </c:pt>
                <c:pt idx="13">
                  <c:v>CIRUGIA ONCOLOGICA</c:v>
                </c:pt>
              </c:strCache>
            </c:strRef>
          </c:cat>
          <c:val>
            <c:numRef>
              <c:f>'REGIONALES  ATENC. 2024'!$D$4:$D$17</c:f>
              <c:numCache>
                <c:formatCode>General</c:formatCode>
                <c:ptCount val="14"/>
                <c:pt idx="0">
                  <c:v>4082</c:v>
                </c:pt>
                <c:pt idx="1">
                  <c:v>963</c:v>
                </c:pt>
                <c:pt idx="2">
                  <c:v>953</c:v>
                </c:pt>
                <c:pt idx="3">
                  <c:v>811</c:v>
                </c:pt>
                <c:pt idx="4">
                  <c:v>522</c:v>
                </c:pt>
                <c:pt idx="5">
                  <c:v>101</c:v>
                </c:pt>
                <c:pt idx="6">
                  <c:v>92</c:v>
                </c:pt>
                <c:pt idx="7">
                  <c:v>100</c:v>
                </c:pt>
                <c:pt idx="8">
                  <c:v>93</c:v>
                </c:pt>
                <c:pt idx="9">
                  <c:v>78</c:v>
                </c:pt>
                <c:pt idx="10">
                  <c:v>22</c:v>
                </c:pt>
                <c:pt idx="11">
                  <c:v>37</c:v>
                </c:pt>
                <c:pt idx="12">
                  <c:v>25</c:v>
                </c:pt>
                <c:pt idx="13">
                  <c:v>12</c:v>
                </c:pt>
              </c:numCache>
            </c:numRef>
          </c:val>
          <c:extLst>
            <c:ext xmlns:c16="http://schemas.microsoft.com/office/drawing/2014/chart" uri="{C3380CC4-5D6E-409C-BE32-E72D297353CC}">
              <c16:uniqueId val="{00000002-151D-4C39-B4E6-4371043F56E8}"/>
            </c:ext>
          </c:extLst>
        </c:ser>
        <c:ser>
          <c:idx val="2"/>
          <c:order val="2"/>
          <c:tx>
            <c:strRef>
              <c:f>'REGIONALES  ATENC. 2024'!$E$3</c:f>
              <c:strCache>
                <c:ptCount val="1"/>
                <c:pt idx="0">
                  <c:v>MARZO</c:v>
                </c:pt>
              </c:strCache>
            </c:strRef>
          </c:tx>
          <c:spPr>
            <a:solidFill>
              <a:schemeClr val="accent3"/>
            </a:solidFill>
            <a:ln>
              <a:noFill/>
            </a:ln>
            <a:effectLst/>
            <a:scene3d>
              <a:camera prst="orthographicFront"/>
              <a:lightRig rig="threePt" dir="t"/>
            </a:scene3d>
            <a:sp3d>
              <a:bevelT w="165100" prst="coolSlant"/>
            </a:sp3d>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'REGIONALES  ATENC. 2024'!$B$4:$B$17</c:f>
              <c:strCache>
                <c:ptCount val="14"/>
                <c:pt idx="0">
                  <c:v>MEDICINA GENERAL</c:v>
                </c:pt>
                <c:pt idx="1">
                  <c:v>PEDIATRIA</c:v>
                </c:pt>
                <c:pt idx="2">
                  <c:v>GINECO_OBSTETRICIA</c:v>
                </c:pt>
                <c:pt idx="3">
                  <c:v>ODONTOLOGIA</c:v>
                </c:pt>
                <c:pt idx="4">
                  <c:v>MEDICINA INTERNA</c:v>
                </c:pt>
                <c:pt idx="5">
                  <c:v>CARDIOLOGIA</c:v>
                </c:pt>
                <c:pt idx="6">
                  <c:v>ENDOCRINOLOGIA</c:v>
                </c:pt>
                <c:pt idx="7">
                  <c:v>ORTOPEDIA - TRAUMATOLOGIA</c:v>
                </c:pt>
                <c:pt idx="8">
                  <c:v>CIRUGIA GENERAL</c:v>
                </c:pt>
                <c:pt idx="9">
                  <c:v>NUTRICION </c:v>
                </c:pt>
                <c:pt idx="10">
                  <c:v>MEDICINA DEL TRABAJO</c:v>
                </c:pt>
                <c:pt idx="11">
                  <c:v>GASTROENTEROLOGIA</c:v>
                </c:pt>
                <c:pt idx="12">
                  <c:v>REUMATOLOGIA</c:v>
                </c:pt>
                <c:pt idx="13">
                  <c:v>CIRUGIA ONCOLOGICA</c:v>
                </c:pt>
              </c:strCache>
            </c:strRef>
          </c:cat>
          <c:val>
            <c:numRef>
              <c:f>'REGIONALES  ATENC. 2024'!$E$4:$E$17</c:f>
              <c:numCache>
                <c:formatCode>General</c:formatCode>
                <c:ptCount val="14"/>
                <c:pt idx="0">
                  <c:v>4119</c:v>
                </c:pt>
                <c:pt idx="1">
                  <c:v>1421</c:v>
                </c:pt>
                <c:pt idx="2">
                  <c:v>1015</c:v>
                </c:pt>
                <c:pt idx="3">
                  <c:v>922</c:v>
                </c:pt>
                <c:pt idx="4">
                  <c:v>575</c:v>
                </c:pt>
                <c:pt idx="5">
                  <c:v>137</c:v>
                </c:pt>
                <c:pt idx="6">
                  <c:v>119</c:v>
                </c:pt>
                <c:pt idx="7">
                  <c:v>115</c:v>
                </c:pt>
                <c:pt idx="8">
                  <c:v>79</c:v>
                </c:pt>
                <c:pt idx="9">
                  <c:v>92</c:v>
                </c:pt>
                <c:pt idx="10">
                  <c:v>37</c:v>
                </c:pt>
                <c:pt idx="11">
                  <c:v>54</c:v>
                </c:pt>
                <c:pt idx="12">
                  <c:v>30</c:v>
                </c:pt>
                <c:pt idx="13">
                  <c:v>19</c:v>
                </c:pt>
              </c:numCache>
            </c:numRef>
          </c:val>
          <c:extLst>
            <c:ext xmlns:c16="http://schemas.microsoft.com/office/drawing/2014/chart" uri="{C3380CC4-5D6E-409C-BE32-E72D297353CC}">
              <c16:uniqueId val="{00000003-151D-4C39-B4E6-4371043F56E8}"/>
            </c:ext>
          </c:extLst>
        </c:ser>
        <c:dLbls>
          <c:showLegendKey val="0"/>
          <c:showVal val="1"/>
          <c:showCatName val="0"/>
          <c:showSerName val="0"/>
          <c:showPercent val="0"/>
          <c:showBubbleSize val="0"/>
        </c:dLbls>
        <c:gapWidth val="91"/>
        <c:gapDepth val="114"/>
        <c:shape val="box"/>
        <c:axId val="1443609872"/>
        <c:axId val="1443615856"/>
        <c:axId val="1224169136"/>
      </c:bar3DChart>
      <c:catAx>
        <c:axId val="1443609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BO"/>
          </a:p>
        </c:txPr>
        <c:crossAx val="1443615856"/>
        <c:crosses val="autoZero"/>
        <c:auto val="1"/>
        <c:lblAlgn val="ctr"/>
        <c:lblOffset val="100"/>
        <c:noMultiLvlLbl val="0"/>
      </c:catAx>
      <c:valAx>
        <c:axId val="1443615856"/>
        <c:scaling>
          <c:orientation val="minMax"/>
        </c:scaling>
        <c:delete val="1"/>
        <c:axPos val="l"/>
        <c:numFmt formatCode="General" sourceLinked="1"/>
        <c:majorTickMark val="none"/>
        <c:minorTickMark val="none"/>
        <c:tickLblPos val="nextTo"/>
        <c:crossAx val="1443609872"/>
        <c:crosses val="autoZero"/>
        <c:crossBetween val="between"/>
      </c:valAx>
      <c:serAx>
        <c:axId val="1224169136"/>
        <c:scaling>
          <c:orientation val="minMax"/>
        </c:scaling>
        <c:delete val="0"/>
        <c:axPos val="b"/>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BO"/>
          </a:p>
        </c:txPr>
        <c:crossAx val="1443615856"/>
        <c:crosses val="autoZero"/>
      </c:serAx>
      <c:spPr>
        <a:noFill/>
        <a:ln>
          <a:noFill/>
        </a:ln>
        <a:effectLst/>
      </c:spPr>
    </c:plotArea>
    <c:plotVisOnly val="1"/>
    <c:dispBlanksAs val="gap"/>
    <c:showDLblsOverMax val="0"/>
  </c:chart>
  <c:spPr>
    <a:noFill/>
    <a:ln>
      <a:noFill/>
    </a:ln>
    <a:effectLst/>
  </c:spPr>
  <c:txPr>
    <a:bodyPr/>
    <a:lstStyle/>
    <a:p>
      <a:pPr>
        <a:defRPr/>
      </a:pPr>
      <a:endParaRPr lang="es-B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939971476387311"/>
          <c:y val="0.1557974998156163"/>
          <c:w val="0.75002632873151942"/>
          <c:h val="0.8442025001843837"/>
        </c:manualLayout>
      </c:layout>
      <c:doughnutChart>
        <c:varyColors val="1"/>
        <c:ser>
          <c:idx val="0"/>
          <c:order val="0"/>
          <c:spPr>
            <a:scene3d>
              <a:camera prst="orthographicFront"/>
              <a:lightRig rig="threePt" dir="t"/>
            </a:scene3d>
            <a:sp3d>
              <a:bevelT w="165100" prst="coolSlant"/>
            </a:sp3d>
          </c:spPr>
          <c:explosion val="1"/>
          <c:dPt>
            <c:idx val="0"/>
            <c:bubble3D val="0"/>
            <c:spPr>
              <a:solidFill>
                <a:schemeClr val="accent6">
                  <a:lumMod val="75000"/>
                </a:schemeClr>
              </a:solidFill>
              <a:ln w="19050">
                <a:solidFill>
                  <a:schemeClr val="lt1"/>
                </a:solidFill>
              </a:ln>
              <a:effectLst/>
              <a:scene3d>
                <a:camera prst="orthographicFront"/>
                <a:lightRig rig="threePt" dir="t"/>
              </a:scene3d>
              <a:sp3d>
                <a:bevelT w="165100" prst="coolSlant"/>
              </a:sp3d>
            </c:spPr>
            <c:extLst>
              <c:ext xmlns:c16="http://schemas.microsoft.com/office/drawing/2014/chart" uri="{C3380CC4-5D6E-409C-BE32-E72D297353CC}">
                <c16:uniqueId val="{00000001-C665-4ED0-A5C2-3167E5B47134}"/>
              </c:ext>
            </c:extLst>
          </c:dPt>
          <c:dPt>
            <c:idx val="1"/>
            <c:bubble3D val="0"/>
            <c:spPr>
              <a:solidFill>
                <a:srgbClr val="7030A0"/>
              </a:solidFill>
              <a:ln w="19050">
                <a:solidFill>
                  <a:schemeClr val="lt1"/>
                </a:solidFill>
              </a:ln>
              <a:effectLst/>
              <a:scene3d>
                <a:camera prst="orthographicFront"/>
                <a:lightRig rig="threePt" dir="t"/>
              </a:scene3d>
              <a:sp3d>
                <a:bevelT w="165100" prst="coolSlant"/>
              </a:sp3d>
            </c:spPr>
            <c:extLst>
              <c:ext xmlns:c16="http://schemas.microsoft.com/office/drawing/2014/chart" uri="{C3380CC4-5D6E-409C-BE32-E72D297353CC}">
                <c16:uniqueId val="{00000003-C665-4ED0-A5C2-3167E5B47134}"/>
              </c:ext>
            </c:extLst>
          </c:dPt>
          <c:dPt>
            <c:idx val="2"/>
            <c:bubble3D val="0"/>
            <c:spPr>
              <a:solidFill>
                <a:schemeClr val="accent4"/>
              </a:solidFill>
              <a:ln w="19050">
                <a:solidFill>
                  <a:schemeClr val="lt1"/>
                </a:solidFill>
              </a:ln>
              <a:effectLst/>
              <a:scene3d>
                <a:camera prst="orthographicFront"/>
                <a:lightRig rig="threePt" dir="t"/>
              </a:scene3d>
              <a:sp3d>
                <a:bevelT w="165100" prst="coolSlant"/>
              </a:sp3d>
            </c:spPr>
            <c:extLst>
              <c:ext xmlns:c16="http://schemas.microsoft.com/office/drawing/2014/chart" uri="{C3380CC4-5D6E-409C-BE32-E72D297353CC}">
                <c16:uniqueId val="{00000005-C665-4ED0-A5C2-3167E5B47134}"/>
              </c:ext>
            </c:extLst>
          </c:dPt>
          <c:dPt>
            <c:idx val="3"/>
            <c:bubble3D val="0"/>
            <c:spPr>
              <a:solidFill>
                <a:schemeClr val="accent6">
                  <a:lumMod val="60000"/>
                </a:schemeClr>
              </a:solidFill>
              <a:ln w="19050">
                <a:solidFill>
                  <a:schemeClr val="lt1"/>
                </a:solidFill>
              </a:ln>
              <a:effectLst/>
              <a:scene3d>
                <a:camera prst="orthographicFront"/>
                <a:lightRig rig="threePt" dir="t"/>
              </a:scene3d>
              <a:sp3d>
                <a:bevelT w="165100" prst="coolSlant"/>
              </a:sp3d>
            </c:spPr>
            <c:extLst>
              <c:ext xmlns:c16="http://schemas.microsoft.com/office/drawing/2014/chart" uri="{C3380CC4-5D6E-409C-BE32-E72D297353CC}">
                <c16:uniqueId val="{00000007-C665-4ED0-A5C2-3167E5B47134}"/>
              </c:ext>
            </c:extLst>
          </c:dPt>
          <c:dPt>
            <c:idx val="4"/>
            <c:bubble3D val="0"/>
            <c:spPr>
              <a:solidFill>
                <a:schemeClr val="accent5">
                  <a:lumMod val="60000"/>
                </a:schemeClr>
              </a:solidFill>
              <a:ln w="19050">
                <a:solidFill>
                  <a:schemeClr val="lt1"/>
                </a:solidFill>
              </a:ln>
              <a:effectLst/>
              <a:scene3d>
                <a:camera prst="orthographicFront"/>
                <a:lightRig rig="threePt" dir="t"/>
              </a:scene3d>
              <a:sp3d>
                <a:bevelT w="165100" prst="coolSlant"/>
              </a:sp3d>
            </c:spPr>
            <c:extLst>
              <c:ext xmlns:c16="http://schemas.microsoft.com/office/drawing/2014/chart" uri="{C3380CC4-5D6E-409C-BE32-E72D297353CC}">
                <c16:uniqueId val="{00000009-C665-4ED0-A5C2-3167E5B47134}"/>
              </c:ext>
            </c:extLst>
          </c:dPt>
          <c:dPt>
            <c:idx val="5"/>
            <c:bubble3D val="0"/>
            <c:spPr>
              <a:solidFill>
                <a:schemeClr val="accent2">
                  <a:lumMod val="75000"/>
                </a:schemeClr>
              </a:solidFill>
              <a:ln w="19050">
                <a:solidFill>
                  <a:schemeClr val="lt1"/>
                </a:solidFill>
              </a:ln>
              <a:effectLst/>
              <a:scene3d>
                <a:camera prst="orthographicFront"/>
                <a:lightRig rig="threePt" dir="t"/>
              </a:scene3d>
              <a:sp3d>
                <a:bevelT w="165100" prst="coolSlant"/>
              </a:sp3d>
            </c:spPr>
            <c:extLst>
              <c:ext xmlns:c16="http://schemas.microsoft.com/office/drawing/2014/chart" uri="{C3380CC4-5D6E-409C-BE32-E72D297353CC}">
                <c16:uniqueId val="{0000000B-C665-4ED0-A5C2-3167E5B47134}"/>
              </c:ext>
            </c:extLst>
          </c:dPt>
          <c:dPt>
            <c:idx val="6"/>
            <c:bubble3D val="0"/>
            <c:spPr>
              <a:solidFill>
                <a:schemeClr val="tx2"/>
              </a:solidFill>
              <a:ln w="19050">
                <a:solidFill>
                  <a:schemeClr val="lt1"/>
                </a:solidFill>
              </a:ln>
              <a:effectLst/>
              <a:scene3d>
                <a:camera prst="orthographicFront"/>
                <a:lightRig rig="threePt" dir="t"/>
              </a:scene3d>
              <a:sp3d>
                <a:bevelT w="165100" prst="coolSlant"/>
              </a:sp3d>
            </c:spPr>
            <c:extLst>
              <c:ext xmlns:c16="http://schemas.microsoft.com/office/drawing/2014/chart" uri="{C3380CC4-5D6E-409C-BE32-E72D297353CC}">
                <c16:uniqueId val="{0000000D-C665-4ED0-A5C2-3167E5B47134}"/>
              </c:ext>
            </c:extLst>
          </c:dPt>
          <c:dPt>
            <c:idx val="7"/>
            <c:bubble3D val="0"/>
            <c:spPr>
              <a:solidFill>
                <a:schemeClr val="accent1">
                  <a:lumMod val="75000"/>
                </a:schemeClr>
              </a:solidFill>
              <a:ln w="19050">
                <a:solidFill>
                  <a:schemeClr val="lt1"/>
                </a:solidFill>
              </a:ln>
              <a:effectLst/>
              <a:scene3d>
                <a:camera prst="orthographicFront"/>
                <a:lightRig rig="threePt" dir="t"/>
              </a:scene3d>
              <a:sp3d>
                <a:bevelT w="165100" prst="coolSlant"/>
              </a:sp3d>
            </c:spPr>
            <c:extLst>
              <c:ext xmlns:c16="http://schemas.microsoft.com/office/drawing/2014/chart" uri="{C3380CC4-5D6E-409C-BE32-E72D297353CC}">
                <c16:uniqueId val="{0000000F-C665-4ED0-A5C2-3167E5B47134}"/>
              </c:ext>
            </c:extLst>
          </c:dPt>
          <c:dPt>
            <c:idx val="8"/>
            <c:bubble3D val="0"/>
            <c:spPr>
              <a:solidFill>
                <a:srgbClr val="C00000"/>
              </a:solidFill>
              <a:ln w="19050">
                <a:solidFill>
                  <a:schemeClr val="lt1"/>
                </a:solidFill>
              </a:ln>
              <a:effectLst/>
              <a:scene3d>
                <a:camera prst="orthographicFront"/>
                <a:lightRig rig="threePt" dir="t"/>
              </a:scene3d>
              <a:sp3d>
                <a:bevelT w="165100" prst="coolSlant"/>
              </a:sp3d>
            </c:spPr>
            <c:extLst>
              <c:ext xmlns:c16="http://schemas.microsoft.com/office/drawing/2014/chart" uri="{C3380CC4-5D6E-409C-BE32-E72D297353CC}">
                <c16:uniqueId val="{00000011-C665-4ED0-A5C2-3167E5B47134}"/>
              </c:ext>
            </c:extLst>
          </c:dPt>
          <c:dLbls>
            <c:dLbl>
              <c:idx val="6"/>
              <c:layout>
                <c:manualLayout>
                  <c:x val="1.3675211834549858E-2"/>
                  <c:y val="-1.3686905744459004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C665-4ED0-A5C2-3167E5B47134}"/>
                </c:ext>
              </c:extLst>
            </c:dLbl>
            <c:dLbl>
              <c:idx val="7"/>
              <c:layout>
                <c:manualLayout>
                  <c:x val="1.1965810355231124E-2"/>
                  <c:y val="-2.2811509574097921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C665-4ED0-A5C2-3167E5B47134}"/>
                </c:ext>
              </c:extLst>
            </c:dLbl>
            <c:dLbl>
              <c:idx val="8"/>
              <c:layout>
                <c:manualLayout>
                  <c:x val="-2.5641022189780982E-2"/>
                  <c:y val="4.155842267061041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1-C665-4ED0-A5C2-3167E5B4713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s-BO"/>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'[RECORD DE ATECIONES POR MESES 2024 (1).xlsx]ODONTOLOGIA'!$R$4:$R$12</c:f>
              <c:strCache>
                <c:ptCount val="9"/>
                <c:pt idx="0">
                  <c:v>LA PAZ</c:v>
                </c:pt>
                <c:pt idx="1">
                  <c:v>SUCRE</c:v>
                </c:pt>
                <c:pt idx="2">
                  <c:v>POTOSI</c:v>
                </c:pt>
                <c:pt idx="3">
                  <c:v>ORURO</c:v>
                </c:pt>
                <c:pt idx="4">
                  <c:v>COCHABAMBA</c:v>
                </c:pt>
                <c:pt idx="5">
                  <c:v>SANTA CRUZ</c:v>
                </c:pt>
                <c:pt idx="6">
                  <c:v>COBIJA</c:v>
                </c:pt>
                <c:pt idx="7">
                  <c:v>TARIJA</c:v>
                </c:pt>
                <c:pt idx="8">
                  <c:v>TRINIDAD</c:v>
                </c:pt>
              </c:strCache>
            </c:strRef>
          </c:cat>
          <c:val>
            <c:numRef>
              <c:f>'[RECORD DE ATECIONES POR MESES 2024 (1).xlsx]ODONTOLOGIA'!$V$4:$V$12</c:f>
              <c:numCache>
                <c:formatCode>#,##0</c:formatCode>
                <c:ptCount val="9"/>
                <c:pt idx="0">
                  <c:v>2738</c:v>
                </c:pt>
                <c:pt idx="1">
                  <c:v>417</c:v>
                </c:pt>
                <c:pt idx="2">
                  <c:v>352</c:v>
                </c:pt>
                <c:pt idx="3">
                  <c:v>331</c:v>
                </c:pt>
                <c:pt idx="4">
                  <c:v>283</c:v>
                </c:pt>
                <c:pt idx="5">
                  <c:v>262</c:v>
                </c:pt>
                <c:pt idx="6">
                  <c:v>177</c:v>
                </c:pt>
                <c:pt idx="7">
                  <c:v>144</c:v>
                </c:pt>
                <c:pt idx="8">
                  <c:v>52</c:v>
                </c:pt>
              </c:numCache>
            </c:numRef>
          </c:val>
          <c:extLst>
            <c:ext xmlns:c16="http://schemas.microsoft.com/office/drawing/2014/chart" uri="{C3380CC4-5D6E-409C-BE32-E72D297353CC}">
              <c16:uniqueId val="{00000012-C665-4ED0-A5C2-3167E5B47134}"/>
            </c:ext>
          </c:extLst>
        </c:ser>
        <c:dLbls>
          <c:showLegendKey val="0"/>
          <c:showVal val="0"/>
          <c:showCatName val="1"/>
          <c:showSerName val="0"/>
          <c:showPercent val="1"/>
          <c:showBubbleSize val="0"/>
          <c:showLeaderLines val="0"/>
        </c:dLbls>
        <c:firstSliceAng val="58"/>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s-B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BO" dirty="0"/>
              <a:t>RELACIÓN PARTOS/CESÁREAS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BO"/>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'[EQUIPOS PEDIATRIA (1).xlsx]Hoja3'!$J$27</c:f>
              <c:strCache>
                <c:ptCount val="1"/>
                <c:pt idx="0">
                  <c:v>PARTOS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invertIfNegative val="0"/>
          <c:dLbls>
            <c:dLbl>
              <c:idx val="0"/>
              <c:tx>
                <c:rich>
                  <a:bodyPr/>
                  <a:lstStyle/>
                  <a:p>
                    <a:r>
                      <a:rPr lang="en-US" dirty="0"/>
                      <a:t>31%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70C-45DE-AEDB-21BEB2D82DE6}"/>
                </c:ext>
              </c:extLst>
            </c:dLbl>
            <c:dLbl>
              <c:idx val="1"/>
              <c:tx>
                <c:rich>
                  <a:bodyPr/>
                  <a:lstStyle/>
                  <a:p>
                    <a:r>
                      <a:rPr lang="en-US" dirty="0"/>
                      <a:t>28%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0C-45DE-AEDB-21BEB2D82DE6}"/>
                </c:ext>
              </c:extLst>
            </c:dLbl>
            <c:dLbl>
              <c:idx val="2"/>
              <c:tx>
                <c:rich>
                  <a:bodyPr/>
                  <a:lstStyle/>
                  <a:p>
                    <a:r>
                      <a:rPr lang="en-US" dirty="0"/>
                      <a:t>30%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70C-45DE-AEDB-21BEB2D82DE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'[EQUIPOS PEDIATRIA (1).xlsx]Hoja3'!$K$26:$M$26</c:f>
              <c:numCache>
                <c:formatCode>General</c:formatCode>
                <c:ptCount val="3"/>
                <c:pt idx="0">
                  <c:v>2021</c:v>
                </c:pt>
                <c:pt idx="1">
                  <c:v>2022</c:v>
                </c:pt>
                <c:pt idx="2">
                  <c:v>2023</c:v>
                </c:pt>
              </c:numCache>
            </c:numRef>
          </c:cat>
          <c:val>
            <c:numRef>
              <c:f>'[EQUIPOS PEDIATRIA (1).xlsx]Hoja3'!$K$27:$M$27</c:f>
              <c:numCache>
                <c:formatCode>General</c:formatCode>
                <c:ptCount val="3"/>
                <c:pt idx="0">
                  <c:v>67</c:v>
                </c:pt>
                <c:pt idx="1">
                  <c:v>60</c:v>
                </c:pt>
                <c:pt idx="2">
                  <c:v>70</c:v>
                </c:pt>
              </c:numCache>
            </c:numRef>
          </c:val>
          <c:extLst>
            <c:ext xmlns:c16="http://schemas.microsoft.com/office/drawing/2014/chart" uri="{C3380CC4-5D6E-409C-BE32-E72D297353CC}">
              <c16:uniqueId val="{00000003-570C-45DE-AEDB-21BEB2D82DE6}"/>
            </c:ext>
          </c:extLst>
        </c:ser>
        <c:ser>
          <c:idx val="1"/>
          <c:order val="1"/>
          <c:tx>
            <c:strRef>
              <c:f>'[EQUIPOS PEDIATRIA (1).xlsx]Hoja3'!$J$28</c:f>
              <c:strCache>
                <c:ptCount val="1"/>
                <c:pt idx="0">
                  <c:v>CESAREAS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c:spPr>
          <c:invertIfNegative val="0"/>
          <c:dLbls>
            <c:dLbl>
              <c:idx val="0"/>
              <c:tx>
                <c:rich>
                  <a:bodyPr/>
                  <a:lstStyle/>
                  <a:p>
                    <a:r>
                      <a:rPr lang="en-US" dirty="0"/>
                      <a:t>69%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70C-45DE-AEDB-21BEB2D82DE6}"/>
                </c:ext>
              </c:extLst>
            </c:dLbl>
            <c:dLbl>
              <c:idx val="1"/>
              <c:tx>
                <c:rich>
                  <a:bodyPr/>
                  <a:lstStyle/>
                  <a:p>
                    <a:r>
                      <a:rPr lang="en-US" dirty="0"/>
                      <a:t>72%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70C-45DE-AEDB-21BEB2D82DE6}"/>
                </c:ext>
              </c:extLst>
            </c:dLbl>
            <c:dLbl>
              <c:idx val="2"/>
              <c:tx>
                <c:rich>
                  <a:bodyPr/>
                  <a:lstStyle/>
                  <a:p>
                    <a:r>
                      <a:rPr lang="en-US" dirty="0"/>
                      <a:t>70%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70C-45DE-AEDB-21BEB2D82DE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'[EQUIPOS PEDIATRIA (1).xlsx]Hoja3'!$K$26:$M$26</c:f>
              <c:numCache>
                <c:formatCode>General</c:formatCode>
                <c:ptCount val="3"/>
                <c:pt idx="0">
                  <c:v>2021</c:v>
                </c:pt>
                <c:pt idx="1">
                  <c:v>2022</c:v>
                </c:pt>
                <c:pt idx="2">
                  <c:v>2023</c:v>
                </c:pt>
              </c:numCache>
            </c:numRef>
          </c:cat>
          <c:val>
            <c:numRef>
              <c:f>'[EQUIPOS PEDIATRIA (1).xlsx]Hoja3'!$K$28:$M$28</c:f>
              <c:numCache>
                <c:formatCode>General</c:formatCode>
                <c:ptCount val="3"/>
                <c:pt idx="0">
                  <c:v>146</c:v>
                </c:pt>
                <c:pt idx="1">
                  <c:v>157</c:v>
                </c:pt>
                <c:pt idx="2">
                  <c:v>164</c:v>
                </c:pt>
              </c:numCache>
            </c:numRef>
          </c:val>
          <c:extLst>
            <c:ext xmlns:c16="http://schemas.microsoft.com/office/drawing/2014/chart" uri="{C3380CC4-5D6E-409C-BE32-E72D297353CC}">
              <c16:uniqueId val="{00000007-570C-45DE-AEDB-21BEB2D82DE6}"/>
            </c:ext>
          </c:extLst>
        </c:ser>
        <c:dLbls>
          <c:showLegendKey val="0"/>
          <c:showVal val="0"/>
          <c:showCatName val="0"/>
          <c:showSerName val="0"/>
          <c:showPercent val="0"/>
          <c:showBubbleSize val="0"/>
        </c:dLbls>
        <c:gapWidth val="150"/>
        <c:shape val="box"/>
        <c:axId val="1050135280"/>
        <c:axId val="1050124944"/>
        <c:axId val="0"/>
      </c:bar3DChart>
      <c:catAx>
        <c:axId val="105013528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1050124944"/>
        <c:crosses val="autoZero"/>
        <c:auto val="1"/>
        <c:lblAlgn val="ctr"/>
        <c:lblOffset val="100"/>
        <c:noMultiLvlLbl val="0"/>
      </c:catAx>
      <c:valAx>
        <c:axId val="1050124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1050135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legend>
    <c:plotVisOnly val="1"/>
    <c:dispBlanksAs val="gap"/>
    <c:showDLblsOverMax val="0"/>
  </c:chart>
  <c:spPr>
    <a:noFill/>
    <a:ln>
      <a:noFill/>
    </a:ln>
    <a:effectLst/>
  </c:spPr>
  <c:txPr>
    <a:bodyPr/>
    <a:lstStyle/>
    <a:p>
      <a:pPr>
        <a:defRPr/>
      </a:pPr>
      <a:endParaRPr lang="es-B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spPr>
            <a:solidFill>
              <a:schemeClr val="accent6">
                <a:lumMod val="75000"/>
              </a:schemeClr>
            </a:solidFill>
            <a:scene3d>
              <a:camera prst="orthographicFront"/>
              <a:lightRig rig="threePt" dir="t"/>
            </a:scene3d>
            <a:sp3d>
              <a:bevelT w="165100" prst="coolSlant"/>
            </a:sp3d>
          </c:spPr>
          <c:invertIfNegative val="0"/>
          <c:dPt>
            <c:idx val="0"/>
            <c:invertIfNegative val="0"/>
            <c:bubble3D val="0"/>
            <c:spPr>
              <a:solidFill>
                <a:schemeClr val="accent6">
                  <a:lumMod val="75000"/>
                </a:schemeClr>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1-9078-49CE-B0D8-E3EA53E92B1E}"/>
              </c:ext>
            </c:extLst>
          </c:dPt>
          <c:dPt>
            <c:idx val="1"/>
            <c:invertIfNegative val="0"/>
            <c:bubble3D val="0"/>
            <c:spPr>
              <a:solidFill>
                <a:schemeClr val="accent2">
                  <a:lumMod val="60000"/>
                  <a:lumOff val="40000"/>
                </a:schemeClr>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3-9078-49CE-B0D8-E3EA53E92B1E}"/>
              </c:ext>
            </c:extLst>
          </c:dPt>
          <c:dPt>
            <c:idx val="2"/>
            <c:invertIfNegative val="0"/>
            <c:bubble3D val="0"/>
            <c:spPr>
              <a:solidFill>
                <a:schemeClr val="accent6">
                  <a:lumMod val="75000"/>
                </a:schemeClr>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5-9078-49CE-B0D8-E3EA53E92B1E}"/>
              </c:ext>
            </c:extLst>
          </c:dPt>
          <c:dPt>
            <c:idx val="3"/>
            <c:invertIfNegative val="0"/>
            <c:bubble3D val="0"/>
            <c:spPr>
              <a:solidFill>
                <a:schemeClr val="accent6">
                  <a:lumMod val="75000"/>
                </a:schemeClr>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7-9078-49CE-B0D8-E3EA53E92B1E}"/>
              </c:ext>
            </c:extLst>
          </c:dPt>
          <c:dPt>
            <c:idx val="4"/>
            <c:invertIfNegative val="0"/>
            <c:bubble3D val="0"/>
            <c:spPr>
              <a:solidFill>
                <a:schemeClr val="accent6">
                  <a:lumMod val="75000"/>
                </a:schemeClr>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9-9078-49CE-B0D8-E3EA53E92B1E}"/>
              </c:ext>
            </c:extLst>
          </c:dPt>
          <c:dPt>
            <c:idx val="5"/>
            <c:invertIfNegative val="0"/>
            <c:bubble3D val="0"/>
            <c:spPr>
              <a:solidFill>
                <a:schemeClr val="accent6">
                  <a:lumMod val="75000"/>
                </a:schemeClr>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B-9078-49CE-B0D8-E3EA53E92B1E}"/>
              </c:ext>
            </c:extLst>
          </c:dPt>
          <c:dPt>
            <c:idx val="6"/>
            <c:invertIfNegative val="0"/>
            <c:bubble3D val="0"/>
            <c:spPr>
              <a:solidFill>
                <a:schemeClr val="accent6">
                  <a:lumMod val="75000"/>
                </a:schemeClr>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D-9078-49CE-B0D8-E3EA53E92B1E}"/>
              </c:ext>
            </c:extLst>
          </c:dPt>
          <c:dPt>
            <c:idx val="7"/>
            <c:invertIfNegative val="0"/>
            <c:bubble3D val="0"/>
            <c:spPr>
              <a:solidFill>
                <a:schemeClr val="accent2">
                  <a:lumMod val="60000"/>
                  <a:lumOff val="40000"/>
                </a:schemeClr>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0F-9078-49CE-B0D8-E3EA53E92B1E}"/>
              </c:ext>
            </c:extLst>
          </c:dPt>
          <c:dPt>
            <c:idx val="8"/>
            <c:invertIfNegative val="0"/>
            <c:bubble3D val="0"/>
            <c:spPr>
              <a:solidFill>
                <a:schemeClr val="accent6">
                  <a:lumMod val="75000"/>
                </a:schemeClr>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1-9078-49CE-B0D8-E3EA53E92B1E}"/>
              </c:ext>
            </c:extLst>
          </c:dPt>
          <c:dPt>
            <c:idx val="9"/>
            <c:invertIfNegative val="0"/>
            <c:bubble3D val="0"/>
            <c:spPr>
              <a:solidFill>
                <a:schemeClr val="accent2">
                  <a:lumMod val="60000"/>
                  <a:lumOff val="40000"/>
                </a:schemeClr>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3-9078-49CE-B0D8-E3EA53E92B1E}"/>
              </c:ext>
            </c:extLst>
          </c:dPt>
          <c:dPt>
            <c:idx val="10"/>
            <c:invertIfNegative val="0"/>
            <c:bubble3D val="0"/>
            <c:spPr>
              <a:solidFill>
                <a:schemeClr val="accent6">
                  <a:lumMod val="75000"/>
                </a:schemeClr>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5-9078-49CE-B0D8-E3EA53E92B1E}"/>
              </c:ext>
            </c:extLst>
          </c:dPt>
          <c:dPt>
            <c:idx val="11"/>
            <c:invertIfNegative val="0"/>
            <c:bubble3D val="0"/>
            <c:spPr>
              <a:solidFill>
                <a:schemeClr val="accent6">
                  <a:lumMod val="75000"/>
                </a:schemeClr>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7-9078-49CE-B0D8-E3EA53E92B1E}"/>
              </c:ext>
            </c:extLst>
          </c:dPt>
          <c:dPt>
            <c:idx val="12"/>
            <c:invertIfNegative val="0"/>
            <c:bubble3D val="0"/>
            <c:spPr>
              <a:solidFill>
                <a:schemeClr val="accent6">
                  <a:lumMod val="75000"/>
                </a:schemeClr>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9-9078-49CE-B0D8-E3EA53E92B1E}"/>
              </c:ext>
            </c:extLst>
          </c:dPt>
          <c:dPt>
            <c:idx val="13"/>
            <c:invertIfNegative val="0"/>
            <c:bubble3D val="0"/>
            <c:spPr>
              <a:solidFill>
                <a:schemeClr val="accent2">
                  <a:lumMod val="60000"/>
                  <a:lumOff val="40000"/>
                </a:schemeClr>
              </a:solidFill>
              <a:ln>
                <a:noFill/>
              </a:ln>
              <a:effectLst/>
              <a:scene3d>
                <a:camera prst="orthographicFront"/>
                <a:lightRig rig="threePt" dir="t"/>
              </a:scene3d>
              <a:sp3d>
                <a:bevelT w="165100" prst="coolSlant"/>
              </a:sp3d>
            </c:spPr>
            <c:extLst>
              <c:ext xmlns:c16="http://schemas.microsoft.com/office/drawing/2014/chart" uri="{C3380CC4-5D6E-409C-BE32-E72D297353CC}">
                <c16:uniqueId val="{0000001B-9078-49CE-B0D8-E3EA53E92B1E}"/>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s-B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PAP!$B$4:$C$17</c:f>
              <c:multiLvlStrCache>
                <c:ptCount val="14"/>
                <c:lvl>
                  <c:pt idx="0">
                    <c:v>PAP</c:v>
                  </c:pt>
                  <c:pt idx="1">
                    <c:v>PAP +</c:v>
                  </c:pt>
                  <c:pt idx="2">
                    <c:v>PAP</c:v>
                  </c:pt>
                  <c:pt idx="3">
                    <c:v>PAP +</c:v>
                  </c:pt>
                  <c:pt idx="4">
                    <c:v>PAP</c:v>
                  </c:pt>
                  <c:pt idx="5">
                    <c:v>PAP +</c:v>
                  </c:pt>
                  <c:pt idx="6">
                    <c:v>PAP</c:v>
                  </c:pt>
                  <c:pt idx="7">
                    <c:v>PAP +</c:v>
                  </c:pt>
                  <c:pt idx="8">
                    <c:v>PAP</c:v>
                  </c:pt>
                  <c:pt idx="9">
                    <c:v>PAP +</c:v>
                  </c:pt>
                  <c:pt idx="10">
                    <c:v>PAP</c:v>
                  </c:pt>
                  <c:pt idx="11">
                    <c:v>PAP +</c:v>
                  </c:pt>
                  <c:pt idx="12">
                    <c:v>PAP</c:v>
                  </c:pt>
                  <c:pt idx="13">
                    <c:v>PAP +</c:v>
                  </c:pt>
                </c:lvl>
                <c:lvl>
                  <c:pt idx="0">
                    <c:v>LA PAZ</c:v>
                  </c:pt>
                  <c:pt idx="2">
                    <c:v>COCHABAMBA</c:v>
                  </c:pt>
                  <c:pt idx="4">
                    <c:v>ORURO</c:v>
                  </c:pt>
                  <c:pt idx="6">
                    <c:v>POTOSI</c:v>
                  </c:pt>
                  <c:pt idx="8">
                    <c:v>SANTA CRUZ</c:v>
                  </c:pt>
                  <c:pt idx="10">
                    <c:v>SUCRE</c:v>
                  </c:pt>
                  <c:pt idx="12">
                    <c:v>TARIJA</c:v>
                  </c:pt>
                </c:lvl>
              </c:multiLvlStrCache>
            </c:multiLvlStrRef>
          </c:cat>
          <c:val>
            <c:numRef>
              <c:f>PAP!$G$4:$G$17</c:f>
              <c:numCache>
                <c:formatCode>General</c:formatCode>
                <c:ptCount val="14"/>
                <c:pt idx="0">
                  <c:v>287</c:v>
                </c:pt>
                <c:pt idx="1">
                  <c:v>5</c:v>
                </c:pt>
                <c:pt idx="2">
                  <c:v>89</c:v>
                </c:pt>
                <c:pt idx="3">
                  <c:v>0</c:v>
                </c:pt>
                <c:pt idx="4">
                  <c:v>11</c:v>
                </c:pt>
                <c:pt idx="5">
                  <c:v>0</c:v>
                </c:pt>
                <c:pt idx="6">
                  <c:v>16</c:v>
                </c:pt>
                <c:pt idx="7">
                  <c:v>3</c:v>
                </c:pt>
                <c:pt idx="8">
                  <c:v>42</c:v>
                </c:pt>
                <c:pt idx="9">
                  <c:v>9</c:v>
                </c:pt>
                <c:pt idx="10">
                  <c:v>70</c:v>
                </c:pt>
                <c:pt idx="11">
                  <c:v>0</c:v>
                </c:pt>
                <c:pt idx="12">
                  <c:v>17</c:v>
                </c:pt>
                <c:pt idx="13">
                  <c:v>8</c:v>
                </c:pt>
              </c:numCache>
            </c:numRef>
          </c:val>
          <c:extLst>
            <c:ext xmlns:c16="http://schemas.microsoft.com/office/drawing/2014/chart" uri="{C3380CC4-5D6E-409C-BE32-E72D297353CC}">
              <c16:uniqueId val="{0000001C-9078-49CE-B0D8-E3EA53E92B1E}"/>
            </c:ext>
          </c:extLst>
        </c:ser>
        <c:dLbls>
          <c:dLblPos val="outEnd"/>
          <c:showLegendKey val="0"/>
          <c:showVal val="1"/>
          <c:showCatName val="0"/>
          <c:showSerName val="0"/>
          <c:showPercent val="0"/>
          <c:showBubbleSize val="0"/>
        </c:dLbls>
        <c:gapWidth val="26"/>
        <c:overlap val="-27"/>
        <c:axId val="1443614224"/>
        <c:axId val="1443611504"/>
      </c:barChart>
      <c:catAx>
        <c:axId val="144361422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BO"/>
          </a:p>
        </c:txPr>
        <c:crossAx val="1443611504"/>
        <c:crosses val="autoZero"/>
        <c:auto val="1"/>
        <c:lblAlgn val="ctr"/>
        <c:lblOffset val="100"/>
        <c:noMultiLvlLbl val="0"/>
      </c:catAx>
      <c:valAx>
        <c:axId val="1443611504"/>
        <c:scaling>
          <c:orientation val="minMax"/>
        </c:scaling>
        <c:delete val="1"/>
        <c:axPos val="l"/>
        <c:numFmt formatCode="General" sourceLinked="1"/>
        <c:majorTickMark val="none"/>
        <c:minorTickMark val="none"/>
        <c:tickLblPos val="nextTo"/>
        <c:crossAx val="1443614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B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'[LABORATORIO 22-23-24.xlsx]LABORATORIO 2023'!$C$4</c:f>
              <c:strCache>
                <c:ptCount val="1"/>
                <c:pt idx="0">
                  <c:v>2023</c:v>
                </c:pt>
              </c:strCache>
            </c:strRef>
          </c:tx>
          <c:spPr>
            <a:solidFill>
              <a:schemeClr val="accent1"/>
            </a:solidFill>
            <a:ln>
              <a:noFill/>
            </a:ln>
            <a:effectLst/>
            <a:scene3d>
              <a:camera prst="orthographicFront"/>
              <a:lightRig rig="threePt" dir="t"/>
            </a:scene3d>
            <a:sp3d>
              <a:bevelT w="165100" prst="coolSlant"/>
            </a:sp3d>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s-B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'[LABORATORIO 22-23-24.xlsx]LABORATORIO 2023'!$D$3:$G$3</c:f>
              <c:strCache>
                <c:ptCount val="4"/>
                <c:pt idx="0">
                  <c:v>PACIENTES ATENDIDOS</c:v>
                </c:pt>
                <c:pt idx="1">
                  <c:v>INTERNACION</c:v>
                </c:pt>
                <c:pt idx="2">
                  <c:v>EMERGENCIA</c:v>
                </c:pt>
                <c:pt idx="3">
                  <c:v>CONSULTA EXTERNA</c:v>
                </c:pt>
              </c:strCache>
            </c:strRef>
          </c:cat>
          <c:val>
            <c:numRef>
              <c:f>'[LABORATORIO 22-23-24.xlsx]LABORATORIO 2023'!$D$4:$G$4</c:f>
              <c:numCache>
                <c:formatCode>#,##0</c:formatCode>
                <c:ptCount val="4"/>
                <c:pt idx="0">
                  <c:v>6944</c:v>
                </c:pt>
                <c:pt idx="1">
                  <c:v>663</c:v>
                </c:pt>
                <c:pt idx="2">
                  <c:v>2877</c:v>
                </c:pt>
                <c:pt idx="3">
                  <c:v>3404</c:v>
                </c:pt>
              </c:numCache>
            </c:numRef>
          </c:val>
          <c:extLst>
            <c:ext xmlns:c16="http://schemas.microsoft.com/office/drawing/2014/chart" uri="{C3380CC4-5D6E-409C-BE32-E72D297353CC}">
              <c16:uniqueId val="{00000000-B570-4C80-A925-F0217D2F652A}"/>
            </c:ext>
          </c:extLst>
        </c:ser>
        <c:ser>
          <c:idx val="1"/>
          <c:order val="1"/>
          <c:tx>
            <c:strRef>
              <c:f>'[LABORATORIO 22-23-24.xlsx]LABORATORIO 2023'!$C$5</c:f>
              <c:strCache>
                <c:ptCount val="1"/>
                <c:pt idx="0">
                  <c:v>2024</c:v>
                </c:pt>
              </c:strCache>
            </c:strRef>
          </c:tx>
          <c:spPr>
            <a:solidFill>
              <a:schemeClr val="accent2"/>
            </a:solidFill>
            <a:ln>
              <a:noFill/>
            </a:ln>
            <a:effectLst/>
            <a:scene3d>
              <a:camera prst="orthographicFront"/>
              <a:lightRig rig="threePt" dir="t"/>
            </a:scene3d>
            <a:sp3d>
              <a:bevelT w="165100" prst="coolSlant"/>
            </a:sp3d>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es-B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'[LABORATORIO 22-23-24.xlsx]LABORATORIO 2023'!$D$3:$G$3</c:f>
              <c:strCache>
                <c:ptCount val="4"/>
                <c:pt idx="0">
                  <c:v>PACIENTES ATENDIDOS</c:v>
                </c:pt>
                <c:pt idx="1">
                  <c:v>INTERNACION</c:v>
                </c:pt>
                <c:pt idx="2">
                  <c:v>EMERGENCIA</c:v>
                </c:pt>
                <c:pt idx="3">
                  <c:v>CONSULTA EXTERNA</c:v>
                </c:pt>
              </c:strCache>
            </c:strRef>
          </c:cat>
          <c:val>
            <c:numRef>
              <c:f>'[LABORATORIO 22-23-24.xlsx]LABORATORIO 2023'!$D$5:$G$5</c:f>
              <c:numCache>
                <c:formatCode>#,##0</c:formatCode>
                <c:ptCount val="4"/>
                <c:pt idx="0">
                  <c:v>8667</c:v>
                </c:pt>
                <c:pt idx="1">
                  <c:v>1053</c:v>
                </c:pt>
                <c:pt idx="2">
                  <c:v>3090</c:v>
                </c:pt>
                <c:pt idx="3">
                  <c:v>4524</c:v>
                </c:pt>
              </c:numCache>
            </c:numRef>
          </c:val>
          <c:extLst>
            <c:ext xmlns:c16="http://schemas.microsoft.com/office/drawing/2014/chart" uri="{C3380CC4-5D6E-409C-BE32-E72D297353CC}">
              <c16:uniqueId val="{00000001-B570-4C80-A925-F0217D2F652A}"/>
            </c:ext>
          </c:extLst>
        </c:ser>
        <c:dLbls>
          <c:dLblPos val="outEnd"/>
          <c:showLegendKey val="0"/>
          <c:showVal val="1"/>
          <c:showCatName val="0"/>
          <c:showSerName val="0"/>
          <c:showPercent val="0"/>
          <c:showBubbleSize val="0"/>
        </c:dLbls>
        <c:gapWidth val="100"/>
        <c:overlap val="-27"/>
        <c:axId val="1443613136"/>
        <c:axId val="1443612048"/>
      </c:barChart>
      <c:catAx>
        <c:axId val="1443613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BO"/>
          </a:p>
        </c:txPr>
        <c:crossAx val="1443612048"/>
        <c:crosses val="autoZero"/>
        <c:auto val="1"/>
        <c:lblAlgn val="ctr"/>
        <c:lblOffset val="100"/>
        <c:noMultiLvlLbl val="0"/>
      </c:catAx>
      <c:valAx>
        <c:axId val="1443612048"/>
        <c:scaling>
          <c:orientation val="minMax"/>
        </c:scaling>
        <c:delete val="1"/>
        <c:axPos val="l"/>
        <c:numFmt formatCode="#,##0" sourceLinked="1"/>
        <c:majorTickMark val="none"/>
        <c:minorTickMark val="none"/>
        <c:tickLblPos val="nextTo"/>
        <c:crossAx val="1443613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BO"/>
        </a:p>
      </c:txPr>
    </c:legend>
    <c:plotVisOnly val="1"/>
    <c:dispBlanksAs val="gap"/>
    <c:showDLblsOverMax val="0"/>
  </c:chart>
  <c:spPr>
    <a:noFill/>
    <a:ln>
      <a:noFill/>
    </a:ln>
    <a:effectLst/>
  </c:spPr>
  <c:txPr>
    <a:bodyPr/>
    <a:lstStyle/>
    <a:p>
      <a:pPr>
        <a:defRPr/>
      </a:pPr>
      <a:endParaRPr lang="es-BO"/>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0516681650307944E-2"/>
          <c:y val="5.5078509555326921E-2"/>
          <c:w val="0.86030692875463499"/>
          <c:h val="0.82963231394039127"/>
        </c:manualLayout>
      </c:layout>
      <c:barChart>
        <c:barDir val="col"/>
        <c:grouping val="clustered"/>
        <c:varyColors val="0"/>
        <c:ser>
          <c:idx val="0"/>
          <c:order val="0"/>
          <c:tx>
            <c:strRef>
              <c:f>'Cob.Ind.2023-2024 '!$E$3:$J$3</c:f>
              <c:strCache>
                <c:ptCount val="1"/>
                <c:pt idx="0">
                  <c:v>Gestion 2023</c:v>
                </c:pt>
              </c:strCache>
            </c:strRef>
          </c:tx>
          <c:spPr>
            <a:solidFill>
              <a:schemeClr val="accent1"/>
            </a:solidFill>
            <a:ln>
              <a:noFill/>
            </a:ln>
            <a:effectLst/>
            <a:scene3d>
              <a:camera prst="orthographicFront"/>
              <a:lightRig rig="threePt" dir="t"/>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'Cob.Ind.2023-2024 '!$D$5:$D$15</c:f>
              <c:strCache>
                <c:ptCount val="11"/>
                <c:pt idx="0">
                  <c:v>BCG</c:v>
                </c:pt>
                <c:pt idx="1">
                  <c:v>PN-OPV 1</c:v>
                </c:pt>
                <c:pt idx="2">
                  <c:v>PN-OPV 2</c:v>
                </c:pt>
                <c:pt idx="3">
                  <c:v>PN-OPV 3</c:v>
                </c:pt>
                <c:pt idx="4">
                  <c:v>Rv 1</c:v>
                </c:pt>
                <c:pt idx="5">
                  <c:v>Rv 2</c:v>
                </c:pt>
                <c:pt idx="6">
                  <c:v>Neu 1</c:v>
                </c:pt>
                <c:pt idx="7">
                  <c:v>Neu 2</c:v>
                </c:pt>
                <c:pt idx="8">
                  <c:v>Neu 3</c:v>
                </c:pt>
                <c:pt idx="9">
                  <c:v>SRP</c:v>
                </c:pt>
                <c:pt idx="10">
                  <c:v>F.A.</c:v>
                </c:pt>
              </c:strCache>
            </c:strRef>
          </c:cat>
          <c:val>
            <c:numRef>
              <c:f>'Cob.Ind.2023-2024 '!$I$5:$I$15</c:f>
              <c:numCache>
                <c:formatCode>#,##0</c:formatCode>
                <c:ptCount val="11"/>
                <c:pt idx="0">
                  <c:v>53</c:v>
                </c:pt>
                <c:pt idx="1">
                  <c:v>53</c:v>
                </c:pt>
                <c:pt idx="2">
                  <c:v>54</c:v>
                </c:pt>
                <c:pt idx="3">
                  <c:v>42</c:v>
                </c:pt>
                <c:pt idx="4">
                  <c:v>53</c:v>
                </c:pt>
                <c:pt idx="5">
                  <c:v>54</c:v>
                </c:pt>
                <c:pt idx="6">
                  <c:v>53</c:v>
                </c:pt>
                <c:pt idx="7">
                  <c:v>54</c:v>
                </c:pt>
                <c:pt idx="8">
                  <c:v>42</c:v>
                </c:pt>
                <c:pt idx="9">
                  <c:v>53</c:v>
                </c:pt>
                <c:pt idx="10">
                  <c:v>47</c:v>
                </c:pt>
              </c:numCache>
            </c:numRef>
          </c:val>
          <c:extLst>
            <c:ext xmlns:c16="http://schemas.microsoft.com/office/drawing/2014/chart" uri="{C3380CC4-5D6E-409C-BE32-E72D297353CC}">
              <c16:uniqueId val="{00000000-6E86-4F50-A62A-7BB16130B8E1}"/>
            </c:ext>
          </c:extLst>
        </c:ser>
        <c:ser>
          <c:idx val="1"/>
          <c:order val="1"/>
          <c:tx>
            <c:strRef>
              <c:f>'Cob.Ind.2023-2024 '!$K$3:$P$3</c:f>
              <c:strCache>
                <c:ptCount val="1"/>
                <c:pt idx="0">
                  <c:v>Gestion 2024</c:v>
                </c:pt>
              </c:strCache>
            </c:strRef>
          </c:tx>
          <c:spPr>
            <a:solidFill>
              <a:schemeClr val="accent2"/>
            </a:solidFill>
            <a:ln>
              <a:noFill/>
            </a:ln>
            <a:effectLst/>
            <a:scene3d>
              <a:camera prst="orthographicFront"/>
              <a:lightRig rig="threePt" dir="t"/>
            </a:scene3d>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'Cob.Ind.2023-2024 '!$D$5:$D$15</c:f>
              <c:strCache>
                <c:ptCount val="11"/>
                <c:pt idx="0">
                  <c:v>BCG</c:v>
                </c:pt>
                <c:pt idx="1">
                  <c:v>PN-OPV 1</c:v>
                </c:pt>
                <c:pt idx="2">
                  <c:v>PN-OPV 2</c:v>
                </c:pt>
                <c:pt idx="3">
                  <c:v>PN-OPV 3</c:v>
                </c:pt>
                <c:pt idx="4">
                  <c:v>Rv 1</c:v>
                </c:pt>
                <c:pt idx="5">
                  <c:v>Rv 2</c:v>
                </c:pt>
                <c:pt idx="6">
                  <c:v>Neu 1</c:v>
                </c:pt>
                <c:pt idx="7">
                  <c:v>Neu 2</c:v>
                </c:pt>
                <c:pt idx="8">
                  <c:v>Neu 3</c:v>
                </c:pt>
                <c:pt idx="9">
                  <c:v>SRP</c:v>
                </c:pt>
                <c:pt idx="10">
                  <c:v>F.A.</c:v>
                </c:pt>
              </c:strCache>
            </c:strRef>
          </c:cat>
          <c:val>
            <c:numRef>
              <c:f>'Cob.Ind.2023-2024 '!$O$5:$O$15</c:f>
              <c:numCache>
                <c:formatCode>#,##0</c:formatCode>
                <c:ptCount val="11"/>
                <c:pt idx="0">
                  <c:v>64</c:v>
                </c:pt>
                <c:pt idx="1">
                  <c:v>54</c:v>
                </c:pt>
                <c:pt idx="2">
                  <c:v>64</c:v>
                </c:pt>
                <c:pt idx="3">
                  <c:v>43</c:v>
                </c:pt>
                <c:pt idx="4">
                  <c:v>54</c:v>
                </c:pt>
                <c:pt idx="5">
                  <c:v>64</c:v>
                </c:pt>
                <c:pt idx="6">
                  <c:v>54</c:v>
                </c:pt>
                <c:pt idx="7">
                  <c:v>64</c:v>
                </c:pt>
                <c:pt idx="8">
                  <c:v>43</c:v>
                </c:pt>
                <c:pt idx="9">
                  <c:v>100</c:v>
                </c:pt>
                <c:pt idx="10">
                  <c:v>69</c:v>
                </c:pt>
              </c:numCache>
            </c:numRef>
          </c:val>
          <c:extLst>
            <c:ext xmlns:c16="http://schemas.microsoft.com/office/drawing/2014/chart" uri="{C3380CC4-5D6E-409C-BE32-E72D297353CC}">
              <c16:uniqueId val="{00000001-6E86-4F50-A62A-7BB16130B8E1}"/>
            </c:ext>
          </c:extLst>
        </c:ser>
        <c:dLbls>
          <c:showLegendKey val="0"/>
          <c:showVal val="1"/>
          <c:showCatName val="0"/>
          <c:showSerName val="0"/>
          <c:showPercent val="0"/>
          <c:showBubbleSize val="0"/>
        </c:dLbls>
        <c:gapWidth val="41"/>
        <c:axId val="1430463888"/>
        <c:axId val="1430476400"/>
      </c:barChart>
      <c:lineChart>
        <c:grouping val="stacked"/>
        <c:varyColors val="0"/>
        <c:ser>
          <c:idx val="2"/>
          <c:order val="2"/>
          <c:tx>
            <c:v>Cob</c:v>
          </c:tx>
          <c:spPr>
            <a:ln w="38100" cap="flat">
              <a:solidFill>
                <a:schemeClr val="accent3"/>
              </a:solidFill>
              <a:round/>
            </a:ln>
            <a:effectLst/>
          </c:spPr>
          <c:marker>
            <c:symbol val="diamond"/>
            <c:size val="10"/>
            <c:spPr>
              <a:solidFill>
                <a:schemeClr val="accent6">
                  <a:alpha val="69000"/>
                </a:schemeClr>
              </a:solidFill>
              <a:ln w="38100">
                <a:solidFill>
                  <a:schemeClr val="accent3"/>
                </a:solidFill>
              </a:ln>
              <a:effectLst/>
            </c:spPr>
          </c:marker>
          <c:dLbls>
            <c:dLbl>
              <c:idx val="0"/>
              <c:tx>
                <c:rich>
                  <a:bodyPr/>
                  <a:lstStyle/>
                  <a:p>
                    <a:fld id="{76E3F119-CF27-4657-9364-B6B7AFB4E3A2}" type="VALUE">
                      <a:rPr lang="en-US"/>
                      <a:pPr/>
                      <a:t>[VALOR]</a:t>
                    </a:fld>
                    <a:r>
                      <a:rPr lang="en-US" dirty="0"/>
                      <a:t> %</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E86-4F50-A62A-7BB16130B8E1}"/>
                </c:ext>
              </c:extLst>
            </c:dLbl>
            <c:dLbl>
              <c:idx val="1"/>
              <c:tx>
                <c:rich>
                  <a:bodyPr/>
                  <a:lstStyle/>
                  <a:p>
                    <a:fld id="{2443E51C-F839-4356-8EA3-AE8DADC56D67}" type="VALUE">
                      <a:rPr lang="en-US"/>
                      <a:pPr/>
                      <a:t>[VALOR]</a:t>
                    </a:fld>
                    <a:r>
                      <a:rPr lang="en-US" dirty="0"/>
                      <a:t> %</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E86-4F50-A62A-7BB16130B8E1}"/>
                </c:ext>
              </c:extLst>
            </c:dLbl>
            <c:dLbl>
              <c:idx val="2"/>
              <c:tx>
                <c:rich>
                  <a:bodyPr/>
                  <a:lstStyle/>
                  <a:p>
                    <a:fld id="{43D322DC-F047-4FC2-AC4B-FAB2170A74CF}" type="VALUE">
                      <a:rPr lang="en-US"/>
                      <a:pPr/>
                      <a:t>[VALOR]</a:t>
                    </a:fld>
                    <a:r>
                      <a:rPr lang="en-US" dirty="0"/>
                      <a:t> %</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E86-4F50-A62A-7BB16130B8E1}"/>
                </c:ext>
              </c:extLst>
            </c:dLbl>
            <c:dLbl>
              <c:idx val="3"/>
              <c:tx>
                <c:rich>
                  <a:bodyPr/>
                  <a:lstStyle/>
                  <a:p>
                    <a:fld id="{18BF47FA-A8BA-4466-9B5D-179D7EA03D9A}" type="VALUE">
                      <a:rPr lang="en-US"/>
                      <a:pPr/>
                      <a:t>[VALOR]</a:t>
                    </a:fld>
                    <a:r>
                      <a:rPr lang="en-US" dirty="0"/>
                      <a:t> %</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E86-4F50-A62A-7BB16130B8E1}"/>
                </c:ext>
              </c:extLst>
            </c:dLbl>
            <c:dLbl>
              <c:idx val="4"/>
              <c:tx>
                <c:rich>
                  <a:bodyPr/>
                  <a:lstStyle/>
                  <a:p>
                    <a:fld id="{B7DEAD3F-0C5C-4DB3-A094-60E3818FD270}" type="VALUE">
                      <a:rPr lang="en-US"/>
                      <a:pPr/>
                      <a:t>[VALOR]</a:t>
                    </a:fld>
                    <a:r>
                      <a:rPr lang="en-US" dirty="0"/>
                      <a:t> %</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E86-4F50-A62A-7BB16130B8E1}"/>
                </c:ext>
              </c:extLst>
            </c:dLbl>
            <c:dLbl>
              <c:idx val="5"/>
              <c:tx>
                <c:rich>
                  <a:bodyPr/>
                  <a:lstStyle/>
                  <a:p>
                    <a:fld id="{B40D8314-D166-4601-9F1B-8F11A4C88596}" type="VALUE">
                      <a:rPr lang="en-US"/>
                      <a:pPr/>
                      <a:t>[VALOR]</a:t>
                    </a:fld>
                    <a:r>
                      <a:rPr lang="en-US" dirty="0"/>
                      <a:t> %</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E86-4F50-A62A-7BB16130B8E1}"/>
                </c:ext>
              </c:extLst>
            </c:dLbl>
            <c:dLbl>
              <c:idx val="6"/>
              <c:tx>
                <c:rich>
                  <a:bodyPr/>
                  <a:lstStyle/>
                  <a:p>
                    <a:fld id="{DF4B0B36-C57D-49B4-89AA-726DBFE0714A}" type="VALUE">
                      <a:rPr lang="en-US"/>
                      <a:pPr/>
                      <a:t>[VALOR]</a:t>
                    </a:fld>
                    <a:r>
                      <a:rPr lang="en-US" dirty="0"/>
                      <a:t> %</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6E86-4F50-A62A-7BB16130B8E1}"/>
                </c:ext>
              </c:extLst>
            </c:dLbl>
            <c:dLbl>
              <c:idx val="7"/>
              <c:tx>
                <c:rich>
                  <a:bodyPr/>
                  <a:lstStyle/>
                  <a:p>
                    <a:fld id="{3E0AF952-DEC2-4A23-B9B4-9390DF6D34E3}" type="VALUE">
                      <a:rPr lang="en-US"/>
                      <a:pPr/>
                      <a:t>[VALOR]</a:t>
                    </a:fld>
                    <a:r>
                      <a:rPr lang="en-US" dirty="0"/>
                      <a:t> %</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6E86-4F50-A62A-7BB16130B8E1}"/>
                </c:ext>
              </c:extLst>
            </c:dLbl>
            <c:dLbl>
              <c:idx val="8"/>
              <c:tx>
                <c:rich>
                  <a:bodyPr/>
                  <a:lstStyle/>
                  <a:p>
                    <a:fld id="{B195F06D-DF54-40F0-9166-B6ECA03ED0C8}" type="VALUE">
                      <a:rPr lang="en-US"/>
                      <a:pPr/>
                      <a:t>[VALOR]</a:t>
                    </a:fld>
                    <a:r>
                      <a:rPr lang="en-US" dirty="0"/>
                      <a:t> %</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6E86-4F50-A62A-7BB16130B8E1}"/>
                </c:ext>
              </c:extLst>
            </c:dLbl>
            <c:dLbl>
              <c:idx val="9"/>
              <c:tx>
                <c:rich>
                  <a:bodyPr/>
                  <a:lstStyle/>
                  <a:p>
                    <a:fld id="{727145BB-60F1-4321-B370-98DEE735FA4C}" type="VALUE">
                      <a:rPr lang="en-US"/>
                      <a:pPr/>
                      <a:t>[VALOR]</a:t>
                    </a:fld>
                    <a:r>
                      <a:rPr lang="en-US" dirty="0"/>
                      <a:t> %</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6E86-4F50-A62A-7BB16130B8E1}"/>
                </c:ext>
              </c:extLst>
            </c:dLbl>
            <c:dLbl>
              <c:idx val="10"/>
              <c:tx>
                <c:rich>
                  <a:bodyPr/>
                  <a:lstStyle/>
                  <a:p>
                    <a:fld id="{A549E372-BA8E-475B-815D-D6D2D64A4165}" type="VALUE">
                      <a:rPr lang="en-US"/>
                      <a:pPr/>
                      <a:t>[VALOR]</a:t>
                    </a:fld>
                    <a:r>
                      <a:rPr lang="en-US" dirty="0"/>
                      <a:t> %</a:t>
                    </a:r>
                  </a:p>
                </c:rich>
              </c:tx>
              <c:dLblPos val="b"/>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6E86-4F50-A62A-7BB16130B8E1}"/>
                </c:ext>
              </c:extLst>
            </c:dLbl>
            <c:spPr>
              <a:solidFill>
                <a:srgbClr val="FFFF00"/>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B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'Cob.Ind.2023-2024 '!$D$5:$D$15</c:f>
              <c:strCache>
                <c:ptCount val="11"/>
                <c:pt idx="0">
                  <c:v>BCG</c:v>
                </c:pt>
                <c:pt idx="1">
                  <c:v>PN-OPV 1</c:v>
                </c:pt>
                <c:pt idx="2">
                  <c:v>PN-OPV 2</c:v>
                </c:pt>
                <c:pt idx="3">
                  <c:v>PN-OPV 3</c:v>
                </c:pt>
                <c:pt idx="4">
                  <c:v>Rv 1</c:v>
                </c:pt>
                <c:pt idx="5">
                  <c:v>Rv 2</c:v>
                </c:pt>
                <c:pt idx="6">
                  <c:v>Neu 1</c:v>
                </c:pt>
                <c:pt idx="7">
                  <c:v>Neu 2</c:v>
                </c:pt>
                <c:pt idx="8">
                  <c:v>Neu 3</c:v>
                </c:pt>
                <c:pt idx="9">
                  <c:v>SRP</c:v>
                </c:pt>
                <c:pt idx="10">
                  <c:v>F.A.</c:v>
                </c:pt>
              </c:strCache>
            </c:strRef>
          </c:cat>
          <c:val>
            <c:numRef>
              <c:f>'Cob.Ind.2023-2024 '!$P$5:$P$15</c:f>
              <c:numCache>
                <c:formatCode>#,##0</c:formatCode>
                <c:ptCount val="11"/>
                <c:pt idx="0">
                  <c:v>23.272727272727273</c:v>
                </c:pt>
                <c:pt idx="1">
                  <c:v>19.636363636363637</c:v>
                </c:pt>
                <c:pt idx="2">
                  <c:v>23.272727272727273</c:v>
                </c:pt>
                <c:pt idx="3">
                  <c:v>15.636363636363637</c:v>
                </c:pt>
                <c:pt idx="4">
                  <c:v>19.636363636363637</c:v>
                </c:pt>
                <c:pt idx="5">
                  <c:v>23.272727272727273</c:v>
                </c:pt>
                <c:pt idx="6">
                  <c:v>19.636363636363637</c:v>
                </c:pt>
                <c:pt idx="7">
                  <c:v>23.272727272727273</c:v>
                </c:pt>
                <c:pt idx="8">
                  <c:v>15.636363636363637</c:v>
                </c:pt>
                <c:pt idx="9">
                  <c:v>36.231884057971016</c:v>
                </c:pt>
                <c:pt idx="10">
                  <c:v>25</c:v>
                </c:pt>
              </c:numCache>
            </c:numRef>
          </c:val>
          <c:smooth val="0"/>
          <c:extLst>
            <c:ext xmlns:c16="http://schemas.microsoft.com/office/drawing/2014/chart" uri="{C3380CC4-5D6E-409C-BE32-E72D297353CC}">
              <c16:uniqueId val="{0000000D-6E86-4F50-A62A-7BB16130B8E1}"/>
            </c:ext>
          </c:extLst>
        </c:ser>
        <c:dLbls>
          <c:showLegendKey val="0"/>
          <c:showVal val="1"/>
          <c:showCatName val="0"/>
          <c:showSerName val="0"/>
          <c:showPercent val="0"/>
          <c:showBubbleSize val="0"/>
        </c:dLbls>
        <c:marker val="1"/>
        <c:smooth val="0"/>
        <c:axId val="1430466064"/>
        <c:axId val="1430478576"/>
      </c:lineChart>
      <c:catAx>
        <c:axId val="143046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1" i="0" u="none" strike="noStrike" kern="1200" baseline="0">
                <a:solidFill>
                  <a:sysClr val="windowText" lastClr="000000"/>
                </a:solidFill>
                <a:latin typeface="+mn-lt"/>
                <a:ea typeface="+mn-ea"/>
                <a:cs typeface="+mn-cs"/>
              </a:defRPr>
            </a:pPr>
            <a:endParaRPr lang="es-BO"/>
          </a:p>
        </c:txPr>
        <c:crossAx val="1430476400"/>
        <c:crosses val="autoZero"/>
        <c:auto val="1"/>
        <c:lblAlgn val="ctr"/>
        <c:lblOffset val="100"/>
        <c:noMultiLvlLbl val="0"/>
      </c:catAx>
      <c:valAx>
        <c:axId val="1430476400"/>
        <c:scaling>
          <c:orientation val="minMax"/>
          <c:max val="1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500" b="1" i="0" baseline="0" dirty="0">
                    <a:solidFill>
                      <a:srgbClr val="FF0000"/>
                    </a:solidFill>
                    <a:effectLst/>
                  </a:rPr>
                  <a:t>Nº Dosis </a:t>
                </a:r>
                <a:endParaRPr lang="es-BO" sz="1500" dirty="0">
                  <a:solidFill>
                    <a:srgbClr val="FF0000"/>
                  </a:solidFill>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BO"/>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BO"/>
          </a:p>
        </c:txPr>
        <c:crossAx val="1430463888"/>
        <c:crosses val="autoZero"/>
        <c:crossBetween val="between"/>
        <c:majorUnit val="20"/>
      </c:valAx>
      <c:valAx>
        <c:axId val="1430478576"/>
        <c:scaling>
          <c:orientation val="minMax"/>
          <c:max val="37"/>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500" b="1" i="0" u="none" strike="noStrike" baseline="0" dirty="0">
                    <a:solidFill>
                      <a:srgbClr val="FF0000"/>
                    </a:solidFill>
                    <a:effectLst/>
                  </a:rPr>
                  <a:t>Porcentaje</a:t>
                </a:r>
                <a:endParaRPr lang="es-BO" sz="1500" dirty="0">
                  <a:solidFill>
                    <a:srgbClr val="FF0000"/>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BO"/>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BO"/>
          </a:p>
        </c:txPr>
        <c:crossAx val="1430466064"/>
        <c:crosses val="max"/>
        <c:crossBetween val="between"/>
        <c:majorUnit val="6"/>
      </c:valAx>
      <c:catAx>
        <c:axId val="1430466064"/>
        <c:scaling>
          <c:orientation val="minMax"/>
        </c:scaling>
        <c:delete val="1"/>
        <c:axPos val="b"/>
        <c:numFmt formatCode="General" sourceLinked="1"/>
        <c:majorTickMark val="out"/>
        <c:minorTickMark val="none"/>
        <c:tickLblPos val="nextTo"/>
        <c:crossAx val="1430478576"/>
        <c:crosses val="autoZero"/>
        <c:auto val="1"/>
        <c:lblAlgn val="ctr"/>
        <c:lblOffset val="100"/>
        <c:noMultiLvlLbl val="0"/>
      </c:catAx>
      <c:spPr>
        <a:noFill/>
        <a:ln>
          <a:noFill/>
        </a:ln>
        <a:effectLst/>
      </c:spPr>
    </c:plotArea>
    <c:legend>
      <c:legendPos val="t"/>
      <c:layout>
        <c:manualLayout>
          <c:xMode val="edge"/>
          <c:yMode val="edge"/>
          <c:x val="0.2756776729011996"/>
          <c:y val="0.1563722000579886"/>
          <c:w val="0.38189007103447908"/>
          <c:h val="5.7206500023243977E-2"/>
        </c:manualLayout>
      </c:layout>
      <c:overlay val="0"/>
      <c:spPr>
        <a:noFill/>
        <a:ln>
          <a:noFill/>
        </a:ln>
        <a:effectLst/>
      </c:spPr>
      <c:txPr>
        <a:bodyPr rot="0" spcFirstLastPara="1" vertOverflow="ellipsis" vert="horz" wrap="square" anchor="ctr" anchorCtr="1"/>
        <a:lstStyle/>
        <a:p>
          <a:pPr>
            <a:defRPr sz="1500" b="0" i="0" u="none" strike="noStrike" kern="1200" baseline="0">
              <a:solidFill>
                <a:sysClr val="windowText" lastClr="000000"/>
              </a:solidFill>
              <a:latin typeface="+mn-lt"/>
              <a:ea typeface="+mn-ea"/>
              <a:cs typeface="+mn-cs"/>
            </a:defRPr>
          </a:pPr>
          <a:endParaRPr lang="es-BO"/>
        </a:p>
      </c:txPr>
    </c:legend>
    <c:plotVisOnly val="1"/>
    <c:dispBlanksAs val="gap"/>
    <c:showDLblsOverMax val="0"/>
  </c:chart>
  <c:spPr>
    <a:noFill/>
    <a:ln>
      <a:noFill/>
    </a:ln>
    <a:effectLst/>
  </c:spPr>
  <c:txPr>
    <a:bodyPr/>
    <a:lstStyle/>
    <a:p>
      <a:pPr>
        <a:defRPr/>
      </a:pPr>
      <a:endParaRPr lang="es-BO"/>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'[listado de equipoamiento (1).xlsx]Hoja3'!$B$5</c:f>
              <c:strCache>
                <c:ptCount val="1"/>
                <c:pt idx="0">
                  <c:v>2022</c:v>
                </c:pt>
              </c:strCache>
            </c:strRef>
          </c:tx>
          <c:spPr>
            <a:solidFill>
              <a:schemeClr val="accent6"/>
            </a:solidFill>
            <a:ln>
              <a:noFill/>
            </a:ln>
            <a:effectLst/>
          </c:spPr>
          <c:invertIfNegative val="0"/>
          <c:cat>
            <c:strRef>
              <c:f>'[listado de equipoamiento (1).xlsx]Hoja3'!$C$4:$E$4</c:f>
              <c:strCache>
                <c:ptCount val="3"/>
                <c:pt idx="0">
                  <c:v>LA PAZ</c:v>
                </c:pt>
                <c:pt idx="1">
                  <c:v>STA CRUZ</c:v>
                </c:pt>
                <c:pt idx="2">
                  <c:v>CBBA</c:v>
                </c:pt>
              </c:strCache>
            </c:strRef>
          </c:cat>
          <c:val>
            <c:numRef>
              <c:f>'[listado de equipoamiento (1).xlsx]Hoja3'!$C$5:$E$5</c:f>
              <c:numCache>
                <c:formatCode>#,##0.00</c:formatCode>
                <c:ptCount val="3"/>
                <c:pt idx="0">
                  <c:v>249664</c:v>
                </c:pt>
                <c:pt idx="1">
                  <c:v>5515</c:v>
                </c:pt>
                <c:pt idx="2">
                  <c:v>32727</c:v>
                </c:pt>
              </c:numCache>
            </c:numRef>
          </c:val>
          <c:extLst>
            <c:ext xmlns:c16="http://schemas.microsoft.com/office/drawing/2014/chart" uri="{C3380CC4-5D6E-409C-BE32-E72D297353CC}">
              <c16:uniqueId val="{00000000-C5EC-4D26-B108-71C360765BE1}"/>
            </c:ext>
          </c:extLst>
        </c:ser>
        <c:ser>
          <c:idx val="1"/>
          <c:order val="1"/>
          <c:tx>
            <c:strRef>
              <c:f>'[listado de equipoamiento (1).xlsx]Hoja3'!$B$6</c:f>
              <c:strCache>
                <c:ptCount val="1"/>
                <c:pt idx="0">
                  <c:v>2023</c:v>
                </c:pt>
              </c:strCache>
            </c:strRef>
          </c:tx>
          <c:spPr>
            <a:solidFill>
              <a:schemeClr val="accent5"/>
            </a:solidFill>
            <a:ln>
              <a:noFill/>
            </a:ln>
            <a:effectLst/>
          </c:spPr>
          <c:invertIfNegative val="0"/>
          <c:cat>
            <c:strRef>
              <c:f>'[listado de equipoamiento (1).xlsx]Hoja3'!$C$4:$E$4</c:f>
              <c:strCache>
                <c:ptCount val="3"/>
                <c:pt idx="0">
                  <c:v>LA PAZ</c:v>
                </c:pt>
                <c:pt idx="1">
                  <c:v>STA CRUZ</c:v>
                </c:pt>
                <c:pt idx="2">
                  <c:v>CBBA</c:v>
                </c:pt>
              </c:strCache>
            </c:strRef>
          </c:cat>
          <c:val>
            <c:numRef>
              <c:f>'[listado de equipoamiento (1).xlsx]Hoja3'!$C$6:$E$6</c:f>
              <c:numCache>
                <c:formatCode>#,##0.00</c:formatCode>
                <c:ptCount val="3"/>
                <c:pt idx="0">
                  <c:v>253666</c:v>
                </c:pt>
                <c:pt idx="1">
                  <c:v>52445</c:v>
                </c:pt>
                <c:pt idx="2">
                  <c:v>54616</c:v>
                </c:pt>
              </c:numCache>
            </c:numRef>
          </c:val>
          <c:extLst>
            <c:ext xmlns:c16="http://schemas.microsoft.com/office/drawing/2014/chart" uri="{C3380CC4-5D6E-409C-BE32-E72D297353CC}">
              <c16:uniqueId val="{00000001-C5EC-4D26-B108-71C360765BE1}"/>
            </c:ext>
          </c:extLst>
        </c:ser>
        <c:ser>
          <c:idx val="2"/>
          <c:order val="2"/>
          <c:tx>
            <c:strRef>
              <c:f>'[listado de equipoamiento (1).xlsx]Hoja3'!$B$7</c:f>
              <c:strCache>
                <c:ptCount val="1"/>
                <c:pt idx="0">
                  <c:v>META 2024</c:v>
                </c:pt>
              </c:strCache>
            </c:strRef>
          </c:tx>
          <c:spPr>
            <a:solidFill>
              <a:schemeClr val="accent4"/>
            </a:solidFill>
            <a:ln>
              <a:noFill/>
            </a:ln>
            <a:effectLst/>
          </c:spPr>
          <c:invertIfNegative val="0"/>
          <c:dLbls>
            <c:dLbl>
              <c:idx val="0"/>
              <c:tx>
                <c:rich>
                  <a:bodyPr/>
                  <a:lstStyle/>
                  <a:p>
                    <a:r>
                      <a:rPr lang="en-US" dirty="0"/>
                      <a:t>29%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EC-4D26-B108-71C360765BE1}"/>
                </c:ext>
              </c:extLst>
            </c:dLbl>
            <c:dLbl>
              <c:idx val="1"/>
              <c:tx>
                <c:rich>
                  <a:bodyPr/>
                  <a:lstStyle/>
                  <a:p>
                    <a:r>
                      <a:rPr lang="en-US" dirty="0"/>
                      <a:t>28%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EC-4D26-B108-71C360765BE1}"/>
                </c:ext>
              </c:extLst>
            </c:dLbl>
            <c:dLbl>
              <c:idx val="2"/>
              <c:tx>
                <c:rich>
                  <a:bodyPr/>
                  <a:lstStyle/>
                  <a:p>
                    <a:r>
                      <a:rPr lang="en-US" dirty="0"/>
                      <a:t>26%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5EC-4D26-B108-71C360765BE1}"/>
                </c:ext>
              </c:extLst>
            </c:dLbl>
            <c:spPr>
              <a:noFill/>
              <a:ln>
                <a:noFill/>
              </a:ln>
              <a:effectLst/>
            </c:spPr>
            <c:txPr>
              <a:bodyPr rot="0" spcFirstLastPara="1" vertOverflow="ellipsis" vert="horz" wrap="square" anchor="ctr" anchorCtr="1"/>
              <a:lstStyle/>
              <a:p>
                <a:pPr>
                  <a:defRPr sz="900" b="0" i="0" u="none" strike="noStrike" kern="1200" baseline="0">
                    <a:solidFill>
                      <a:schemeClr val="accent6">
                        <a:lumMod val="50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'[listado de equipoamiento (1).xlsx]Hoja3'!$C$4:$E$4</c:f>
              <c:strCache>
                <c:ptCount val="3"/>
                <c:pt idx="0">
                  <c:v>LA PAZ</c:v>
                </c:pt>
                <c:pt idx="1">
                  <c:v>STA CRUZ</c:v>
                </c:pt>
                <c:pt idx="2">
                  <c:v>CBBA</c:v>
                </c:pt>
              </c:strCache>
            </c:strRef>
          </c:cat>
          <c:val>
            <c:numRef>
              <c:f>'[listado de equipoamiento (1).xlsx]Hoja3'!$C$7:$E$7</c:f>
              <c:numCache>
                <c:formatCode>#,##0.00</c:formatCode>
                <c:ptCount val="3"/>
                <c:pt idx="0">
                  <c:v>328192</c:v>
                </c:pt>
                <c:pt idx="1">
                  <c:v>67132</c:v>
                </c:pt>
                <c:pt idx="2">
                  <c:v>68968</c:v>
                </c:pt>
              </c:numCache>
            </c:numRef>
          </c:val>
          <c:extLst>
            <c:ext xmlns:c16="http://schemas.microsoft.com/office/drawing/2014/chart" uri="{C3380CC4-5D6E-409C-BE32-E72D297353CC}">
              <c16:uniqueId val="{00000005-C5EC-4D26-B108-71C360765BE1}"/>
            </c:ext>
          </c:extLst>
        </c:ser>
        <c:dLbls>
          <c:showLegendKey val="0"/>
          <c:showVal val="0"/>
          <c:showCatName val="0"/>
          <c:showSerName val="0"/>
          <c:showPercent val="0"/>
          <c:showBubbleSize val="0"/>
        </c:dLbls>
        <c:gapWidth val="219"/>
        <c:overlap val="-27"/>
        <c:axId val="991513040"/>
        <c:axId val="991503248"/>
      </c:barChart>
      <c:catAx>
        <c:axId val="99151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6">
                    <a:lumMod val="50000"/>
                  </a:schemeClr>
                </a:solidFill>
                <a:latin typeface="+mn-lt"/>
                <a:ea typeface="+mn-ea"/>
                <a:cs typeface="+mn-cs"/>
              </a:defRPr>
            </a:pPr>
            <a:endParaRPr lang="es-BO"/>
          </a:p>
        </c:txPr>
        <c:crossAx val="991503248"/>
        <c:crosses val="autoZero"/>
        <c:auto val="1"/>
        <c:lblAlgn val="ctr"/>
        <c:lblOffset val="100"/>
        <c:noMultiLvlLbl val="0"/>
      </c:catAx>
      <c:valAx>
        <c:axId val="9915032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6">
                    <a:lumMod val="50000"/>
                  </a:schemeClr>
                </a:solidFill>
                <a:latin typeface="+mn-lt"/>
                <a:ea typeface="+mn-ea"/>
                <a:cs typeface="+mn-cs"/>
              </a:defRPr>
            </a:pPr>
            <a:endParaRPr lang="es-BO"/>
          </a:p>
        </c:txPr>
        <c:crossAx val="991513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6">
                  <a:lumMod val="50000"/>
                </a:schemeClr>
              </a:solidFill>
              <a:latin typeface="+mn-lt"/>
              <a:ea typeface="+mn-ea"/>
              <a:cs typeface="+mn-cs"/>
            </a:defRPr>
          </a:pPr>
          <a:endParaRPr lang="es-BO"/>
        </a:p>
      </c:txPr>
    </c:legend>
    <c:plotVisOnly val="1"/>
    <c:dispBlanksAs val="gap"/>
    <c:showDLblsOverMax val="0"/>
  </c:chart>
  <c:spPr>
    <a:noFill/>
    <a:ln>
      <a:noFill/>
    </a:ln>
    <a:effectLst/>
  </c:spPr>
  <c:txPr>
    <a:bodyPr/>
    <a:lstStyle/>
    <a:p>
      <a:pPr>
        <a:defRPr>
          <a:solidFill>
            <a:schemeClr val="accent6">
              <a:lumMod val="50000"/>
            </a:schemeClr>
          </a:solidFill>
        </a:defRPr>
      </a:pPr>
      <a:endParaRPr lang="es-BO"/>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'[listado de equipoamiento (1).xlsx]Hoja3'!$B$5</c:f>
              <c:strCache>
                <c:ptCount val="1"/>
                <c:pt idx="0">
                  <c:v>2022</c:v>
                </c:pt>
              </c:strCache>
            </c:strRef>
          </c:tx>
          <c:spPr>
            <a:solidFill>
              <a:schemeClr val="accent6"/>
            </a:solidFill>
            <a:ln>
              <a:noFill/>
            </a:ln>
            <a:effectLst/>
          </c:spPr>
          <c:invertIfNegative val="0"/>
          <c:cat>
            <c:strRef>
              <c:f>'[listado de equipoamiento (1).xlsx]Hoja3'!$F$4:$K$4</c:f>
              <c:strCache>
                <c:ptCount val="6"/>
                <c:pt idx="0">
                  <c:v>ORURO</c:v>
                </c:pt>
                <c:pt idx="1">
                  <c:v>TARIJA</c:v>
                </c:pt>
                <c:pt idx="2">
                  <c:v>POTOSI</c:v>
                </c:pt>
                <c:pt idx="3">
                  <c:v>CHUQUISACA</c:v>
                </c:pt>
                <c:pt idx="4">
                  <c:v>BENI</c:v>
                </c:pt>
                <c:pt idx="5">
                  <c:v>PANDO</c:v>
                </c:pt>
              </c:strCache>
            </c:strRef>
          </c:cat>
          <c:val>
            <c:numRef>
              <c:f>'[listado de equipoamiento (1).xlsx]Hoja3'!$F$5:$K$5</c:f>
              <c:numCache>
                <c:formatCode>General</c:formatCode>
                <c:ptCount val="6"/>
                <c:pt idx="0" formatCode="#,##0.00">
                  <c:v>0</c:v>
                </c:pt>
                <c:pt idx="2" formatCode="#,##0.00">
                  <c:v>2097</c:v>
                </c:pt>
                <c:pt idx="3" formatCode="#,##0.00">
                  <c:v>0</c:v>
                </c:pt>
                <c:pt idx="4" formatCode="#,##0.00">
                  <c:v>0</c:v>
                </c:pt>
                <c:pt idx="5" formatCode="#,##0.00">
                  <c:v>0</c:v>
                </c:pt>
              </c:numCache>
            </c:numRef>
          </c:val>
          <c:extLst>
            <c:ext xmlns:c16="http://schemas.microsoft.com/office/drawing/2014/chart" uri="{C3380CC4-5D6E-409C-BE32-E72D297353CC}">
              <c16:uniqueId val="{00000000-51FD-4CAD-9FE4-D3168E162C12}"/>
            </c:ext>
          </c:extLst>
        </c:ser>
        <c:ser>
          <c:idx val="1"/>
          <c:order val="1"/>
          <c:tx>
            <c:strRef>
              <c:f>'[listado de equipoamiento (1).xlsx]Hoja3'!$B$6</c:f>
              <c:strCache>
                <c:ptCount val="1"/>
                <c:pt idx="0">
                  <c:v>2023</c:v>
                </c:pt>
              </c:strCache>
            </c:strRef>
          </c:tx>
          <c:spPr>
            <a:solidFill>
              <a:schemeClr val="accent5"/>
            </a:solidFill>
            <a:ln>
              <a:noFill/>
            </a:ln>
            <a:effectLst/>
          </c:spPr>
          <c:invertIfNegative val="0"/>
          <c:cat>
            <c:strRef>
              <c:f>'[listado de equipoamiento (1).xlsx]Hoja3'!$F$4:$K$4</c:f>
              <c:strCache>
                <c:ptCount val="6"/>
                <c:pt idx="0">
                  <c:v>ORURO</c:v>
                </c:pt>
                <c:pt idx="1">
                  <c:v>TARIJA</c:v>
                </c:pt>
                <c:pt idx="2">
                  <c:v>POTOSI</c:v>
                </c:pt>
                <c:pt idx="3">
                  <c:v>CHUQUISACA</c:v>
                </c:pt>
                <c:pt idx="4">
                  <c:v>BENI</c:v>
                </c:pt>
                <c:pt idx="5">
                  <c:v>PANDO</c:v>
                </c:pt>
              </c:strCache>
            </c:strRef>
          </c:cat>
          <c:val>
            <c:numRef>
              <c:f>'[listado de equipoamiento (1).xlsx]Hoja3'!$F$6:$K$6</c:f>
              <c:numCache>
                <c:formatCode>General</c:formatCode>
                <c:ptCount val="6"/>
                <c:pt idx="0" formatCode="#,##0.00">
                  <c:v>13104</c:v>
                </c:pt>
                <c:pt idx="2" formatCode="#,##0.00">
                  <c:v>13797</c:v>
                </c:pt>
                <c:pt idx="3" formatCode="#,##0.00">
                  <c:v>8119</c:v>
                </c:pt>
                <c:pt idx="4" formatCode="#,##0.00">
                  <c:v>3354</c:v>
                </c:pt>
                <c:pt idx="5" formatCode="#,##0.00">
                  <c:v>0</c:v>
                </c:pt>
              </c:numCache>
            </c:numRef>
          </c:val>
          <c:extLst>
            <c:ext xmlns:c16="http://schemas.microsoft.com/office/drawing/2014/chart" uri="{C3380CC4-5D6E-409C-BE32-E72D297353CC}">
              <c16:uniqueId val="{00000001-51FD-4CAD-9FE4-D3168E162C12}"/>
            </c:ext>
          </c:extLst>
        </c:ser>
        <c:ser>
          <c:idx val="2"/>
          <c:order val="2"/>
          <c:tx>
            <c:strRef>
              <c:f>'[listado de equipoamiento (1).xlsx]Hoja3'!$B$7</c:f>
              <c:strCache>
                <c:ptCount val="1"/>
                <c:pt idx="0">
                  <c:v>META 2024</c:v>
                </c:pt>
              </c:strCache>
            </c:strRef>
          </c:tx>
          <c:spPr>
            <a:solidFill>
              <a:schemeClr val="accent4"/>
            </a:solidFill>
            <a:ln>
              <a:noFill/>
            </a:ln>
            <a:effectLst/>
          </c:spPr>
          <c:invertIfNegative val="0"/>
          <c:dLbls>
            <c:dLbl>
              <c:idx val="0"/>
              <c:tx>
                <c:rich>
                  <a:bodyPr/>
                  <a:lstStyle/>
                  <a:p>
                    <a:r>
                      <a:rPr lang="en-US" sz="1100" b="1" dirty="0"/>
                      <a:t>26%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1FD-4CAD-9FE4-D3168E162C12}"/>
                </c:ext>
              </c:extLst>
            </c:dLbl>
            <c:dLbl>
              <c:idx val="2"/>
              <c:tx>
                <c:rich>
                  <a:bodyPr/>
                  <a:lstStyle/>
                  <a:p>
                    <a:r>
                      <a:rPr lang="en-US" dirty="0"/>
                      <a:t>30%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FD-4CAD-9FE4-D3168E162C12}"/>
                </c:ext>
              </c:extLst>
            </c:dLbl>
            <c:dLbl>
              <c:idx val="3"/>
              <c:tx>
                <c:rich>
                  <a:bodyPr/>
                  <a:lstStyle/>
                  <a:p>
                    <a:r>
                      <a:rPr lang="en-US" dirty="0"/>
                      <a:t>533%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1FD-4CAD-9FE4-D3168E162C12}"/>
                </c:ext>
              </c:extLst>
            </c:dLbl>
            <c:dLbl>
              <c:idx val="4"/>
              <c:tx>
                <c:rich>
                  <a:bodyPr/>
                  <a:lstStyle/>
                  <a:p>
                    <a:r>
                      <a:rPr lang="en-US" sz="1100" b="1" dirty="0"/>
                      <a:t>298</a:t>
                    </a:r>
                    <a:r>
                      <a:rPr lang="en-US" b="1" dirty="0"/>
                      <a:t>%</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1FD-4CAD-9FE4-D3168E162C12}"/>
                </c:ext>
              </c:extLst>
            </c:dLbl>
            <c:dLbl>
              <c:idx val="5"/>
              <c:tx>
                <c:rich>
                  <a:bodyPr/>
                  <a:lstStyle/>
                  <a:p>
                    <a:r>
                      <a:rPr lang="en-US" dirty="0"/>
                      <a:t>NUEVO</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1FD-4CAD-9FE4-D3168E162C12}"/>
                </c:ext>
              </c:extLst>
            </c:dLbl>
            <c:spPr>
              <a:noFill/>
              <a:ln>
                <a:noFill/>
              </a:ln>
              <a:effectLst/>
            </c:spPr>
            <c:txPr>
              <a:bodyPr rot="0" spcFirstLastPara="1" vertOverflow="ellipsis" vert="horz" wrap="square" anchor="ctr" anchorCtr="1"/>
              <a:lstStyle/>
              <a:p>
                <a:pPr>
                  <a:defRPr sz="900" b="0" i="0" u="none" strike="noStrike" kern="1200" baseline="0">
                    <a:solidFill>
                      <a:schemeClr val="accent6">
                        <a:lumMod val="50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'[listado de equipoamiento (1).xlsx]Hoja3'!$F$4:$K$4</c:f>
              <c:strCache>
                <c:ptCount val="6"/>
                <c:pt idx="0">
                  <c:v>ORURO</c:v>
                </c:pt>
                <c:pt idx="1">
                  <c:v>TARIJA</c:v>
                </c:pt>
                <c:pt idx="2">
                  <c:v>POTOSI</c:v>
                </c:pt>
                <c:pt idx="3">
                  <c:v>CHUQUISACA</c:v>
                </c:pt>
                <c:pt idx="4">
                  <c:v>BENI</c:v>
                </c:pt>
                <c:pt idx="5">
                  <c:v>PANDO</c:v>
                </c:pt>
              </c:strCache>
            </c:strRef>
          </c:cat>
          <c:val>
            <c:numRef>
              <c:f>'[listado de equipoamiento (1).xlsx]Hoja3'!$F$7:$K$7</c:f>
              <c:numCache>
                <c:formatCode>General</c:formatCode>
                <c:ptCount val="6"/>
                <c:pt idx="0" formatCode="#,##0.00">
                  <c:v>18520</c:v>
                </c:pt>
                <c:pt idx="2" formatCode="#,##0.00">
                  <c:v>17944</c:v>
                </c:pt>
                <c:pt idx="3" formatCode="#,##0.00">
                  <c:v>51376</c:v>
                </c:pt>
                <c:pt idx="4" formatCode="#,##0.00">
                  <c:v>13348</c:v>
                </c:pt>
                <c:pt idx="5" formatCode="#,##0.00">
                  <c:v>1228</c:v>
                </c:pt>
              </c:numCache>
            </c:numRef>
          </c:val>
          <c:extLst>
            <c:ext xmlns:c16="http://schemas.microsoft.com/office/drawing/2014/chart" uri="{C3380CC4-5D6E-409C-BE32-E72D297353CC}">
              <c16:uniqueId val="{00000007-51FD-4CAD-9FE4-D3168E162C12}"/>
            </c:ext>
          </c:extLst>
        </c:ser>
        <c:dLbls>
          <c:showLegendKey val="0"/>
          <c:showVal val="0"/>
          <c:showCatName val="0"/>
          <c:showSerName val="0"/>
          <c:showPercent val="0"/>
          <c:showBubbleSize val="0"/>
        </c:dLbls>
        <c:gapWidth val="219"/>
        <c:overlap val="-27"/>
        <c:axId val="991499440"/>
        <c:axId val="991499984"/>
      </c:barChart>
      <c:catAx>
        <c:axId val="99149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6">
                    <a:lumMod val="50000"/>
                  </a:schemeClr>
                </a:solidFill>
                <a:latin typeface="+mn-lt"/>
                <a:ea typeface="+mn-ea"/>
                <a:cs typeface="+mn-cs"/>
              </a:defRPr>
            </a:pPr>
            <a:endParaRPr lang="es-BO"/>
          </a:p>
        </c:txPr>
        <c:crossAx val="991499984"/>
        <c:crosses val="autoZero"/>
        <c:auto val="1"/>
        <c:lblAlgn val="ctr"/>
        <c:lblOffset val="100"/>
        <c:noMultiLvlLbl val="0"/>
      </c:catAx>
      <c:valAx>
        <c:axId val="99149998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6">
                    <a:lumMod val="50000"/>
                  </a:schemeClr>
                </a:solidFill>
                <a:latin typeface="+mn-lt"/>
                <a:ea typeface="+mn-ea"/>
                <a:cs typeface="+mn-cs"/>
              </a:defRPr>
            </a:pPr>
            <a:endParaRPr lang="es-BO"/>
          </a:p>
        </c:txPr>
        <c:crossAx val="991499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6">
                  <a:lumMod val="50000"/>
                </a:schemeClr>
              </a:solidFill>
              <a:latin typeface="+mn-lt"/>
              <a:ea typeface="+mn-ea"/>
              <a:cs typeface="+mn-cs"/>
            </a:defRPr>
          </a:pPr>
          <a:endParaRPr lang="es-BO"/>
        </a:p>
      </c:txPr>
    </c:legend>
    <c:plotVisOnly val="1"/>
    <c:dispBlanksAs val="gap"/>
    <c:showDLblsOverMax val="0"/>
  </c:chart>
  <c:spPr>
    <a:noFill/>
    <a:ln>
      <a:noFill/>
    </a:ln>
    <a:effectLst/>
  </c:spPr>
  <c:txPr>
    <a:bodyPr/>
    <a:lstStyle/>
    <a:p>
      <a:pPr>
        <a:defRPr>
          <a:solidFill>
            <a:schemeClr val="accent6">
              <a:lumMod val="50000"/>
            </a:schemeClr>
          </a:solidFill>
        </a:defRPr>
      </a:pPr>
      <a:endParaRPr lang="es-BO"/>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91274648361264"/>
          <c:y val="2.9051221778354376E-2"/>
          <c:w val="0.79130947573860955"/>
          <c:h val="0.7885402884998266"/>
        </c:manualLayout>
      </c:layout>
      <c:barChart>
        <c:barDir val="col"/>
        <c:grouping val="clustered"/>
        <c:varyColors val="0"/>
        <c:ser>
          <c:idx val="0"/>
          <c:order val="0"/>
          <c:tx>
            <c:strRef>
              <c:f>Hoja1!$B$1</c:f>
              <c:strCache>
                <c:ptCount val="1"/>
                <c:pt idx="0">
                  <c:v>2023</c:v>
                </c:pt>
              </c:strCache>
            </c:strRef>
          </c:tx>
          <c:spPr>
            <a:solidFill>
              <a:schemeClr val="accent3">
                <a:lumMod val="40000"/>
                <a:lumOff val="60000"/>
              </a:schemeClr>
            </a:solidFill>
            <a:ln>
              <a:noFill/>
            </a:ln>
            <a:effectLst/>
          </c:spPr>
          <c:invertIfNegative val="0"/>
          <c:dLbls>
            <c:dLbl>
              <c:idx val="0"/>
              <c:layout>
                <c:manualLayout>
                  <c:x val="-4.8490858550126262E-2"/>
                  <c:y val="-5.2031618926975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D04-4DDD-B1BE-1D0CF105CCDF}"/>
                </c:ext>
              </c:extLst>
            </c:dLbl>
            <c:dLbl>
              <c:idx val="1"/>
              <c:layout>
                <c:manualLayout>
                  <c:x val="-3.4883713437744449E-2"/>
                  <c:y val="-2.8659477705253216E-2"/>
                </c:manualLayout>
              </c:layout>
              <c:showLegendKey val="0"/>
              <c:showVal val="1"/>
              <c:showCatName val="0"/>
              <c:showSerName val="0"/>
              <c:showPercent val="0"/>
              <c:showBubbleSize val="0"/>
              <c:extLst>
                <c:ext xmlns:c15="http://schemas.microsoft.com/office/drawing/2012/chart" uri="{CE6537A1-D6FC-4f65-9D91-7224C49458BB}">
                  <c15:layout>
                    <c:manualLayout>
                      <c:w val="0.14359235074506646"/>
                      <c:h val="4.902336254147846E-2"/>
                    </c:manualLayout>
                  </c15:layout>
                </c:ext>
                <c:ext xmlns:c16="http://schemas.microsoft.com/office/drawing/2014/chart" uri="{C3380CC4-5D6E-409C-BE32-E72D297353CC}">
                  <c16:uniqueId val="{00000001-7D04-4DDD-B1BE-1D0CF105CCDF}"/>
                </c:ext>
              </c:extLst>
            </c:dLbl>
            <c:dLbl>
              <c:idx val="2"/>
              <c:layout>
                <c:manualLayout>
                  <c:x val="-2.9926247243775982E-2"/>
                  <c:y val="-2.58206820506425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D04-4DDD-B1BE-1D0CF105CCDF}"/>
                </c:ext>
              </c:extLst>
            </c:dLbl>
            <c:spPr>
              <a:noFill/>
              <a:ln>
                <a:noFill/>
              </a:ln>
              <a:effectLst/>
            </c:spPr>
            <c:txPr>
              <a:bodyPr rot="0" spcFirstLastPara="1" vertOverflow="ellipsis" vert="horz" wrap="square" anchor="ctr" anchorCtr="1"/>
              <a:lstStyle/>
              <a:p>
                <a:pPr>
                  <a:defRPr sz="1400" b="0" i="0" u="none" strike="noStrike" kern="1200" baseline="0">
                    <a:solidFill>
                      <a:schemeClr val="accent6">
                        <a:lumMod val="50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MEDICAMENTOS</c:v>
                </c:pt>
                <c:pt idx="1">
                  <c:v>USO RESTRINGIDO</c:v>
                </c:pt>
                <c:pt idx="2">
                  <c:v>EMERGENCIA</c:v>
                </c:pt>
              </c:strCache>
            </c:strRef>
          </c:cat>
          <c:val>
            <c:numRef>
              <c:f>Hoja1!$B$2:$B$4</c:f>
              <c:numCache>
                <c:formatCode>#,##0.00</c:formatCode>
                <c:ptCount val="3"/>
                <c:pt idx="0">
                  <c:v>4800000</c:v>
                </c:pt>
                <c:pt idx="1">
                  <c:v>1000000</c:v>
                </c:pt>
                <c:pt idx="2">
                  <c:v>300000</c:v>
                </c:pt>
              </c:numCache>
            </c:numRef>
          </c:val>
          <c:extLst>
            <c:ext xmlns:c16="http://schemas.microsoft.com/office/drawing/2014/chart" uri="{C3380CC4-5D6E-409C-BE32-E72D297353CC}">
              <c16:uniqueId val="{00000003-7D04-4DDD-B1BE-1D0CF105CCDF}"/>
            </c:ext>
          </c:extLst>
        </c:ser>
        <c:ser>
          <c:idx val="1"/>
          <c:order val="1"/>
          <c:tx>
            <c:strRef>
              <c:f>Hoja1!$C$1</c:f>
              <c:strCache>
                <c:ptCount val="1"/>
                <c:pt idx="0">
                  <c:v>2024</c:v>
                </c:pt>
              </c:strCache>
            </c:strRef>
          </c:tx>
          <c:spPr>
            <a:solidFill>
              <a:schemeClr val="accent2"/>
            </a:solidFill>
            <a:ln>
              <a:noFill/>
            </a:ln>
            <a:effectLst/>
            <a:scene3d>
              <a:camera prst="orthographicFront"/>
              <a:lightRig rig="threePt" dir="t"/>
            </a:scene3d>
            <a:sp3d/>
          </c:spPr>
          <c:invertIfNegative val="0"/>
          <c:dPt>
            <c:idx val="0"/>
            <c:invertIfNegative val="0"/>
            <c:bubble3D val="0"/>
            <c:spPr>
              <a:solidFill>
                <a:schemeClr val="accent3">
                  <a:lumMod val="75000"/>
                </a:schemeClr>
              </a:solidFill>
              <a:ln>
                <a:noFill/>
              </a:ln>
              <a:effectLst/>
              <a:scene3d>
                <a:camera prst="orthographicFront"/>
                <a:lightRig rig="threePt" dir="t"/>
              </a:scene3d>
              <a:sp3d/>
            </c:spPr>
            <c:extLst>
              <c:ext xmlns:c16="http://schemas.microsoft.com/office/drawing/2014/chart" uri="{C3380CC4-5D6E-409C-BE32-E72D297353CC}">
                <c16:uniqueId val="{00000005-7D04-4DDD-B1BE-1D0CF105CCDF}"/>
              </c:ext>
            </c:extLst>
          </c:dPt>
          <c:dPt>
            <c:idx val="1"/>
            <c:invertIfNegative val="0"/>
            <c:bubble3D val="0"/>
            <c:spPr>
              <a:solidFill>
                <a:schemeClr val="accent3">
                  <a:lumMod val="75000"/>
                </a:schemeClr>
              </a:solidFill>
              <a:ln>
                <a:noFill/>
              </a:ln>
              <a:effectLst/>
              <a:scene3d>
                <a:camera prst="orthographicFront"/>
                <a:lightRig rig="threePt" dir="t"/>
              </a:scene3d>
              <a:sp3d/>
            </c:spPr>
            <c:extLst>
              <c:ext xmlns:c16="http://schemas.microsoft.com/office/drawing/2014/chart" uri="{C3380CC4-5D6E-409C-BE32-E72D297353CC}">
                <c16:uniqueId val="{00000007-7D04-4DDD-B1BE-1D0CF105CCDF}"/>
              </c:ext>
            </c:extLst>
          </c:dPt>
          <c:dPt>
            <c:idx val="2"/>
            <c:invertIfNegative val="0"/>
            <c:bubble3D val="0"/>
            <c:spPr>
              <a:solidFill>
                <a:schemeClr val="accent3">
                  <a:lumMod val="75000"/>
                </a:schemeClr>
              </a:solidFill>
              <a:ln>
                <a:noFill/>
              </a:ln>
              <a:effectLst/>
              <a:scene3d>
                <a:camera prst="orthographicFront"/>
                <a:lightRig rig="threePt" dir="t"/>
              </a:scene3d>
              <a:sp3d/>
            </c:spPr>
            <c:extLst>
              <c:ext xmlns:c16="http://schemas.microsoft.com/office/drawing/2014/chart" uri="{C3380CC4-5D6E-409C-BE32-E72D297353CC}">
                <c16:uniqueId val="{00000009-7D04-4DDD-B1BE-1D0CF105CCDF}"/>
              </c:ext>
            </c:extLst>
          </c:dPt>
          <c:dLbls>
            <c:dLbl>
              <c:idx val="0"/>
              <c:layout>
                <c:manualLayout>
                  <c:x val="1.0752688172043011E-3"/>
                  <c:y val="-3.60360360360360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D04-4DDD-B1BE-1D0CF105CCDF}"/>
                </c:ext>
              </c:extLst>
            </c:dLbl>
            <c:dLbl>
              <c:idx val="1"/>
              <c:layout>
                <c:manualLayout>
                  <c:x val="4.3010752688172043E-3"/>
                  <c:y val="-6.1261261261261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D04-4DDD-B1BE-1D0CF105CCDF}"/>
                </c:ext>
              </c:extLst>
            </c:dLbl>
            <c:dLbl>
              <c:idx val="2"/>
              <c:layout>
                <c:manualLayout>
                  <c:x val="6.4516129032256486E-3"/>
                  <c:y val="-7.0270270270270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D04-4DDD-B1BE-1D0CF105CCDF}"/>
                </c:ext>
              </c:extLst>
            </c:dLbl>
            <c:spPr>
              <a:noFill/>
              <a:ln>
                <a:noFill/>
              </a:ln>
              <a:effectLst/>
            </c:spPr>
            <c:txPr>
              <a:bodyPr rot="0" spcFirstLastPara="1" vertOverflow="ellipsis" vert="horz" wrap="square" anchor="ctr" anchorCtr="1"/>
              <a:lstStyle/>
              <a:p>
                <a:pPr>
                  <a:defRPr sz="1400" b="0" i="0" u="none" strike="noStrike" kern="1200" baseline="0">
                    <a:solidFill>
                      <a:schemeClr val="accent6">
                        <a:lumMod val="50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Hoja1!$A$2:$A$4</c:f>
              <c:strCache>
                <c:ptCount val="3"/>
                <c:pt idx="0">
                  <c:v>MEDICAMENTOS</c:v>
                </c:pt>
                <c:pt idx="1">
                  <c:v>USO RESTRINGIDO</c:v>
                </c:pt>
                <c:pt idx="2">
                  <c:v>EMERGENCIA</c:v>
                </c:pt>
              </c:strCache>
            </c:strRef>
          </c:cat>
          <c:val>
            <c:numRef>
              <c:f>Hoja1!$C$2:$C$4</c:f>
              <c:numCache>
                <c:formatCode>#,##0.00</c:formatCode>
                <c:ptCount val="3"/>
                <c:pt idx="0">
                  <c:v>8000000</c:v>
                </c:pt>
                <c:pt idx="1">
                  <c:v>2750000</c:v>
                </c:pt>
                <c:pt idx="2">
                  <c:v>2000000</c:v>
                </c:pt>
              </c:numCache>
            </c:numRef>
          </c:val>
          <c:extLst>
            <c:ext xmlns:c16="http://schemas.microsoft.com/office/drawing/2014/chart" uri="{C3380CC4-5D6E-409C-BE32-E72D297353CC}">
              <c16:uniqueId val="{0000000A-7D04-4DDD-B1BE-1D0CF105CCDF}"/>
            </c:ext>
          </c:extLst>
        </c:ser>
        <c:dLbls>
          <c:showLegendKey val="0"/>
          <c:showVal val="1"/>
          <c:showCatName val="0"/>
          <c:showSerName val="0"/>
          <c:showPercent val="0"/>
          <c:showBubbleSize val="0"/>
        </c:dLbls>
        <c:gapWidth val="150"/>
        <c:axId val="991510864"/>
        <c:axId val="991501072"/>
      </c:barChart>
      <c:catAx>
        <c:axId val="9915108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cap="none" spc="0" normalizeH="0" baseline="0">
                <a:solidFill>
                  <a:schemeClr val="accent6">
                    <a:lumMod val="50000"/>
                  </a:schemeClr>
                </a:solidFill>
                <a:latin typeface="+mn-lt"/>
                <a:ea typeface="+mn-ea"/>
                <a:cs typeface="+mn-cs"/>
              </a:defRPr>
            </a:pPr>
            <a:endParaRPr lang="es-BO"/>
          </a:p>
        </c:txPr>
        <c:crossAx val="991501072"/>
        <c:crosses val="autoZero"/>
        <c:auto val="1"/>
        <c:lblAlgn val="ctr"/>
        <c:lblOffset val="100"/>
        <c:noMultiLvlLbl val="0"/>
      </c:catAx>
      <c:valAx>
        <c:axId val="99150107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6">
                    <a:lumMod val="50000"/>
                  </a:schemeClr>
                </a:solidFill>
                <a:latin typeface="+mn-lt"/>
                <a:ea typeface="+mn-ea"/>
                <a:cs typeface="+mn-cs"/>
              </a:defRPr>
            </a:pPr>
            <a:endParaRPr lang="es-BO"/>
          </a:p>
        </c:txPr>
        <c:crossAx val="991510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6">
                  <a:lumMod val="50000"/>
                </a:schemeClr>
              </a:solidFill>
              <a:latin typeface="+mn-lt"/>
              <a:ea typeface="+mn-ea"/>
              <a:cs typeface="+mn-cs"/>
            </a:defRPr>
          </a:pPr>
          <a:endParaRPr lang="es-B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accent6">
              <a:lumMod val="50000"/>
            </a:schemeClr>
          </a:solidFill>
        </a:defRPr>
      </a:pPr>
      <a:endParaRPr lang="es-BO"/>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Hoja1!$B$1</c:f>
              <c:strCache>
                <c:ptCount val="1"/>
                <c:pt idx="0">
                  <c:v>MEDICAMENTOS</c:v>
                </c:pt>
              </c:strCache>
            </c:strRef>
          </c:tx>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dLbl>
              <c:idx val="0"/>
              <c:layout>
                <c:manualLayout>
                  <c:x val="5.5555555555555558E-3"/>
                  <c:y val="-0.41121112204724408"/>
                </c:manualLayout>
              </c:layout>
              <c:tx>
                <c:rich>
                  <a:bodyPr/>
                  <a:lstStyle/>
                  <a:p>
                    <a:r>
                      <a:rPr lang="en-US" dirty="0"/>
                      <a:t>86%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62-4B73-B73D-C83D79B0D898}"/>
                </c:ext>
              </c:extLst>
            </c:dLbl>
            <c:dLbl>
              <c:idx val="1"/>
              <c:layout>
                <c:manualLayout>
                  <c:x val="2.1296296296296296E-2"/>
                  <c:y val="-0.46141765091863518"/>
                </c:manualLayout>
              </c:layout>
              <c:tx>
                <c:rich>
                  <a:bodyPr/>
                  <a:lstStyle/>
                  <a:p>
                    <a:r>
                      <a:rPr lang="en-US" dirty="0"/>
                      <a:t>95%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962-4B73-B73D-C83D79B0D898}"/>
                </c:ext>
              </c:extLst>
            </c:dLbl>
            <c:spPr>
              <a:noFill/>
              <a:ln>
                <a:noFill/>
              </a:ln>
              <a:effectLst/>
            </c:spPr>
            <c:txPr>
              <a:bodyPr rot="0" spcFirstLastPara="1" vertOverflow="ellipsis" vert="horz" wrap="square" anchor="ctr" anchorCtr="1"/>
              <a:lstStyle/>
              <a:p>
                <a:pPr>
                  <a:defRPr sz="1400" b="0" i="0" u="none" strike="noStrike" kern="1200" baseline="0">
                    <a:solidFill>
                      <a:schemeClr val="accent6">
                        <a:lumMod val="50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GESTION 2023</c:v>
                </c:pt>
                <c:pt idx="1">
                  <c:v>GESTION 2024</c:v>
                </c:pt>
                <c:pt idx="2">
                  <c:v>GESTION 2023</c:v>
                </c:pt>
                <c:pt idx="3">
                  <c:v>GESTION 2024</c:v>
                </c:pt>
              </c:strCache>
            </c:strRef>
          </c:cat>
          <c:val>
            <c:numRef>
              <c:f>Hoja1!$B$2:$B$5</c:f>
              <c:numCache>
                <c:formatCode>General</c:formatCode>
                <c:ptCount val="4"/>
                <c:pt idx="0">
                  <c:v>86</c:v>
                </c:pt>
                <c:pt idx="1">
                  <c:v>100</c:v>
                </c:pt>
              </c:numCache>
            </c:numRef>
          </c:val>
          <c:extLst>
            <c:ext xmlns:c16="http://schemas.microsoft.com/office/drawing/2014/chart" uri="{C3380CC4-5D6E-409C-BE32-E72D297353CC}">
              <c16:uniqueId val="{00000002-7962-4B73-B73D-C83D79B0D898}"/>
            </c:ext>
          </c:extLst>
        </c:ser>
        <c:ser>
          <c:idx val="1"/>
          <c:order val="1"/>
          <c:tx>
            <c:strRef>
              <c:f>Hoja1!$C$1</c:f>
              <c:strCache>
                <c:ptCount val="1"/>
                <c:pt idx="0">
                  <c:v>DISPOSITIVOS MEDICOS</c:v>
                </c:pt>
              </c:strCache>
            </c:strRef>
          </c:tx>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dLbl>
              <c:idx val="2"/>
              <c:layout>
                <c:manualLayout>
                  <c:x val="1.1111111111111112E-2"/>
                  <c:y val="-0.43105826588384011"/>
                </c:manualLayout>
              </c:layout>
              <c:tx>
                <c:rich>
                  <a:bodyPr/>
                  <a:lstStyle/>
                  <a:p>
                    <a:fld id="{58387899-B3EF-4976-9196-5058FD7D1227}" type="VALUE">
                      <a:rPr lang="en-US" smtClean="0"/>
                      <a:pPr/>
                      <a:t>[VALOR]</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962-4B73-B73D-C83D79B0D898}"/>
                </c:ext>
              </c:extLst>
            </c:dLbl>
            <c:dLbl>
              <c:idx val="3"/>
              <c:layout>
                <c:manualLayout>
                  <c:x val="1.4814814814814815E-2"/>
                  <c:y val="-0.45516765091863515"/>
                </c:manualLayout>
              </c:layout>
              <c:tx>
                <c:rich>
                  <a:bodyPr/>
                  <a:lstStyle/>
                  <a:p>
                    <a:r>
                      <a:rPr lang="en-US" dirty="0"/>
                      <a:t>95%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962-4B73-B73D-C83D79B0D898}"/>
                </c:ext>
              </c:extLst>
            </c:dLbl>
            <c:spPr>
              <a:noFill/>
              <a:ln>
                <a:noFill/>
              </a:ln>
              <a:effectLst/>
            </c:spPr>
            <c:txPr>
              <a:bodyPr rot="0" spcFirstLastPara="1" vertOverflow="ellipsis" vert="horz" wrap="square" anchor="ctr" anchorCtr="1"/>
              <a:lstStyle/>
              <a:p>
                <a:pPr>
                  <a:defRPr sz="1400" b="0" i="0" u="none" strike="noStrike" kern="1200" baseline="0">
                    <a:solidFill>
                      <a:schemeClr val="accent6">
                        <a:lumMod val="50000"/>
                      </a:schemeClr>
                    </a:solidFill>
                    <a:latin typeface="+mn-lt"/>
                    <a:ea typeface="+mn-ea"/>
                    <a:cs typeface="+mn-cs"/>
                  </a:defRPr>
                </a:pPr>
                <a:endParaRPr lang="es-BO"/>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Hoja1!$A$2:$A$5</c:f>
              <c:strCache>
                <c:ptCount val="4"/>
                <c:pt idx="0">
                  <c:v>GESTION 2023</c:v>
                </c:pt>
                <c:pt idx="1">
                  <c:v>GESTION 2024</c:v>
                </c:pt>
                <c:pt idx="2">
                  <c:v>GESTION 2023</c:v>
                </c:pt>
                <c:pt idx="3">
                  <c:v>GESTION 2024</c:v>
                </c:pt>
              </c:strCache>
            </c:strRef>
          </c:cat>
          <c:val>
            <c:numRef>
              <c:f>Hoja1!$C$2:$C$5</c:f>
              <c:numCache>
                <c:formatCode>General</c:formatCode>
                <c:ptCount val="4"/>
                <c:pt idx="2">
                  <c:v>89</c:v>
                </c:pt>
                <c:pt idx="3">
                  <c:v>100</c:v>
                </c:pt>
              </c:numCache>
            </c:numRef>
          </c:val>
          <c:extLst>
            <c:ext xmlns:c16="http://schemas.microsoft.com/office/drawing/2014/chart" uri="{C3380CC4-5D6E-409C-BE32-E72D297353CC}">
              <c16:uniqueId val="{00000005-7962-4B73-B73D-C83D79B0D898}"/>
            </c:ext>
          </c:extLst>
        </c:ser>
        <c:dLbls>
          <c:showLegendKey val="0"/>
          <c:showVal val="0"/>
          <c:showCatName val="0"/>
          <c:showSerName val="0"/>
          <c:showPercent val="0"/>
          <c:showBubbleSize val="0"/>
        </c:dLbls>
        <c:gapWidth val="150"/>
        <c:axId val="991504336"/>
        <c:axId val="991508688"/>
      </c:barChart>
      <c:catAx>
        <c:axId val="99150433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6">
                    <a:lumMod val="50000"/>
                  </a:schemeClr>
                </a:solidFill>
                <a:latin typeface="+mn-lt"/>
                <a:ea typeface="+mn-ea"/>
                <a:cs typeface="+mn-cs"/>
              </a:defRPr>
            </a:pPr>
            <a:endParaRPr lang="es-BO"/>
          </a:p>
        </c:txPr>
        <c:crossAx val="991508688"/>
        <c:crosses val="autoZero"/>
        <c:auto val="1"/>
        <c:lblAlgn val="ctr"/>
        <c:lblOffset val="100"/>
        <c:noMultiLvlLbl val="0"/>
      </c:catAx>
      <c:valAx>
        <c:axId val="991508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6">
                    <a:lumMod val="50000"/>
                  </a:schemeClr>
                </a:solidFill>
                <a:latin typeface="+mn-lt"/>
                <a:ea typeface="+mn-ea"/>
                <a:cs typeface="+mn-cs"/>
              </a:defRPr>
            </a:pPr>
            <a:endParaRPr lang="es-BO"/>
          </a:p>
        </c:txPr>
        <c:crossAx val="991504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6">
                  <a:lumMod val="50000"/>
                </a:schemeClr>
              </a:solidFill>
              <a:latin typeface="+mn-lt"/>
              <a:ea typeface="+mn-ea"/>
              <a:cs typeface="+mn-cs"/>
            </a:defRPr>
          </a:pPr>
          <a:endParaRPr lang="es-B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accent6">
              <a:lumMod val="50000"/>
            </a:schemeClr>
          </a:solidFill>
        </a:defRPr>
      </a:pPr>
      <a:endParaRPr lang="es-BO"/>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MEDICAMENTOS</c:v>
                </c:pt>
              </c:strCache>
            </c:strRef>
          </c:tx>
          <c:spPr>
            <a:solidFill>
              <a:schemeClr val="accent1">
                <a:lumMod val="60000"/>
                <a:lumOff val="40000"/>
              </a:schemeClr>
            </a:solidFill>
            <a:ln>
              <a:noFill/>
            </a:ln>
            <a:effectLst/>
          </c:spPr>
          <c:invertIfNegative val="0"/>
          <c:dLbls>
            <c:dLbl>
              <c:idx val="0"/>
              <c:layout>
                <c:manualLayout>
                  <c:x val="3.0325443786982278E-2"/>
                  <c:y val="-0.2580609158367993"/>
                </c:manualLayout>
              </c:layout>
              <c:tx>
                <c:rich>
                  <a:bodyPr/>
                  <a:lstStyle/>
                  <a:p>
                    <a:r>
                      <a:rPr lang="en-US" dirty="0"/>
                      <a:t>50%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AE1-4101-848F-7A51E7A379AC}"/>
                </c:ext>
              </c:extLst>
            </c:dLbl>
            <c:dLbl>
              <c:idx val="1"/>
              <c:layout>
                <c:manualLayout>
                  <c:x val="4.179914136256882E-2"/>
                  <c:y val="-0.36916817122795642"/>
                </c:manualLayout>
              </c:layout>
              <c:tx>
                <c:rich>
                  <a:bodyPr/>
                  <a:lstStyle/>
                  <a:p>
                    <a:r>
                      <a:rPr lang="en-US" dirty="0"/>
                      <a:t>76%</a:t>
                    </a:r>
                  </a:p>
                </c:rich>
              </c:tx>
              <c:showLegendKey val="0"/>
              <c:showVal val="1"/>
              <c:showCatName val="0"/>
              <c:showSerName val="0"/>
              <c:showPercent val="0"/>
              <c:showBubbleSize val="0"/>
              <c:extLst>
                <c:ext xmlns:c15="http://schemas.microsoft.com/office/drawing/2012/chart" uri="{CE6537A1-D6FC-4f65-9D91-7224C49458BB}">
                  <c15:layout>
                    <c:manualLayout>
                      <c:w val="6.6240092769468892E-2"/>
                      <c:h val="8.9919237136848212E-2"/>
                    </c:manualLayout>
                  </c15:layout>
                </c:ext>
                <c:ext xmlns:c16="http://schemas.microsoft.com/office/drawing/2014/chart" uri="{C3380CC4-5D6E-409C-BE32-E72D297353CC}">
                  <c16:uniqueId val="{00000001-1AE1-4101-848F-7A51E7A379AC}"/>
                </c:ext>
              </c:extLst>
            </c:dLbl>
            <c:spPr>
              <a:noFill/>
              <a:ln>
                <a:noFill/>
              </a:ln>
              <a:effectLst/>
            </c:spPr>
            <c:txPr>
              <a:bodyPr rot="0" spcFirstLastPara="1" vertOverflow="ellipsis" vert="horz" wrap="square" anchor="ctr" anchorCtr="1"/>
              <a:lstStyle/>
              <a:p>
                <a:pPr>
                  <a:defRPr sz="1400" b="0" i="0" u="none" strike="noStrike" kern="1200" baseline="0">
                    <a:solidFill>
                      <a:schemeClr val="accent6">
                        <a:lumMod val="50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GESTION 2023</c:v>
                </c:pt>
                <c:pt idx="1">
                  <c:v>GESTION 2024</c:v>
                </c:pt>
                <c:pt idx="2">
                  <c:v>GESTION 2023</c:v>
                </c:pt>
                <c:pt idx="3">
                  <c:v>GESTION 2024</c:v>
                </c:pt>
              </c:strCache>
            </c:strRef>
          </c:cat>
          <c:val>
            <c:numRef>
              <c:f>Hoja1!$B$2:$B$5</c:f>
              <c:numCache>
                <c:formatCode>General</c:formatCode>
                <c:ptCount val="4"/>
                <c:pt idx="0">
                  <c:v>50</c:v>
                </c:pt>
                <c:pt idx="1">
                  <c:v>76</c:v>
                </c:pt>
              </c:numCache>
            </c:numRef>
          </c:val>
          <c:extLst>
            <c:ext xmlns:c16="http://schemas.microsoft.com/office/drawing/2014/chart" uri="{C3380CC4-5D6E-409C-BE32-E72D297353CC}">
              <c16:uniqueId val="{00000002-1AE1-4101-848F-7A51E7A379AC}"/>
            </c:ext>
          </c:extLst>
        </c:ser>
        <c:ser>
          <c:idx val="1"/>
          <c:order val="1"/>
          <c:tx>
            <c:strRef>
              <c:f>Hoja1!$C$1</c:f>
              <c:strCache>
                <c:ptCount val="1"/>
                <c:pt idx="0">
                  <c:v>DISPOSITIVOS</c:v>
                </c:pt>
              </c:strCache>
            </c:strRef>
          </c:tx>
          <c:spPr>
            <a:solidFill>
              <a:schemeClr val="accent5">
                <a:lumMod val="40000"/>
                <a:lumOff val="60000"/>
              </a:schemeClr>
            </a:solidFill>
            <a:ln>
              <a:noFill/>
            </a:ln>
            <a:effectLst/>
          </c:spPr>
          <c:invertIfNegative val="0"/>
          <c:dLbls>
            <c:dLbl>
              <c:idx val="2"/>
              <c:layout>
                <c:manualLayout>
                  <c:x val="2.6411537685008309E-2"/>
                  <c:y val="-0.29403877459345779"/>
                </c:manualLayout>
              </c:layout>
              <c:tx>
                <c:rich>
                  <a:bodyPr/>
                  <a:lstStyle/>
                  <a:p>
                    <a:fld id="{65133473-D5B8-466D-B0D7-842EAAFD0ED0}" type="VALUE">
                      <a:rPr lang="en-US" smtClean="0"/>
                      <a:pPr/>
                      <a:t>[VALOR]</a:t>
                    </a:fld>
                    <a:r>
                      <a:rPr lang="en-US" dirty="0"/>
                      <a:t>%</a:t>
                    </a:r>
                  </a:p>
                </c:rich>
              </c:tx>
              <c:showLegendKey val="0"/>
              <c:showVal val="1"/>
              <c:showCatName val="0"/>
              <c:showSerName val="0"/>
              <c:showPercent val="0"/>
              <c:showBubbleSize val="0"/>
              <c:extLst>
                <c:ext xmlns:c15="http://schemas.microsoft.com/office/drawing/2012/chart" uri="{CE6537A1-D6FC-4f65-9D91-7224C49458BB}">
                  <c15:layout>
                    <c:manualLayout>
                      <c:w val="6.6958253738992668E-2"/>
                      <c:h val="0.14297702071940482"/>
                    </c:manualLayout>
                  </c15:layout>
                  <c15:dlblFieldTable/>
                  <c15:showDataLabelsRange val="0"/>
                </c:ext>
                <c:ext xmlns:c16="http://schemas.microsoft.com/office/drawing/2014/chart" uri="{C3380CC4-5D6E-409C-BE32-E72D297353CC}">
                  <c16:uniqueId val="{00000003-1AE1-4101-848F-7A51E7A379AC}"/>
                </c:ext>
              </c:extLst>
            </c:dLbl>
            <c:dLbl>
              <c:idx val="3"/>
              <c:layout>
                <c:manualLayout>
                  <c:x val="1.0802438757655294E-2"/>
                  <c:y val="-0.4083654240220288"/>
                </c:manualLayout>
              </c:layout>
              <c:tx>
                <c:rich>
                  <a:bodyPr/>
                  <a:lstStyle/>
                  <a:p>
                    <a:fld id="{4E75A384-B698-4FF4-9A76-B6F1F9181101}" type="VALUE">
                      <a:rPr lang="en-US" smtClean="0"/>
                      <a:pPr/>
                      <a:t>[VALOR]</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1AE1-4101-848F-7A51E7A379AC}"/>
                </c:ext>
              </c:extLst>
            </c:dLbl>
            <c:spPr>
              <a:noFill/>
              <a:ln>
                <a:noFill/>
              </a:ln>
              <a:effectLst/>
            </c:spPr>
            <c:txPr>
              <a:bodyPr rot="0" spcFirstLastPara="1" vertOverflow="ellipsis" vert="horz" wrap="square" anchor="ctr" anchorCtr="1"/>
              <a:lstStyle/>
              <a:p>
                <a:pPr>
                  <a:defRPr sz="1400" b="0" i="0" u="none" strike="noStrike" kern="1200" baseline="0">
                    <a:solidFill>
                      <a:schemeClr val="accent6">
                        <a:lumMod val="50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GESTION 2023</c:v>
                </c:pt>
                <c:pt idx="1">
                  <c:v>GESTION 2024</c:v>
                </c:pt>
                <c:pt idx="2">
                  <c:v>GESTION 2023</c:v>
                </c:pt>
                <c:pt idx="3">
                  <c:v>GESTION 2024</c:v>
                </c:pt>
              </c:strCache>
            </c:strRef>
          </c:cat>
          <c:val>
            <c:numRef>
              <c:f>Hoja1!$C$2:$C$5</c:f>
              <c:numCache>
                <c:formatCode>General</c:formatCode>
                <c:ptCount val="4"/>
                <c:pt idx="2">
                  <c:v>50</c:v>
                </c:pt>
                <c:pt idx="3">
                  <c:v>87</c:v>
                </c:pt>
              </c:numCache>
            </c:numRef>
          </c:val>
          <c:extLst>
            <c:ext xmlns:c16="http://schemas.microsoft.com/office/drawing/2014/chart" uri="{C3380CC4-5D6E-409C-BE32-E72D297353CC}">
              <c16:uniqueId val="{00000005-1AE1-4101-848F-7A51E7A379AC}"/>
            </c:ext>
          </c:extLst>
        </c:ser>
        <c:dLbls>
          <c:showLegendKey val="0"/>
          <c:showVal val="1"/>
          <c:showCatName val="0"/>
          <c:showSerName val="0"/>
          <c:showPercent val="0"/>
          <c:showBubbleSize val="0"/>
        </c:dLbls>
        <c:gapWidth val="150"/>
        <c:axId val="991502704"/>
        <c:axId val="991504880"/>
      </c:barChart>
      <c:catAx>
        <c:axId val="9915027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6">
                    <a:lumMod val="50000"/>
                  </a:schemeClr>
                </a:solidFill>
                <a:latin typeface="+mn-lt"/>
                <a:ea typeface="+mn-ea"/>
                <a:cs typeface="+mn-cs"/>
              </a:defRPr>
            </a:pPr>
            <a:endParaRPr lang="es-BO"/>
          </a:p>
        </c:txPr>
        <c:crossAx val="991504880"/>
        <c:crosses val="autoZero"/>
        <c:auto val="1"/>
        <c:lblAlgn val="ctr"/>
        <c:lblOffset val="100"/>
        <c:noMultiLvlLbl val="0"/>
      </c:catAx>
      <c:valAx>
        <c:axId val="991504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6">
                    <a:lumMod val="50000"/>
                  </a:schemeClr>
                </a:solidFill>
                <a:latin typeface="+mn-lt"/>
                <a:ea typeface="+mn-ea"/>
                <a:cs typeface="+mn-cs"/>
              </a:defRPr>
            </a:pPr>
            <a:endParaRPr lang="es-BO"/>
          </a:p>
        </c:txPr>
        <c:crossAx val="991502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accent6">
                  <a:lumMod val="50000"/>
                </a:schemeClr>
              </a:solidFill>
              <a:latin typeface="+mn-lt"/>
              <a:ea typeface="+mn-ea"/>
              <a:cs typeface="+mn-cs"/>
            </a:defRPr>
          </a:pPr>
          <a:endParaRPr lang="es-B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solidFill>
            <a:schemeClr val="accent6">
              <a:lumMod val="50000"/>
            </a:schemeClr>
          </a:solidFill>
        </a:defRPr>
      </a:pPr>
      <a:endParaRPr lang="es-BO"/>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Hoja4!$C$1</c:f>
              <c:strCache>
                <c:ptCount val="1"/>
                <c:pt idx="0">
                  <c:v>PRESUPUESTO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dLbls>
            <c:dLbl>
              <c:idx val="0"/>
              <c:tx>
                <c:rich>
                  <a:bodyPr/>
                  <a:lstStyle/>
                  <a:p>
                    <a:r>
                      <a:rPr lang="en-US" dirty="0"/>
                      <a:t>27,40%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66E-4810-9D26-17C3512C13CE}"/>
                </c:ext>
              </c:extLst>
            </c:dLbl>
            <c:dLbl>
              <c:idx val="1"/>
              <c:tx>
                <c:rich>
                  <a:bodyPr/>
                  <a:lstStyle/>
                  <a:p>
                    <a:r>
                      <a:rPr lang="en-US" dirty="0"/>
                      <a:t>16,65%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66E-4810-9D26-17C3512C13CE}"/>
                </c:ext>
              </c:extLst>
            </c:dLbl>
            <c:dLbl>
              <c:idx val="2"/>
              <c:tx>
                <c:rich>
                  <a:bodyPr/>
                  <a:lstStyle/>
                  <a:p>
                    <a:r>
                      <a:rPr lang="en-US" dirty="0"/>
                      <a:t>16,37%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66E-4810-9D26-17C3512C13CE}"/>
                </c:ext>
              </c:extLst>
            </c:dLbl>
            <c:dLbl>
              <c:idx val="3"/>
              <c:tx>
                <c:rich>
                  <a:bodyPr/>
                  <a:lstStyle/>
                  <a:p>
                    <a:r>
                      <a:rPr lang="en-US" dirty="0"/>
                      <a:t>7,50%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66E-4810-9D26-17C3512C13CE}"/>
                </c:ext>
              </c:extLst>
            </c:dLbl>
            <c:dLbl>
              <c:idx val="4"/>
              <c:tx>
                <c:rich>
                  <a:bodyPr/>
                  <a:lstStyle/>
                  <a:p>
                    <a:r>
                      <a:rPr lang="en-US" dirty="0"/>
                      <a:t>7,10%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66E-4810-9D26-17C3512C13CE}"/>
                </c:ext>
              </c:extLst>
            </c:dLbl>
            <c:dLbl>
              <c:idx val="5"/>
              <c:tx>
                <c:rich>
                  <a:bodyPr/>
                  <a:lstStyle/>
                  <a:p>
                    <a:r>
                      <a:rPr lang="en-US" dirty="0"/>
                      <a:t>6,45%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66E-4810-9D26-17C3512C13CE}"/>
                </c:ext>
              </c:extLst>
            </c:dLbl>
            <c:dLbl>
              <c:idx val="6"/>
              <c:tx>
                <c:rich>
                  <a:bodyPr/>
                  <a:lstStyle/>
                  <a:p>
                    <a:r>
                      <a:rPr lang="en-US" dirty="0"/>
                      <a:t>5,00%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66E-4810-9D26-17C3512C13CE}"/>
                </c:ext>
              </c:extLst>
            </c:dLbl>
            <c:dLbl>
              <c:idx val="7"/>
              <c:tx>
                <c:rich>
                  <a:bodyPr/>
                  <a:lstStyle/>
                  <a:p>
                    <a:r>
                      <a:rPr lang="en-US" dirty="0"/>
                      <a:t>4,58%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66E-4810-9D26-17C3512C13CE}"/>
                </c:ext>
              </c:extLst>
            </c:dLbl>
            <c:dLbl>
              <c:idx val="8"/>
              <c:tx>
                <c:rich>
                  <a:bodyPr/>
                  <a:lstStyle/>
                  <a:p>
                    <a:r>
                      <a:rPr lang="en-US" dirty="0"/>
                      <a:t>3,50%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66E-4810-9D26-17C3512C13CE}"/>
                </c:ext>
              </c:extLst>
            </c:dLbl>
            <c:dLbl>
              <c:idx val="9"/>
              <c:tx>
                <c:rich>
                  <a:bodyPr/>
                  <a:lstStyle/>
                  <a:p>
                    <a:r>
                      <a:rPr lang="en-US" dirty="0"/>
                      <a:t>3,30%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66E-4810-9D26-17C3512C13CE}"/>
                </c:ext>
              </c:extLst>
            </c:dLbl>
            <c:dLbl>
              <c:idx val="10"/>
              <c:tx>
                <c:rich>
                  <a:bodyPr/>
                  <a:lstStyle/>
                  <a:p>
                    <a:r>
                      <a:rPr lang="en-US" dirty="0"/>
                      <a:t>1,60%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66E-4810-9D26-17C3512C13C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Hoja4!$B$2:$B$13</c:f>
              <c:strCache>
                <c:ptCount val="11"/>
                <c:pt idx="0">
                  <c:v>CIRUGIA</c:v>
                </c:pt>
                <c:pt idx="1">
                  <c:v>GINECOLOGIA</c:v>
                </c:pt>
                <c:pt idx="2">
                  <c:v>ENFERMERIA</c:v>
                </c:pt>
                <c:pt idx="3">
                  <c:v>UROLOGIA</c:v>
                </c:pt>
                <c:pt idx="4">
                  <c:v>OTORRINOLARINGOLOGIA </c:v>
                </c:pt>
                <c:pt idx="5">
                  <c:v>IMAGENOLOGIA</c:v>
                </c:pt>
                <c:pt idx="6">
                  <c:v>QUIR. Y ANESTESIOLOGIA</c:v>
                </c:pt>
                <c:pt idx="7">
                  <c:v>UTI</c:v>
                </c:pt>
                <c:pt idx="8">
                  <c:v>PEDIATRIA</c:v>
                </c:pt>
                <c:pt idx="9">
                  <c:v>HOSPITALIZACION</c:v>
                </c:pt>
                <c:pt idx="10">
                  <c:v>CARDIOLOGIA</c:v>
                </c:pt>
              </c:strCache>
            </c:strRef>
          </c:cat>
          <c:val>
            <c:numRef>
              <c:f>Hoja4!$C$2:$C$13</c:f>
              <c:numCache>
                <c:formatCode>#,##0.00</c:formatCode>
                <c:ptCount val="11"/>
                <c:pt idx="0">
                  <c:v>2123000</c:v>
                </c:pt>
                <c:pt idx="1">
                  <c:v>1290000</c:v>
                </c:pt>
                <c:pt idx="2">
                  <c:v>1268223</c:v>
                </c:pt>
                <c:pt idx="3">
                  <c:v>580000</c:v>
                </c:pt>
                <c:pt idx="4">
                  <c:v>550000</c:v>
                </c:pt>
                <c:pt idx="5">
                  <c:v>500000</c:v>
                </c:pt>
                <c:pt idx="6">
                  <c:v>386000</c:v>
                </c:pt>
                <c:pt idx="7">
                  <c:v>354800</c:v>
                </c:pt>
                <c:pt idx="8">
                  <c:v>269980</c:v>
                </c:pt>
                <c:pt idx="9">
                  <c:v>260000</c:v>
                </c:pt>
                <c:pt idx="10">
                  <c:v>123958</c:v>
                </c:pt>
              </c:numCache>
            </c:numRef>
          </c:val>
          <c:extLst>
            <c:ext xmlns:c16="http://schemas.microsoft.com/office/drawing/2014/chart" uri="{C3380CC4-5D6E-409C-BE32-E72D297353CC}">
              <c16:uniqueId val="{0000000B-266E-4810-9D26-17C3512C13CE}"/>
            </c:ext>
          </c:extLst>
        </c:ser>
        <c:ser>
          <c:idx val="1"/>
          <c:order val="1"/>
          <c:tx>
            <c:strRef>
              <c:f>Hoja4!$D$1</c:f>
              <c:strCache>
                <c:ptCount val="1"/>
                <c:pt idx="0">
                  <c:v>INCIDENCIA</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9800000"/>
              </a:lightRig>
            </a:scene3d>
            <a:sp3d prstMaterial="flat">
              <a:bevelT w="25400" h="31750"/>
            </a:sp3d>
          </c:spPr>
          <c:invertIfNegative val="0"/>
          <c:cat>
            <c:strRef>
              <c:f>Hoja4!$B$2:$B$13</c:f>
              <c:strCache>
                <c:ptCount val="11"/>
                <c:pt idx="0">
                  <c:v>CIRUGIA</c:v>
                </c:pt>
                <c:pt idx="1">
                  <c:v>GINECOLOGIA</c:v>
                </c:pt>
                <c:pt idx="2">
                  <c:v>ENFERMERIA</c:v>
                </c:pt>
                <c:pt idx="3">
                  <c:v>UROLOGIA</c:v>
                </c:pt>
                <c:pt idx="4">
                  <c:v>OTORRINOLARINGOLOGIA </c:v>
                </c:pt>
                <c:pt idx="5">
                  <c:v>IMAGENOLOGIA</c:v>
                </c:pt>
                <c:pt idx="6">
                  <c:v>QUIR. Y ANESTESIOLOGIA</c:v>
                </c:pt>
                <c:pt idx="7">
                  <c:v>UTI</c:v>
                </c:pt>
                <c:pt idx="8">
                  <c:v>PEDIATRIA</c:v>
                </c:pt>
                <c:pt idx="9">
                  <c:v>HOSPITALIZACION</c:v>
                </c:pt>
                <c:pt idx="10">
                  <c:v>CARDIOLOGIA</c:v>
                </c:pt>
              </c:strCache>
            </c:strRef>
          </c:cat>
          <c:val>
            <c:numRef>
              <c:f>Hoja4!$D$2:$D$13</c:f>
              <c:numCache>
                <c:formatCode>0.00%</c:formatCode>
                <c:ptCount val="11"/>
                <c:pt idx="0">
                  <c:v>0.27400757437989171</c:v>
                </c:pt>
                <c:pt idx="1">
                  <c:v>0.16649541731043818</c:v>
                </c:pt>
                <c:pt idx="2">
                  <c:v>0.16368474234705105</c:v>
                </c:pt>
                <c:pt idx="3">
                  <c:v>7.4858404682212526E-2</c:v>
                </c:pt>
                <c:pt idx="4">
                  <c:v>7.0986418233132564E-2</c:v>
                </c:pt>
                <c:pt idx="5">
                  <c:v>6.4533107484665966E-2</c:v>
                </c:pt>
                <c:pt idx="6">
                  <c:v>4.9819558978162128E-2</c:v>
                </c:pt>
                <c:pt idx="7">
                  <c:v>4.5792693071118967E-2</c:v>
                </c:pt>
                <c:pt idx="8">
                  <c:v>3.4845296717420232E-2</c:v>
                </c:pt>
                <c:pt idx="9">
                  <c:v>3.3557215892026301E-2</c:v>
                </c:pt>
                <c:pt idx="10">
                  <c:v>1.5998789875168447E-2</c:v>
                </c:pt>
              </c:numCache>
            </c:numRef>
          </c:val>
          <c:extLst>
            <c:ext xmlns:c16="http://schemas.microsoft.com/office/drawing/2014/chart" uri="{C3380CC4-5D6E-409C-BE32-E72D297353CC}">
              <c16:uniqueId val="{0000000C-266E-4810-9D26-17C3512C13CE}"/>
            </c:ext>
          </c:extLst>
        </c:ser>
        <c:dLbls>
          <c:showLegendKey val="0"/>
          <c:showVal val="0"/>
          <c:showCatName val="0"/>
          <c:showSerName val="0"/>
          <c:showPercent val="0"/>
          <c:showBubbleSize val="0"/>
        </c:dLbls>
        <c:gapWidth val="115"/>
        <c:overlap val="-20"/>
        <c:axId val="991505968"/>
        <c:axId val="1466496416"/>
      </c:barChart>
      <c:catAx>
        <c:axId val="991505968"/>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1466496416"/>
        <c:crosses val="autoZero"/>
        <c:auto val="1"/>
        <c:lblAlgn val="ctr"/>
        <c:lblOffset val="100"/>
        <c:noMultiLvlLbl val="0"/>
      </c:catAx>
      <c:valAx>
        <c:axId val="1466496416"/>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991505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BO"/>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646003148708508"/>
          <c:y val="0.28055084023587962"/>
          <c:w val="0.68696597094675571"/>
          <c:h val="0.55397666200815809"/>
        </c:manualLayout>
      </c:layout>
      <c:pie3DChart>
        <c:varyColors val="1"/>
        <c:ser>
          <c:idx val="0"/>
          <c:order val="0"/>
          <c:tx>
            <c:strRef>
              <c:f>Hoja3!$D$36</c:f>
              <c:strCache>
                <c:ptCount val="1"/>
                <c:pt idx="0">
                  <c:v>CANTIDAD</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D6B-495F-BD56-7F96DAD8620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D6B-495F-BD56-7F96DAD8620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D6B-495F-BD56-7F96DAD8620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9D6B-495F-BD56-7F96DAD8620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9D6B-495F-BD56-7F96DAD8620B}"/>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9D6B-495F-BD56-7F96DAD8620B}"/>
              </c:ext>
            </c:extLst>
          </c:dPt>
          <c:dLbls>
            <c:dLbl>
              <c:idx val="1"/>
              <c:layout>
                <c:manualLayout>
                  <c:x val="-0.10256408722523766"/>
                  <c:y val="-0.11544011544011544"/>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dk1">
                          <a:lumMod val="65000"/>
                          <a:lumOff val="35000"/>
                        </a:schemeClr>
                      </a:solidFill>
                      <a:latin typeface="+mn-lt"/>
                      <a:ea typeface="+mn-ea"/>
                      <a:cs typeface="+mn-cs"/>
                    </a:defRPr>
                  </a:pPr>
                  <a:endParaRPr lang="es-BO"/>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05558"/>
                        <a:gd name="adj2" fmla="val -155868"/>
                      </a:avLst>
                    </a:prstGeom>
                    <a:noFill/>
                    <a:ln>
                      <a:noFill/>
                    </a:ln>
                  </c15:spPr>
                  <c15:layout/>
                </c:ext>
                <c:ext xmlns:c16="http://schemas.microsoft.com/office/drawing/2014/chart" uri="{C3380CC4-5D6E-409C-BE32-E72D297353CC}">
                  <c16:uniqueId val="{00000003-9D6B-495F-BD56-7F96DAD8620B}"/>
                </c:ext>
              </c:extLst>
            </c:dLbl>
            <c:dLbl>
              <c:idx val="2"/>
              <c:layout>
                <c:manualLayout>
                  <c:x val="-9.6866082379391122E-2"/>
                  <c:y val="4.0404040404040407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9D6B-495F-BD56-7F96DAD8620B}"/>
                </c:ext>
              </c:extLst>
            </c:dLbl>
            <c:dLbl>
              <c:idx val="3"/>
              <c:layout>
                <c:manualLayout>
                  <c:x val="-1.8993349486155816E-3"/>
                  <c:y val="-2.886002886002886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7-9D6B-495F-BD56-7F96DAD8620B}"/>
                </c:ext>
              </c:extLst>
            </c:dLbl>
            <c:dLbl>
              <c:idx val="4"/>
              <c:layout>
                <c:manualLayout>
                  <c:x val="4.558403876677225E-2"/>
                  <c:y val="-0.11544011544011544"/>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9D6B-495F-BD56-7F96DAD8620B}"/>
                </c:ext>
              </c:extLst>
            </c:dLbl>
            <c:dLbl>
              <c:idx val="5"/>
              <c:layout>
                <c:manualLayout>
                  <c:x val="0.10066475227662207"/>
                  <c:y val="-4.0404040404040407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9D6B-495F-BD56-7F96DAD8620B}"/>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dk1">
                        <a:lumMod val="65000"/>
                        <a:lumOff val="35000"/>
                      </a:schemeClr>
                    </a:solidFill>
                    <a:latin typeface="+mn-lt"/>
                    <a:ea typeface="+mn-ea"/>
                    <a:cs typeface="+mn-cs"/>
                  </a:defRPr>
                </a:pPr>
                <a:endParaRPr lang="es-BO"/>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Hoja3!$C$37:$C$42</c:f>
              <c:strCache>
                <c:ptCount val="6"/>
                <c:pt idx="0">
                  <c:v>CONTRATACION MENOR</c:v>
                </c:pt>
                <c:pt idx="1">
                  <c:v>APOYO NACIONAL A LA PRODUCCIÓN Y EMPLEO</c:v>
                </c:pt>
                <c:pt idx="2">
                  <c:v>LICITACIÓN PÚBLICA</c:v>
                </c:pt>
                <c:pt idx="3">
                  <c:v>DIRECTAS</c:v>
                </c:pt>
                <c:pt idx="4">
                  <c:v>COMPRA NACIONAL POR CONVOCATORIA</c:v>
                </c:pt>
                <c:pt idx="5">
                  <c:v>COMPRA NACIONAL DIRECTA</c:v>
                </c:pt>
              </c:strCache>
            </c:strRef>
          </c:cat>
          <c:val>
            <c:numRef>
              <c:f>Hoja3!$D$37:$D$42</c:f>
              <c:numCache>
                <c:formatCode>General</c:formatCode>
                <c:ptCount val="6"/>
                <c:pt idx="0">
                  <c:v>55</c:v>
                </c:pt>
                <c:pt idx="1">
                  <c:v>140</c:v>
                </c:pt>
                <c:pt idx="2">
                  <c:v>3</c:v>
                </c:pt>
                <c:pt idx="3">
                  <c:v>2</c:v>
                </c:pt>
                <c:pt idx="4">
                  <c:v>11</c:v>
                </c:pt>
                <c:pt idx="5">
                  <c:v>3</c:v>
                </c:pt>
              </c:numCache>
            </c:numRef>
          </c:val>
          <c:extLst>
            <c:ext xmlns:c16="http://schemas.microsoft.com/office/drawing/2014/chart" uri="{C3380CC4-5D6E-409C-BE32-E72D297353CC}">
              <c16:uniqueId val="{0000000C-9D6B-495F-BD56-7F96DAD8620B}"/>
            </c:ext>
          </c:extLst>
        </c:ser>
        <c:ser>
          <c:idx val="1"/>
          <c:order val="1"/>
          <c:tx>
            <c:strRef>
              <c:f>Hoja3!$E$36</c:f>
              <c:strCache>
                <c:ptCount val="1"/>
                <c:pt idx="0">
                  <c:v>PORCENTAJE</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E-9D6B-495F-BD56-7F96DAD8620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10-9D6B-495F-BD56-7F96DAD8620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12-9D6B-495F-BD56-7F96DAD8620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14-9D6B-495F-BD56-7F96DAD8620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16-9D6B-495F-BD56-7F96DAD8620B}"/>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18-9D6B-495F-BD56-7F96DAD8620B}"/>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dk1">
                        <a:lumMod val="65000"/>
                        <a:lumOff val="35000"/>
                      </a:schemeClr>
                    </a:solidFill>
                    <a:latin typeface="+mn-lt"/>
                    <a:ea typeface="+mn-ea"/>
                    <a:cs typeface="+mn-cs"/>
                  </a:defRPr>
                </a:pPr>
                <a:endParaRPr lang="es-BO"/>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Hoja3!$C$37:$C$42</c:f>
              <c:strCache>
                <c:ptCount val="6"/>
                <c:pt idx="0">
                  <c:v>CONTRATACION MENOR</c:v>
                </c:pt>
                <c:pt idx="1">
                  <c:v>APOYO NACIONAL A LA PRODUCCIÓN Y EMPLEO</c:v>
                </c:pt>
                <c:pt idx="2">
                  <c:v>LICITACIÓN PÚBLICA</c:v>
                </c:pt>
                <c:pt idx="3">
                  <c:v>DIRECTAS</c:v>
                </c:pt>
                <c:pt idx="4">
                  <c:v>COMPRA NACIONAL POR CONVOCATORIA</c:v>
                </c:pt>
                <c:pt idx="5">
                  <c:v>COMPRA NACIONAL DIRECTA</c:v>
                </c:pt>
              </c:strCache>
            </c:strRef>
          </c:cat>
          <c:val>
            <c:numRef>
              <c:f>Hoja3!$E$37:$E$42</c:f>
              <c:numCache>
                <c:formatCode>0.00%</c:formatCode>
                <c:ptCount val="6"/>
                <c:pt idx="0">
                  <c:v>0.2570093457943925</c:v>
                </c:pt>
                <c:pt idx="1">
                  <c:v>0.65420560747663548</c:v>
                </c:pt>
                <c:pt idx="2">
                  <c:v>1.4018691588785047E-2</c:v>
                </c:pt>
                <c:pt idx="3">
                  <c:v>9.3457943925233638E-3</c:v>
                </c:pt>
                <c:pt idx="4">
                  <c:v>5.1401869158878503E-2</c:v>
                </c:pt>
                <c:pt idx="5">
                  <c:v>1.4018691588785047E-2</c:v>
                </c:pt>
              </c:numCache>
            </c:numRef>
          </c:val>
          <c:extLst>
            <c:ext xmlns:c16="http://schemas.microsoft.com/office/drawing/2014/chart" uri="{C3380CC4-5D6E-409C-BE32-E72D297353CC}">
              <c16:uniqueId val="{00000019-9D6B-495F-BD56-7F96DAD8620B}"/>
            </c:ext>
          </c:extLst>
        </c:ser>
        <c:dLbls>
          <c:showLegendKey val="0"/>
          <c:showVal val="0"/>
          <c:showCatName val="0"/>
          <c:showSerName val="0"/>
          <c:showPercent val="0"/>
          <c:showBubbleSize val="0"/>
          <c:showLeaderLines val="0"/>
        </c:dLbls>
      </c:pie3D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BO"/>
        </a:p>
      </c:txPr>
    </c:legend>
    <c:plotVisOnly val="1"/>
    <c:dispBlanksAs val="gap"/>
    <c:showDLblsOverMax val="0"/>
  </c:chart>
  <c:spPr>
    <a:noFill/>
    <a:ln>
      <a:noFill/>
    </a:ln>
    <a:effectLst/>
  </c:spPr>
  <c:txPr>
    <a:bodyPr/>
    <a:lstStyle/>
    <a:p>
      <a:pPr>
        <a:defRPr sz="1100"/>
      </a:pPr>
      <a:endParaRPr lang="es-B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lumMod val="50000"/>
                  </a:schemeClr>
                </a:solidFill>
                <a:latin typeface="+mn-lt"/>
                <a:ea typeface="+mn-ea"/>
                <a:cs typeface="+mn-cs"/>
              </a:defRPr>
            </a:pPr>
            <a:r>
              <a:rPr lang="es-BO" sz="1200" b="1" dirty="0">
                <a:solidFill>
                  <a:schemeClr val="bg1">
                    <a:lumMod val="50000"/>
                  </a:schemeClr>
                </a:solidFill>
              </a:rPr>
              <a:t>PROGRAMA DE GESTIÓN DE SEGURIDAD Y SALUD EN EL TRABAJO</a:t>
            </a:r>
          </a:p>
        </c:rich>
      </c:tx>
      <c:layout>
        <c:manualLayout>
          <c:xMode val="edge"/>
          <c:yMode val="edge"/>
          <c:x val="0.13129204958841206"/>
          <c:y val="3.044181074841611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lumMod val="50000"/>
                </a:schemeClr>
              </a:solidFill>
              <a:latin typeface="+mn-lt"/>
              <a:ea typeface="+mn-ea"/>
              <a:cs typeface="+mn-cs"/>
            </a:defRPr>
          </a:pPr>
          <a:endParaRPr lang="es-BO"/>
        </a:p>
      </c:txPr>
    </c:title>
    <c:autoTitleDeleted val="0"/>
    <c:plotArea>
      <c:layout/>
      <c:barChart>
        <c:barDir val="col"/>
        <c:grouping val="clustered"/>
        <c:varyColors val="0"/>
        <c:ser>
          <c:idx val="0"/>
          <c:order val="0"/>
          <c:tx>
            <c:strRef>
              <c:f>Hoja2!$C$5</c:f>
              <c:strCache>
                <c:ptCount val="1"/>
                <c:pt idx="0">
                  <c:v>2023</c:v>
                </c:pt>
              </c:strCache>
            </c:strRef>
          </c:tx>
          <c:spPr>
            <a:solidFill>
              <a:schemeClr val="accent1"/>
            </a:solidFill>
            <a:ln>
              <a:noFill/>
            </a:ln>
            <a:effectLst>
              <a:outerShdw blurRad="50800" dist="38100" dir="8100000" algn="tr" rotWithShape="0">
                <a:prstClr val="black">
                  <a:alpha val="40000"/>
                </a:prstClr>
              </a:outerShdw>
            </a:effectLst>
          </c:spPr>
          <c:invertIfNegative val="0"/>
          <c:dLbls>
            <c:dLbl>
              <c:idx val="0"/>
              <c:layout>
                <c:manualLayout>
                  <c:x val="2.1052631578947337E-2"/>
                  <c:y val="-2.0418577625804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93-410D-892F-ED3126B2C7AC}"/>
                </c:ext>
              </c:extLst>
            </c:dLbl>
            <c:dLbl>
              <c:idx val="1"/>
              <c:layout>
                <c:manualLayout>
                  <c:x val="2.8070175438596492E-2"/>
                  <c:y val="-3.26697242012879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93-410D-892F-ED3126B2C7A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2">
                        <a:lumMod val="50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Hoja2!$B$6:$B$7</c:f>
              <c:strCache>
                <c:ptCount val="2"/>
                <c:pt idx="0">
                  <c:v>INSPECCIONES INTERNAS</c:v>
                </c:pt>
                <c:pt idx="1">
                  <c:v>COMITE MIXTO</c:v>
                </c:pt>
              </c:strCache>
            </c:strRef>
          </c:cat>
          <c:val>
            <c:numRef>
              <c:f>Hoja2!$C$6:$C$7</c:f>
              <c:numCache>
                <c:formatCode>General</c:formatCode>
                <c:ptCount val="2"/>
                <c:pt idx="0">
                  <c:v>10</c:v>
                </c:pt>
                <c:pt idx="1">
                  <c:v>9</c:v>
                </c:pt>
              </c:numCache>
            </c:numRef>
          </c:val>
          <c:extLst>
            <c:ext xmlns:c16="http://schemas.microsoft.com/office/drawing/2014/chart" uri="{C3380CC4-5D6E-409C-BE32-E72D297353CC}">
              <c16:uniqueId val="{00000002-EC93-410D-892F-ED3126B2C7AC}"/>
            </c:ext>
          </c:extLst>
        </c:ser>
        <c:ser>
          <c:idx val="1"/>
          <c:order val="1"/>
          <c:tx>
            <c:strRef>
              <c:f>Hoja2!$D$5</c:f>
              <c:strCache>
                <c:ptCount val="1"/>
                <c:pt idx="0">
                  <c:v>META 2024</c:v>
                </c:pt>
              </c:strCache>
            </c:strRef>
          </c:tx>
          <c:spPr>
            <a:solidFill>
              <a:srgbClr val="C2BB71"/>
            </a:solidFill>
            <a:ln>
              <a:noFill/>
            </a:ln>
            <a:effectLst>
              <a:outerShdw blurRad="50800" dist="38100" dir="8100000" algn="tr" rotWithShape="0">
                <a:prstClr val="black">
                  <a:alpha val="40000"/>
                </a:prstClr>
              </a:outerShdw>
            </a:effectLst>
          </c:spPr>
          <c:invertIfNegative val="0"/>
          <c:dLbls>
            <c:dLbl>
              <c:idx val="0"/>
              <c:layout>
                <c:manualLayout>
                  <c:x val="9.4736980245890251E-2"/>
                  <c:y val="-1.2251307351684795E-2"/>
                </c:manualLayout>
              </c:layout>
              <c:showLegendKey val="0"/>
              <c:showVal val="1"/>
              <c:showCatName val="0"/>
              <c:showSerName val="0"/>
              <c:showPercent val="0"/>
              <c:showBubbleSize val="0"/>
              <c:extLst>
                <c:ext xmlns:c15="http://schemas.microsoft.com/office/drawing/2012/chart" uri="{CE6537A1-D6FC-4f65-9D91-7224C49458BB}">
                  <c15:layout>
                    <c:manualLayout>
                      <c:w val="6.3192982456140342E-2"/>
                      <c:h val="5.4497344459475225E-2"/>
                    </c:manualLayout>
                  </c15:layout>
                </c:ext>
                <c:ext xmlns:c16="http://schemas.microsoft.com/office/drawing/2014/chart" uri="{C3380CC4-5D6E-409C-BE32-E72D297353CC}">
                  <c16:uniqueId val="{00000003-EC93-410D-892F-ED3126B2C7AC}"/>
                </c:ext>
              </c:extLst>
            </c:dLbl>
            <c:dLbl>
              <c:idx val="1"/>
              <c:layout>
                <c:manualLayout>
                  <c:x val="9.4736842105263161E-2"/>
                  <c:y val="-1.22511465754830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C93-410D-892F-ED3126B2C7A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lumMod val="50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Hoja2!$B$6:$B$7</c:f>
              <c:strCache>
                <c:ptCount val="2"/>
                <c:pt idx="0">
                  <c:v>INSPECCIONES INTERNAS</c:v>
                </c:pt>
                <c:pt idx="1">
                  <c:v>COMITE MIXTO</c:v>
                </c:pt>
              </c:strCache>
            </c:strRef>
          </c:cat>
          <c:val>
            <c:numRef>
              <c:f>Hoja2!$D$6:$D$7</c:f>
              <c:numCache>
                <c:formatCode>General</c:formatCode>
                <c:ptCount val="2"/>
                <c:pt idx="0">
                  <c:v>36</c:v>
                </c:pt>
                <c:pt idx="1">
                  <c:v>36</c:v>
                </c:pt>
              </c:numCache>
            </c:numRef>
          </c:val>
          <c:extLst>
            <c:ext xmlns:c16="http://schemas.microsoft.com/office/drawing/2014/chart" uri="{C3380CC4-5D6E-409C-BE32-E72D297353CC}">
              <c16:uniqueId val="{00000005-EC93-410D-892F-ED3126B2C7AC}"/>
            </c:ext>
          </c:extLst>
        </c:ser>
        <c:dLbls>
          <c:showLegendKey val="0"/>
          <c:showVal val="1"/>
          <c:showCatName val="0"/>
          <c:showSerName val="0"/>
          <c:showPercent val="0"/>
          <c:showBubbleSize val="0"/>
        </c:dLbls>
        <c:gapWidth val="150"/>
        <c:axId val="1050128208"/>
        <c:axId val="1050130928"/>
      </c:barChart>
      <c:catAx>
        <c:axId val="10501282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lumMod val="50000"/>
                  </a:schemeClr>
                </a:solidFill>
                <a:latin typeface="+mn-lt"/>
                <a:ea typeface="+mn-ea"/>
                <a:cs typeface="+mn-cs"/>
              </a:defRPr>
            </a:pPr>
            <a:endParaRPr lang="es-BO"/>
          </a:p>
        </c:txPr>
        <c:crossAx val="1050130928"/>
        <c:crosses val="autoZero"/>
        <c:auto val="1"/>
        <c:lblAlgn val="ctr"/>
        <c:lblOffset val="100"/>
        <c:noMultiLvlLbl val="0"/>
      </c:catAx>
      <c:valAx>
        <c:axId val="1050130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1050128208"/>
        <c:crosses val="autoZero"/>
        <c:crossBetween val="between"/>
        <c:maj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lumMod val="10000"/>
        </a:schemeClr>
      </a:solidFill>
    </a:ln>
    <a:effectLst/>
  </c:spPr>
  <c:txPr>
    <a:bodyPr/>
    <a:lstStyle/>
    <a:p>
      <a:pPr>
        <a:defRPr/>
      </a:pPr>
      <a:endParaRPr lang="es-BO"/>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Hoja2!$B$13</c:f>
              <c:strCache>
                <c:ptCount val="1"/>
                <c:pt idx="0">
                  <c:v>1ER TRIMESTRE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Hoja2!$C$12</c:f>
              <c:strCache>
                <c:ptCount val="1"/>
                <c:pt idx="0">
                  <c:v>META 2024</c:v>
                </c:pt>
              </c:strCache>
            </c:strRef>
          </c:cat>
          <c:val>
            <c:numRef>
              <c:f>Hoja2!$C$13</c:f>
              <c:numCache>
                <c:formatCode>General</c:formatCode>
                <c:ptCount val="1"/>
                <c:pt idx="0">
                  <c:v>400</c:v>
                </c:pt>
              </c:numCache>
            </c:numRef>
          </c:val>
          <c:extLst>
            <c:ext xmlns:c16="http://schemas.microsoft.com/office/drawing/2014/chart" uri="{C3380CC4-5D6E-409C-BE32-E72D297353CC}">
              <c16:uniqueId val="{00000000-2A06-4440-8A15-B07259857468}"/>
            </c:ext>
          </c:extLst>
        </c:ser>
        <c:ser>
          <c:idx val="1"/>
          <c:order val="1"/>
          <c:tx>
            <c:strRef>
              <c:f>Hoja2!$B$14</c:f>
              <c:strCache>
                <c:ptCount val="1"/>
                <c:pt idx="0">
                  <c:v>2DO TRIMESTRE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Hoja2!$C$12</c:f>
              <c:strCache>
                <c:ptCount val="1"/>
                <c:pt idx="0">
                  <c:v>META 2024</c:v>
                </c:pt>
              </c:strCache>
            </c:strRef>
          </c:cat>
          <c:val>
            <c:numRef>
              <c:f>Hoja2!$C$14</c:f>
              <c:numCache>
                <c:formatCode>General</c:formatCode>
                <c:ptCount val="1"/>
                <c:pt idx="0">
                  <c:v>710</c:v>
                </c:pt>
              </c:numCache>
            </c:numRef>
          </c:val>
          <c:extLst>
            <c:ext xmlns:c16="http://schemas.microsoft.com/office/drawing/2014/chart" uri="{C3380CC4-5D6E-409C-BE32-E72D297353CC}">
              <c16:uniqueId val="{00000001-2A06-4440-8A15-B07259857468}"/>
            </c:ext>
          </c:extLst>
        </c:ser>
        <c:ser>
          <c:idx val="2"/>
          <c:order val="2"/>
          <c:tx>
            <c:strRef>
              <c:f>Hoja2!$B$15</c:f>
              <c:strCache>
                <c:ptCount val="1"/>
                <c:pt idx="0">
                  <c:v>3ER TRIMESTRE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Hoja2!$C$12</c:f>
              <c:strCache>
                <c:ptCount val="1"/>
                <c:pt idx="0">
                  <c:v>META 2024</c:v>
                </c:pt>
              </c:strCache>
            </c:strRef>
          </c:cat>
          <c:val>
            <c:numRef>
              <c:f>Hoja2!$C$15</c:f>
              <c:numCache>
                <c:formatCode>General</c:formatCode>
                <c:ptCount val="1"/>
                <c:pt idx="0">
                  <c:v>400</c:v>
                </c:pt>
              </c:numCache>
            </c:numRef>
          </c:val>
          <c:extLst>
            <c:ext xmlns:c16="http://schemas.microsoft.com/office/drawing/2014/chart" uri="{C3380CC4-5D6E-409C-BE32-E72D297353CC}">
              <c16:uniqueId val="{00000002-2A06-4440-8A15-B07259857468}"/>
            </c:ext>
          </c:extLst>
        </c:ser>
        <c:ser>
          <c:idx val="3"/>
          <c:order val="3"/>
          <c:tx>
            <c:strRef>
              <c:f>Hoja2!$B$16</c:f>
              <c:strCache>
                <c:ptCount val="1"/>
                <c:pt idx="0">
                  <c:v>4TO TRIMESTRE</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Hoja2!$C$12</c:f>
              <c:strCache>
                <c:ptCount val="1"/>
                <c:pt idx="0">
                  <c:v>META 2024</c:v>
                </c:pt>
              </c:strCache>
            </c:strRef>
          </c:cat>
          <c:val>
            <c:numRef>
              <c:f>Hoja2!$C$16</c:f>
              <c:numCache>
                <c:formatCode>General</c:formatCode>
                <c:ptCount val="1"/>
                <c:pt idx="0">
                  <c:v>100</c:v>
                </c:pt>
              </c:numCache>
            </c:numRef>
          </c:val>
          <c:extLst>
            <c:ext xmlns:c16="http://schemas.microsoft.com/office/drawing/2014/chart" uri="{C3380CC4-5D6E-409C-BE32-E72D297353CC}">
              <c16:uniqueId val="{00000003-2A06-4440-8A15-B07259857468}"/>
            </c:ext>
          </c:extLst>
        </c:ser>
        <c:dLbls>
          <c:showLegendKey val="0"/>
          <c:showVal val="0"/>
          <c:showCatName val="0"/>
          <c:showSerName val="0"/>
          <c:showPercent val="0"/>
          <c:showBubbleSize val="0"/>
        </c:dLbls>
        <c:gapWidth val="219"/>
        <c:overlap val="-27"/>
        <c:axId val="1466513824"/>
        <c:axId val="1466495328"/>
      </c:barChart>
      <c:catAx>
        <c:axId val="1466513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1466495328"/>
        <c:crosses val="autoZero"/>
        <c:auto val="1"/>
        <c:lblAlgn val="ctr"/>
        <c:lblOffset val="100"/>
        <c:noMultiLvlLbl val="0"/>
      </c:catAx>
      <c:valAx>
        <c:axId val="1466495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1466513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legend>
    <c:plotVisOnly val="1"/>
    <c:dispBlanksAs val="gap"/>
    <c:showDLblsOverMax val="0"/>
  </c:chart>
  <c:spPr>
    <a:noFill/>
    <a:ln>
      <a:noFill/>
    </a:ln>
    <a:effectLst/>
  </c:spPr>
  <c:txPr>
    <a:bodyPr/>
    <a:lstStyle/>
    <a:p>
      <a:pPr>
        <a:defRPr/>
      </a:pPr>
      <a:endParaRPr lang="es-BO"/>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Hoja1!$B$1</c:f>
              <c:strCache>
                <c:ptCount val="1"/>
                <c:pt idx="0">
                  <c:v>2022 en Bs.</c:v>
                </c:pt>
              </c:strCache>
            </c:strRef>
          </c:tx>
          <c:spPr>
            <a:solidFill>
              <a:schemeClr val="accent3">
                <a:tint val="65000"/>
              </a:schemeClr>
            </a:solidFill>
            <a:ln>
              <a:noFill/>
            </a:ln>
            <a:effectLst/>
            <a:sp3d/>
          </c:spPr>
          <c:invertIfNegative val="0"/>
          <c:dLbls>
            <c:dLbl>
              <c:idx val="0"/>
              <c:layout>
                <c:manualLayout>
                  <c:x val="-2.3386342376052385E-2"/>
                  <c:y val="-7.0915285158737448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lumMod val="50000"/>
                        </a:schemeClr>
                      </a:solidFill>
                      <a:latin typeface="+mn-lt"/>
                      <a:ea typeface="+mn-ea"/>
                      <a:cs typeface="+mn-cs"/>
                    </a:defRPr>
                  </a:pPr>
                  <a:endParaRPr lang="es-B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4C-4A19-9058-13CB2C157C0B}"/>
                </c:ext>
              </c:extLst>
            </c:dLbl>
            <c:dLbl>
              <c:idx val="1"/>
              <c:layout>
                <c:manualLayout>
                  <c:x val="2.3386342376052385E-3"/>
                  <c:y val="-3.4039336876193975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lumMod val="50000"/>
                        </a:schemeClr>
                      </a:solidFill>
                      <a:latin typeface="+mn-lt"/>
                      <a:ea typeface="+mn-ea"/>
                      <a:cs typeface="+mn-cs"/>
                    </a:defRPr>
                  </a:pPr>
                  <a:endParaRPr lang="es-B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4C-4A19-9058-13CB2C157C0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RECUPERACIÓN POR VIA JUDICIAL</c:v>
                </c:pt>
                <c:pt idx="1">
                  <c:v>TOTAL DEUDA A COBRAR</c:v>
                </c:pt>
              </c:strCache>
            </c:strRef>
          </c:cat>
          <c:val>
            <c:numRef>
              <c:f>Hoja1!$B$2:$B$3</c:f>
              <c:numCache>
                <c:formatCode>#,##0.00</c:formatCode>
                <c:ptCount val="2"/>
                <c:pt idx="0">
                  <c:v>6846.79</c:v>
                </c:pt>
                <c:pt idx="1">
                  <c:v>1577877.51</c:v>
                </c:pt>
              </c:numCache>
            </c:numRef>
          </c:val>
          <c:extLst>
            <c:ext xmlns:c16="http://schemas.microsoft.com/office/drawing/2014/chart" uri="{C3380CC4-5D6E-409C-BE32-E72D297353CC}">
              <c16:uniqueId val="{00000000-2D4C-4A19-9058-13CB2C157C0B}"/>
            </c:ext>
          </c:extLst>
        </c:ser>
        <c:ser>
          <c:idx val="1"/>
          <c:order val="1"/>
          <c:tx>
            <c:strRef>
              <c:f>Hoja1!$C$1</c:f>
              <c:strCache>
                <c:ptCount val="1"/>
                <c:pt idx="0">
                  <c:v>2023 en Bs. </c:v>
                </c:pt>
              </c:strCache>
            </c:strRef>
          </c:tx>
          <c:spPr>
            <a:solidFill>
              <a:schemeClr val="accent3"/>
            </a:solidFill>
            <a:ln>
              <a:noFill/>
            </a:ln>
            <a:effectLst/>
            <a:sp3d/>
          </c:spPr>
          <c:invertIfNegative val="0"/>
          <c:dLbls>
            <c:dLbl>
              <c:idx val="0"/>
              <c:layout>
                <c:manualLayout>
                  <c:x val="-2.9232927970065482E-2"/>
                  <c:y val="-5.3895616720640513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lumMod val="50000"/>
                        </a:schemeClr>
                      </a:solidFill>
                      <a:latin typeface="+mn-lt"/>
                      <a:ea typeface="+mn-ea"/>
                      <a:cs typeface="+mn-cs"/>
                    </a:defRPr>
                  </a:pPr>
                  <a:endParaRPr lang="es-B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D4C-4A19-9058-13CB2C157C0B}"/>
                </c:ext>
              </c:extLst>
            </c:dLbl>
            <c:dLbl>
              <c:idx val="1"/>
              <c:layout>
                <c:manualLayout>
                  <c:x val="-2.9232927970065568E-2"/>
                  <c:y val="-5.9568839533339482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lumMod val="50000"/>
                        </a:schemeClr>
                      </a:solidFill>
                      <a:latin typeface="+mn-lt"/>
                      <a:ea typeface="+mn-ea"/>
                      <a:cs typeface="+mn-cs"/>
                    </a:defRPr>
                  </a:pPr>
                  <a:endParaRPr lang="es-B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D4C-4A19-9058-13CB2C157C0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RECUPERACIÓN POR VIA JUDICIAL</c:v>
                </c:pt>
                <c:pt idx="1">
                  <c:v>TOTAL DEUDA A COBRAR</c:v>
                </c:pt>
              </c:strCache>
            </c:strRef>
          </c:cat>
          <c:val>
            <c:numRef>
              <c:f>Hoja1!$C$2:$C$3</c:f>
              <c:numCache>
                <c:formatCode>#,##0.00</c:formatCode>
                <c:ptCount val="2"/>
                <c:pt idx="0">
                  <c:v>569631.89</c:v>
                </c:pt>
                <c:pt idx="1">
                  <c:v>1765832.15</c:v>
                </c:pt>
              </c:numCache>
            </c:numRef>
          </c:val>
          <c:extLst>
            <c:ext xmlns:c16="http://schemas.microsoft.com/office/drawing/2014/chart" uri="{C3380CC4-5D6E-409C-BE32-E72D297353CC}">
              <c16:uniqueId val="{00000001-2D4C-4A19-9058-13CB2C157C0B}"/>
            </c:ext>
          </c:extLst>
        </c:ser>
        <c:ser>
          <c:idx val="2"/>
          <c:order val="2"/>
          <c:tx>
            <c:strRef>
              <c:f>Hoja1!$D$1</c:f>
              <c:strCache>
                <c:ptCount val="1"/>
                <c:pt idx="0">
                  <c:v>Proyección 2024</c:v>
                </c:pt>
              </c:strCache>
            </c:strRef>
          </c:tx>
          <c:spPr>
            <a:solidFill>
              <a:schemeClr val="accent3">
                <a:shade val="65000"/>
              </a:schemeClr>
            </a:solidFill>
            <a:ln>
              <a:noFill/>
            </a:ln>
            <a:effectLst/>
            <a:sp3d/>
          </c:spPr>
          <c:invertIfNegative val="0"/>
          <c:dLbls>
            <c:dLbl>
              <c:idx val="0"/>
              <c:layout>
                <c:manualLayout>
                  <c:x val="-7.0159027128157154E-3"/>
                  <c:y val="-9.6444787815882921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lumMod val="50000"/>
                        </a:schemeClr>
                      </a:solidFill>
                      <a:latin typeface="+mn-lt"/>
                      <a:ea typeface="+mn-ea"/>
                      <a:cs typeface="+mn-cs"/>
                    </a:defRPr>
                  </a:pPr>
                  <a:endParaRPr lang="es-B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D4C-4A19-9058-13CB2C157C0B}"/>
                </c:ext>
              </c:extLst>
            </c:dLbl>
            <c:dLbl>
              <c:idx val="1"/>
              <c:layout>
                <c:manualLayout>
                  <c:x val="7.0159027128157154E-3"/>
                  <c:y val="-5.3895616720640471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lumMod val="50000"/>
                        </a:schemeClr>
                      </a:solidFill>
                      <a:latin typeface="+mn-lt"/>
                      <a:ea typeface="+mn-ea"/>
                      <a:cs typeface="+mn-cs"/>
                    </a:defRPr>
                  </a:pPr>
                  <a:endParaRPr lang="es-B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D4C-4A19-9058-13CB2C157C0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FF0000"/>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RECUPERACIÓN POR VIA JUDICIAL</c:v>
                </c:pt>
                <c:pt idx="1">
                  <c:v>TOTAL DEUDA A COBRAR</c:v>
                </c:pt>
              </c:strCache>
            </c:strRef>
          </c:cat>
          <c:val>
            <c:numRef>
              <c:f>Hoja1!$D$2:$D$3</c:f>
              <c:numCache>
                <c:formatCode>#,##0.00</c:formatCode>
                <c:ptCount val="2"/>
                <c:pt idx="0">
                  <c:v>250000</c:v>
                </c:pt>
                <c:pt idx="1">
                  <c:v>1605219.93</c:v>
                </c:pt>
              </c:numCache>
            </c:numRef>
          </c:val>
          <c:extLst>
            <c:ext xmlns:c16="http://schemas.microsoft.com/office/drawing/2014/chart" uri="{C3380CC4-5D6E-409C-BE32-E72D297353CC}">
              <c16:uniqueId val="{00000002-2D4C-4A19-9058-13CB2C157C0B}"/>
            </c:ext>
          </c:extLst>
        </c:ser>
        <c:dLbls>
          <c:showLegendKey val="0"/>
          <c:showVal val="1"/>
          <c:showCatName val="0"/>
          <c:showSerName val="0"/>
          <c:showPercent val="0"/>
          <c:showBubbleSize val="0"/>
        </c:dLbls>
        <c:gapWidth val="150"/>
        <c:shape val="box"/>
        <c:axId val="1466484448"/>
        <c:axId val="1466508384"/>
        <c:axId val="1417530480"/>
      </c:bar3DChart>
      <c:catAx>
        <c:axId val="1466484448"/>
        <c:scaling>
          <c:orientation val="minMax"/>
        </c:scaling>
        <c:delete val="1"/>
        <c:axPos val="b"/>
        <c:numFmt formatCode="General" sourceLinked="1"/>
        <c:majorTickMark val="out"/>
        <c:minorTickMark val="none"/>
        <c:tickLblPos val="nextTo"/>
        <c:crossAx val="1466508384"/>
        <c:crossesAt val="0"/>
        <c:auto val="1"/>
        <c:lblAlgn val="ctr"/>
        <c:lblOffset val="100"/>
        <c:noMultiLvlLbl val="0"/>
      </c:catAx>
      <c:valAx>
        <c:axId val="1466508384"/>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crossAx val="1466484448"/>
        <c:crosses val="autoZero"/>
        <c:crossBetween val="between"/>
      </c:valAx>
      <c:serAx>
        <c:axId val="1417530480"/>
        <c:scaling>
          <c:orientation val="minMax"/>
        </c:scaling>
        <c:delete val="1"/>
        <c:axPos val="b"/>
        <c:majorTickMark val="out"/>
        <c:minorTickMark val="none"/>
        <c:tickLblPos val="nextTo"/>
        <c:crossAx val="1466508384"/>
        <c:crossesAt val="0"/>
      </c:ser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rgbClr val="000000"/>
                </a:solidFill>
                <a:latin typeface="+mn-lt"/>
                <a:ea typeface="+mn-ea"/>
                <a:cs typeface="+mn-cs"/>
              </a:defRPr>
            </a:pPr>
            <a:endParaRPr lang="es-BO"/>
          </a:p>
        </c:txPr>
      </c:dTable>
      <c:spPr>
        <a:noFill/>
        <a:ln>
          <a:noFill/>
        </a:ln>
        <a:effectLst/>
      </c:spPr>
    </c:plotArea>
    <c:legend>
      <c:legendPos val="r"/>
      <c:layout>
        <c:manualLayout>
          <c:xMode val="edge"/>
          <c:yMode val="edge"/>
          <c:x val="0.74330696008714103"/>
          <c:y val="0.6762668366819321"/>
          <c:w val="0.11952757336719225"/>
          <c:h val="0.1390683125510544"/>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s-BO"/>
        </a:p>
      </c:txPr>
    </c:legend>
    <c:plotVisOnly val="1"/>
    <c:dispBlanksAs val="gap"/>
    <c:showDLblsOverMax val="0"/>
  </c:chart>
  <c:spPr>
    <a:noFill/>
    <a:ln>
      <a:noFill/>
    </a:ln>
    <a:effectLst/>
  </c:spPr>
  <c:txPr>
    <a:bodyPr/>
    <a:lstStyle/>
    <a:p>
      <a:pPr>
        <a:defRPr/>
      </a:pPr>
      <a:endParaRPr lang="es-B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lumMod val="50000"/>
                  </a:schemeClr>
                </a:solidFill>
                <a:effectLst/>
                <a:latin typeface="+mn-lt"/>
                <a:ea typeface="+mn-ea"/>
                <a:cs typeface="+mn-cs"/>
              </a:defRPr>
            </a:pPr>
            <a:r>
              <a:rPr lang="es-BO" b="1" dirty="0">
                <a:solidFill>
                  <a:schemeClr val="bg1">
                    <a:lumMod val="50000"/>
                  </a:schemeClr>
                </a:solidFill>
                <a:effectLst/>
              </a:rPr>
              <a:t>PROGRAMA EMPRESA SEGURA Y SALUDABLE</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lumMod val="50000"/>
                </a:schemeClr>
              </a:solidFill>
              <a:effectLst/>
              <a:latin typeface="+mn-lt"/>
              <a:ea typeface="+mn-ea"/>
              <a:cs typeface="+mn-cs"/>
            </a:defRPr>
          </a:pPr>
          <a:endParaRPr lang="es-BO"/>
        </a:p>
      </c:txPr>
    </c:title>
    <c:autoTitleDeleted val="0"/>
    <c:plotArea>
      <c:layout/>
      <c:barChart>
        <c:barDir val="col"/>
        <c:grouping val="clustered"/>
        <c:varyColors val="0"/>
        <c:ser>
          <c:idx val="0"/>
          <c:order val="0"/>
          <c:tx>
            <c:strRef>
              <c:f>Hoja2!$B$53</c:f>
              <c:strCache>
                <c:ptCount val="1"/>
                <c:pt idx="0">
                  <c:v>VISITA A EMPRESAS</c:v>
                </c:pt>
              </c:strCache>
            </c:strRef>
          </c:tx>
          <c:spPr>
            <a:solidFill>
              <a:schemeClr val="accent1"/>
            </a:solidFill>
            <a:ln>
              <a:noFill/>
            </a:ln>
            <a:effectLst/>
          </c:spPr>
          <c:invertIfNegative val="0"/>
          <c:dLbls>
            <c:dLbl>
              <c:idx val="0"/>
              <c:layout>
                <c:manualLayout>
                  <c:x val="1.6708700886073482E-2"/>
                  <c:y val="-2.7974456617190602E-2"/>
                </c:manualLayout>
              </c:layout>
              <c:spPr>
                <a:noFill/>
                <a:ln>
                  <a:noFill/>
                </a:ln>
                <a:effectLst/>
              </c:spPr>
              <c:txPr>
                <a:bodyPr rot="0" spcFirstLastPara="1" vertOverflow="clip" horzOverflow="clip" vert="horz" wrap="square" lIns="38100" tIns="19050" rIns="38100" bIns="19050" anchor="ctr" anchorCtr="1">
                  <a:noAutofit/>
                </a:bodyPr>
                <a:lstStyle/>
                <a:p>
                  <a:pPr>
                    <a:defRPr sz="1050" b="1" i="0" u="none" strike="noStrike" kern="1200" baseline="0">
                      <a:solidFill>
                        <a:schemeClr val="tx2">
                          <a:lumMod val="50000"/>
                        </a:schemeClr>
                      </a:solidFill>
                      <a:latin typeface="+mn-lt"/>
                      <a:ea typeface="+mn-ea"/>
                      <a:cs typeface="+mn-cs"/>
                    </a:defRPr>
                  </a:pPr>
                  <a:endParaRPr lang="es-BO"/>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5.9658069057157329E-2"/>
                      <c:h val="6.0508259630165456E-2"/>
                    </c:manualLayout>
                  </c15:layout>
                </c:ext>
                <c:ext xmlns:c16="http://schemas.microsoft.com/office/drawing/2014/chart" uri="{C3380CC4-5D6E-409C-BE32-E72D297353CC}">
                  <c16:uniqueId val="{00000000-0E13-4FAA-A91F-AA86F6A246FB}"/>
                </c:ext>
              </c:extLst>
            </c:dLbl>
            <c:dLbl>
              <c:idx val="1"/>
              <c:layout>
                <c:manualLayout>
                  <c:x val="1.3366750208855471E-2"/>
                  <c:y val="-2.6109629901135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E13-4FAA-A91F-AA86F6A246FB}"/>
                </c:ext>
              </c:extLst>
            </c:dLbl>
            <c:spPr>
              <a:noFill/>
              <a:ln>
                <a:noFill/>
              </a:ln>
              <a:effectLst/>
            </c:spPr>
            <c:txPr>
              <a:bodyPr rot="0" spcFirstLastPara="1" vertOverflow="clip" horzOverflow="clip" vert="horz" wrap="square" lIns="38100" tIns="19050" rIns="38100" bIns="19050" anchor="ctr" anchorCtr="1">
                <a:spAutoFit/>
              </a:bodyPr>
              <a:lstStyle/>
              <a:p>
                <a:pPr>
                  <a:defRPr sz="1050" b="1" i="0" u="none" strike="noStrike" kern="1200" baseline="0">
                    <a:solidFill>
                      <a:schemeClr val="tx2">
                        <a:lumMod val="50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Hoja2!$C$52:$D$52</c:f>
              <c:strCache>
                <c:ptCount val="2"/>
                <c:pt idx="0">
                  <c:v>2023</c:v>
                </c:pt>
                <c:pt idx="1">
                  <c:v>META 2024</c:v>
                </c:pt>
              </c:strCache>
            </c:strRef>
          </c:cat>
          <c:val>
            <c:numRef>
              <c:f>Hoja2!$C$53:$D$53</c:f>
              <c:numCache>
                <c:formatCode>General</c:formatCode>
                <c:ptCount val="2"/>
                <c:pt idx="0">
                  <c:v>10</c:v>
                </c:pt>
                <c:pt idx="1">
                  <c:v>20</c:v>
                </c:pt>
              </c:numCache>
            </c:numRef>
          </c:val>
          <c:extLst>
            <c:ext xmlns:c16="http://schemas.microsoft.com/office/drawing/2014/chart" uri="{C3380CC4-5D6E-409C-BE32-E72D297353CC}">
              <c16:uniqueId val="{00000002-0E13-4FAA-A91F-AA86F6A246FB}"/>
            </c:ext>
          </c:extLst>
        </c:ser>
        <c:ser>
          <c:idx val="1"/>
          <c:order val="1"/>
          <c:tx>
            <c:strRef>
              <c:f>Hoja2!$B$54</c:f>
              <c:strCache>
                <c:ptCount val="1"/>
                <c:pt idx="0">
                  <c:v>INSPECCION A EMPRESAS</c:v>
                </c:pt>
              </c:strCache>
            </c:strRef>
          </c:tx>
          <c:spPr>
            <a:solidFill>
              <a:srgbClr val="C2BB71"/>
            </a:solidFill>
            <a:ln>
              <a:noFill/>
            </a:ln>
            <a:effectLst/>
          </c:spPr>
          <c:invertIfNegative val="0"/>
          <c:dLbls>
            <c:dLbl>
              <c:idx val="0"/>
              <c:layout>
                <c:manualLayout>
                  <c:x val="2.0050125313283207E-2"/>
                  <c:y val="-2.6109629901135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E13-4FAA-A91F-AA86F6A246FB}"/>
                </c:ext>
              </c:extLst>
            </c:dLbl>
            <c:dLbl>
              <c:idx val="1"/>
              <c:layout>
                <c:manualLayout>
                  <c:x val="2.0050125313283207E-2"/>
                  <c:y val="-1.49197885149348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E13-4FAA-A91F-AA86F6A246FB}"/>
                </c:ext>
              </c:extLst>
            </c:dLbl>
            <c:spPr>
              <a:noFill/>
              <a:ln>
                <a:noFill/>
              </a:ln>
              <a:effectLst/>
            </c:spPr>
            <c:txPr>
              <a:bodyPr rot="0" spcFirstLastPara="1" vertOverflow="clip" horzOverflow="clip" vert="horz" wrap="square" lIns="38100" tIns="19050" rIns="38100" bIns="19050" anchor="ctr" anchorCtr="1">
                <a:spAutoFit/>
              </a:bodyPr>
              <a:lstStyle/>
              <a:p>
                <a:pPr>
                  <a:defRPr sz="1050" b="1" i="0" u="none" strike="noStrike" kern="1200" baseline="0">
                    <a:solidFill>
                      <a:schemeClr val="tx2">
                        <a:lumMod val="50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Hoja2!$C$52:$D$52</c:f>
              <c:strCache>
                <c:ptCount val="2"/>
                <c:pt idx="0">
                  <c:v>2023</c:v>
                </c:pt>
                <c:pt idx="1">
                  <c:v>META 2024</c:v>
                </c:pt>
              </c:strCache>
            </c:strRef>
          </c:cat>
          <c:val>
            <c:numRef>
              <c:f>Hoja2!$C$54:$D$54</c:f>
              <c:numCache>
                <c:formatCode>General</c:formatCode>
                <c:ptCount val="2"/>
                <c:pt idx="0">
                  <c:v>20</c:v>
                </c:pt>
                <c:pt idx="1">
                  <c:v>47</c:v>
                </c:pt>
              </c:numCache>
            </c:numRef>
          </c:val>
          <c:extLst>
            <c:ext xmlns:c16="http://schemas.microsoft.com/office/drawing/2014/chart" uri="{C3380CC4-5D6E-409C-BE32-E72D297353CC}">
              <c16:uniqueId val="{00000005-0E13-4FAA-A91F-AA86F6A246FB}"/>
            </c:ext>
          </c:extLst>
        </c:ser>
        <c:dLbls>
          <c:showLegendKey val="0"/>
          <c:showVal val="0"/>
          <c:showCatName val="0"/>
          <c:showSerName val="0"/>
          <c:showPercent val="0"/>
          <c:showBubbleSize val="0"/>
        </c:dLbls>
        <c:gapWidth val="150"/>
        <c:axId val="1050132016"/>
        <c:axId val="1230733984"/>
      </c:barChart>
      <c:catAx>
        <c:axId val="10501320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50000"/>
                  </a:schemeClr>
                </a:solidFill>
                <a:latin typeface="+mn-lt"/>
                <a:ea typeface="+mn-ea"/>
                <a:cs typeface="+mn-cs"/>
              </a:defRPr>
            </a:pPr>
            <a:endParaRPr lang="es-BO"/>
          </a:p>
        </c:txPr>
        <c:crossAx val="1230733984"/>
        <c:crosses val="autoZero"/>
        <c:auto val="1"/>
        <c:lblAlgn val="ctr"/>
        <c:lblOffset val="100"/>
        <c:noMultiLvlLbl val="0"/>
      </c:catAx>
      <c:valAx>
        <c:axId val="1230733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1050132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lumMod val="50000"/>
                </a:schemeClr>
              </a:solidFill>
              <a:latin typeface="+mn-lt"/>
              <a:ea typeface="+mn-ea"/>
              <a:cs typeface="+mn-cs"/>
            </a:defRPr>
          </a:pPr>
          <a:endParaRPr lang="es-B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B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accent4">
                    <a:lumMod val="50000"/>
                  </a:schemeClr>
                </a:solidFill>
                <a:effectLst>
                  <a:outerShdw blurRad="38100" dist="38100" dir="2700000" algn="tl">
                    <a:srgbClr val="000000">
                      <a:alpha val="43137"/>
                    </a:srgbClr>
                  </a:outerShdw>
                </a:effectLst>
                <a:latin typeface="+mn-lt"/>
                <a:ea typeface="+mn-ea"/>
                <a:cs typeface="+mn-cs"/>
              </a:defRPr>
            </a:pPr>
            <a:r>
              <a:rPr lang="es-BO" b="1" dirty="0">
                <a:solidFill>
                  <a:schemeClr val="accent4">
                    <a:lumMod val="50000"/>
                  </a:schemeClr>
                </a:solidFill>
                <a:effectLst>
                  <a:outerShdw blurRad="38100" dist="38100" dir="2700000" algn="tl">
                    <a:srgbClr val="000000">
                      <a:alpha val="43137"/>
                    </a:srgbClr>
                  </a:outerShdw>
                </a:effectLst>
              </a:rPr>
              <a:t>PLAN DE CAPACITACIÓN ANUAL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accent4">
                  <a:lumMod val="50000"/>
                </a:schemeClr>
              </a:solidFill>
              <a:effectLst>
                <a:outerShdw blurRad="38100" dist="38100" dir="2700000" algn="tl">
                  <a:srgbClr val="000000">
                    <a:alpha val="43137"/>
                  </a:srgbClr>
                </a:outerShdw>
              </a:effectLst>
              <a:latin typeface="+mn-lt"/>
              <a:ea typeface="+mn-ea"/>
              <a:cs typeface="+mn-cs"/>
            </a:defRPr>
          </a:pPr>
          <a:endParaRPr lang="es-BO"/>
        </a:p>
      </c:txPr>
    </c:title>
    <c:autoTitleDeleted val="0"/>
    <c:plotArea>
      <c:layout/>
      <c:barChart>
        <c:barDir val="col"/>
        <c:grouping val="clustered"/>
        <c:varyColors val="0"/>
        <c:ser>
          <c:idx val="0"/>
          <c:order val="0"/>
          <c:tx>
            <c:strRef>
              <c:f>Hoja2!$B$24</c:f>
              <c:strCache>
                <c:ptCount val="1"/>
                <c:pt idx="0">
                  <c:v>CAPACITACIONES</c:v>
                </c:pt>
              </c:strCache>
            </c:strRef>
          </c:tx>
          <c:spPr>
            <a:solidFill>
              <a:srgbClr val="C2BB71"/>
            </a:solidFill>
            <a:ln>
              <a:noFill/>
            </a:ln>
            <a:effectLst>
              <a:outerShdw blurRad="50800" dist="38100" dir="8100000" algn="tr" rotWithShape="0">
                <a:prstClr val="black">
                  <a:alpha val="40000"/>
                </a:prstClr>
              </a:outerShdw>
            </a:effectLst>
          </c:spPr>
          <c:invertIfNegative val="0"/>
          <c:dLbls>
            <c:dLbl>
              <c:idx val="0"/>
              <c:layout>
                <c:manualLayout>
                  <c:x val="1.3710368466152529E-2"/>
                  <c:y val="-7.23502435411741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8E-4EA9-BBFF-14180BA77C78}"/>
                </c:ext>
              </c:extLst>
            </c:dLbl>
            <c:dLbl>
              <c:idx val="1"/>
              <c:layout>
                <c:manualLayout>
                  <c:x val="1.0282776349614395E-2"/>
                  <c:y val="-1.4470048708234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8E-4EA9-BBFF-14180BA77C78}"/>
                </c:ext>
              </c:extLst>
            </c:dLbl>
            <c:spPr>
              <a:no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chemeClr val="accent4">
                        <a:lumMod val="50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Hoja2!$C$23:$D$23</c:f>
              <c:strCache>
                <c:ptCount val="2"/>
                <c:pt idx="0">
                  <c:v>2023</c:v>
                </c:pt>
                <c:pt idx="1">
                  <c:v>META 2024</c:v>
                </c:pt>
              </c:strCache>
            </c:strRef>
          </c:cat>
          <c:val>
            <c:numRef>
              <c:f>Hoja2!$C$24:$D$24</c:f>
              <c:numCache>
                <c:formatCode>General</c:formatCode>
                <c:ptCount val="2"/>
                <c:pt idx="0">
                  <c:v>81</c:v>
                </c:pt>
                <c:pt idx="1">
                  <c:v>111</c:v>
                </c:pt>
              </c:numCache>
            </c:numRef>
          </c:val>
          <c:extLst>
            <c:ext xmlns:c16="http://schemas.microsoft.com/office/drawing/2014/chart" uri="{C3380CC4-5D6E-409C-BE32-E72D297353CC}">
              <c16:uniqueId val="{00000002-CD8E-4EA9-BBFF-14180BA77C78}"/>
            </c:ext>
          </c:extLst>
        </c:ser>
        <c:ser>
          <c:idx val="1"/>
          <c:order val="1"/>
          <c:tx>
            <c:strRef>
              <c:f>Hoja2!$B$25</c:f>
              <c:strCache>
                <c:ptCount val="1"/>
                <c:pt idx="0">
                  <c:v>PERSONAS CAPACITADAS</c:v>
                </c:pt>
              </c:strCache>
            </c:strRef>
          </c:tx>
          <c:spPr>
            <a:solidFill>
              <a:schemeClr val="accent2"/>
            </a:solidFill>
            <a:ln>
              <a:noFill/>
            </a:ln>
            <a:effectLst>
              <a:outerShdw blurRad="50800" dist="38100" dir="8100000" algn="tr" rotWithShape="0">
                <a:prstClr val="black">
                  <a:alpha val="40000"/>
                </a:prstClr>
              </a:outerShdw>
            </a:effectLst>
          </c:spPr>
          <c:invertIfNegative val="0"/>
          <c:dLbls>
            <c:dLbl>
              <c:idx val="0"/>
              <c:layout>
                <c:manualLayout>
                  <c:x val="3.0848329048843187E-2"/>
                  <c:y val="-1.08525365311761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8E-4EA9-BBFF-14180BA77C78}"/>
                </c:ext>
              </c:extLst>
            </c:dLbl>
            <c:dLbl>
              <c:idx val="1"/>
              <c:layout>
                <c:manualLayout>
                  <c:x val="3.4275921165381321E-2"/>
                  <c:y val="-1.8518529068276997E-2"/>
                </c:manualLayout>
              </c:layout>
              <c:numFmt formatCode="General" sourceLinked="0"/>
              <c:spPr>
                <a:no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chemeClr val="accent4">
                          <a:lumMod val="50000"/>
                        </a:schemeClr>
                      </a:solidFill>
                      <a:latin typeface="+mn-lt"/>
                      <a:ea typeface="+mn-ea"/>
                      <a:cs typeface="+mn-cs"/>
                    </a:defRPr>
                  </a:pPr>
                  <a:endParaRPr lang="es-BO"/>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4-CD8E-4EA9-BBFF-14180BA77C78}"/>
                </c:ext>
              </c:extLst>
            </c:dLbl>
            <c:spPr>
              <a:noFill/>
              <a:ln>
                <a:noFill/>
              </a:ln>
              <a:effectLst/>
            </c:spPr>
            <c:txPr>
              <a:bodyPr rot="0" spcFirstLastPara="1" vertOverflow="clip" horzOverflow="clip" vert="horz" wrap="square" lIns="38100" tIns="19050" rIns="38100" bIns="19050" anchor="ctr" anchorCtr="1">
                <a:spAutoFit/>
              </a:bodyPr>
              <a:lstStyle/>
              <a:p>
                <a:pPr>
                  <a:defRPr sz="900" b="1" i="0" u="none" strike="noStrike" kern="1200" baseline="0">
                    <a:solidFill>
                      <a:schemeClr val="accent4">
                        <a:lumMod val="50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Hoja2!$C$23:$D$23</c:f>
              <c:strCache>
                <c:ptCount val="2"/>
                <c:pt idx="0">
                  <c:v>2023</c:v>
                </c:pt>
                <c:pt idx="1">
                  <c:v>META 2024</c:v>
                </c:pt>
              </c:strCache>
            </c:strRef>
          </c:cat>
          <c:val>
            <c:numRef>
              <c:f>Hoja2!$C$25:$D$25</c:f>
              <c:numCache>
                <c:formatCode>General</c:formatCode>
                <c:ptCount val="2"/>
                <c:pt idx="0">
                  <c:v>3000</c:v>
                </c:pt>
                <c:pt idx="1">
                  <c:v>6000</c:v>
                </c:pt>
              </c:numCache>
            </c:numRef>
          </c:val>
          <c:extLst>
            <c:ext xmlns:c16="http://schemas.microsoft.com/office/drawing/2014/chart" uri="{C3380CC4-5D6E-409C-BE32-E72D297353CC}">
              <c16:uniqueId val="{00000005-CD8E-4EA9-BBFF-14180BA77C78}"/>
            </c:ext>
          </c:extLst>
        </c:ser>
        <c:dLbls>
          <c:showLegendKey val="0"/>
          <c:showVal val="0"/>
          <c:showCatName val="0"/>
          <c:showSerName val="0"/>
          <c:showPercent val="0"/>
          <c:showBubbleSize val="0"/>
        </c:dLbls>
        <c:gapWidth val="150"/>
        <c:axId val="1230722560"/>
        <c:axId val="1230726368"/>
      </c:barChart>
      <c:catAx>
        <c:axId val="12307225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accent4">
                    <a:lumMod val="50000"/>
                  </a:schemeClr>
                </a:solidFill>
                <a:latin typeface="+mn-lt"/>
                <a:ea typeface="+mn-ea"/>
                <a:cs typeface="+mn-cs"/>
              </a:defRPr>
            </a:pPr>
            <a:endParaRPr lang="es-BO"/>
          </a:p>
        </c:txPr>
        <c:crossAx val="1230726368"/>
        <c:crosses val="autoZero"/>
        <c:auto val="1"/>
        <c:lblAlgn val="ctr"/>
        <c:lblOffset val="100"/>
        <c:noMultiLvlLbl val="0"/>
      </c:catAx>
      <c:valAx>
        <c:axId val="1230726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1230722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75000"/>
                </a:schemeClr>
              </a:solidFill>
              <a:latin typeface="+mn-lt"/>
              <a:ea typeface="+mn-ea"/>
              <a:cs typeface="+mn-cs"/>
            </a:defRPr>
          </a:pPr>
          <a:endParaRPr lang="es-B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rgbClr val="00503C"/>
      </a:solidFill>
    </a:ln>
    <a:effectLst/>
  </c:spPr>
  <c:txPr>
    <a:bodyPr/>
    <a:lstStyle/>
    <a:p>
      <a:pPr>
        <a:defRPr/>
      </a:pPr>
      <a:endParaRPr lang="es-B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BO" dirty="0"/>
              <a:t>PROGRAMA MEDICAL PLUS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BO"/>
        </a:p>
      </c:txPr>
    </c:title>
    <c:autoTitleDeleted val="0"/>
    <c:plotArea>
      <c:layout>
        <c:manualLayout>
          <c:layoutTarget val="inner"/>
          <c:xMode val="edge"/>
          <c:yMode val="edge"/>
          <c:x val="0.11652097438597413"/>
          <c:y val="0.11694588567022662"/>
          <c:w val="0.84606732606237711"/>
          <c:h val="0.73335829116343276"/>
        </c:manualLayout>
      </c:layout>
      <c:barChart>
        <c:barDir val="col"/>
        <c:grouping val="clustered"/>
        <c:varyColors val="0"/>
        <c:ser>
          <c:idx val="0"/>
          <c:order val="0"/>
          <c:tx>
            <c:strRef>
              <c:f>Hoja2!$B$82</c:f>
              <c:strCache>
                <c:ptCount val="1"/>
                <c:pt idx="0">
                  <c:v>EMRESAS BENEFICIADAS</c:v>
                </c:pt>
              </c:strCache>
            </c:strRef>
          </c:tx>
          <c:spPr>
            <a:solidFill>
              <a:srgbClr val="C2BB71"/>
            </a:solidFill>
            <a:ln>
              <a:noFill/>
            </a:ln>
            <a:effectLst/>
          </c:spPr>
          <c:invertIfNegative val="0"/>
          <c:dLbls>
            <c:dLbl>
              <c:idx val="0"/>
              <c:layout>
                <c:manualLayout>
                  <c:x val="2.0406381573626568E-2"/>
                  <c:y val="-9.99537484360911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1B-459B-93BD-1E272BD4559E}"/>
                </c:ext>
              </c:extLst>
            </c:dLbl>
            <c:dLbl>
              <c:idx val="1"/>
              <c:layout>
                <c:manualLayout>
                  <c:x val="2.7208508764835465E-2"/>
                  <c:y val="-2.3322541301754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61B-459B-93BD-1E272BD4559E}"/>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4">
                        <a:lumMod val="50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Hoja2!$C$81:$D$81</c:f>
              <c:strCache>
                <c:ptCount val="2"/>
                <c:pt idx="0">
                  <c:v>2023</c:v>
                </c:pt>
                <c:pt idx="1">
                  <c:v>META 2024</c:v>
                </c:pt>
              </c:strCache>
            </c:strRef>
          </c:cat>
          <c:val>
            <c:numRef>
              <c:f>Hoja2!$C$82:$D$82</c:f>
              <c:numCache>
                <c:formatCode>General</c:formatCode>
                <c:ptCount val="2"/>
                <c:pt idx="0">
                  <c:v>10</c:v>
                </c:pt>
                <c:pt idx="1">
                  <c:v>12</c:v>
                </c:pt>
              </c:numCache>
            </c:numRef>
          </c:val>
          <c:extLst>
            <c:ext xmlns:c16="http://schemas.microsoft.com/office/drawing/2014/chart" uri="{C3380CC4-5D6E-409C-BE32-E72D297353CC}">
              <c16:uniqueId val="{00000002-B61B-459B-93BD-1E272BD4559E}"/>
            </c:ext>
          </c:extLst>
        </c:ser>
        <c:ser>
          <c:idx val="1"/>
          <c:order val="1"/>
          <c:tx>
            <c:strRef>
              <c:f>Hoja2!$B$83</c:f>
              <c:strCache>
                <c:ptCount val="1"/>
                <c:pt idx="0">
                  <c:v>AFILIADOS BENEFICIADOS</c:v>
                </c:pt>
              </c:strCache>
            </c:strRef>
          </c:tx>
          <c:spPr>
            <a:solidFill>
              <a:schemeClr val="accent2"/>
            </a:solidFill>
            <a:ln>
              <a:noFill/>
            </a:ln>
            <a:effectLst/>
          </c:spPr>
          <c:invertIfNegative val="0"/>
          <c:dLbls>
            <c:dLbl>
              <c:idx val="0"/>
              <c:layout>
                <c:manualLayout>
                  <c:x val="3.4010635956044331E-2"/>
                  <c:y val="-2.3322541301754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61B-459B-93BD-1E272BD4559E}"/>
                </c:ext>
              </c:extLst>
            </c:dLbl>
            <c:dLbl>
              <c:idx val="1"/>
              <c:layout>
                <c:manualLayout>
                  <c:x val="2.7208508764835465E-2"/>
                  <c:y val="-9.99537484360914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61B-459B-93BD-1E272BD4559E}"/>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4E3B"/>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Hoja2!$C$81:$D$81</c:f>
              <c:strCache>
                <c:ptCount val="2"/>
                <c:pt idx="0">
                  <c:v>2023</c:v>
                </c:pt>
                <c:pt idx="1">
                  <c:v>META 2024</c:v>
                </c:pt>
              </c:strCache>
            </c:strRef>
          </c:cat>
          <c:val>
            <c:numRef>
              <c:f>Hoja2!$C$83:$D$83</c:f>
              <c:numCache>
                <c:formatCode>General</c:formatCode>
                <c:ptCount val="2"/>
                <c:pt idx="0">
                  <c:v>1000</c:v>
                </c:pt>
                <c:pt idx="1">
                  <c:v>1500</c:v>
                </c:pt>
              </c:numCache>
            </c:numRef>
          </c:val>
          <c:extLst>
            <c:ext xmlns:c16="http://schemas.microsoft.com/office/drawing/2014/chart" uri="{C3380CC4-5D6E-409C-BE32-E72D297353CC}">
              <c16:uniqueId val="{00000005-B61B-459B-93BD-1E272BD4559E}"/>
            </c:ext>
          </c:extLst>
        </c:ser>
        <c:dLbls>
          <c:showLegendKey val="0"/>
          <c:showVal val="0"/>
          <c:showCatName val="0"/>
          <c:showSerName val="0"/>
          <c:showPercent val="0"/>
          <c:showBubbleSize val="0"/>
        </c:dLbls>
        <c:gapWidth val="150"/>
        <c:axId val="955285904"/>
        <c:axId val="955286448"/>
      </c:barChart>
      <c:catAx>
        <c:axId val="9552859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004E3B"/>
                </a:solidFill>
                <a:latin typeface="+mn-lt"/>
                <a:ea typeface="+mn-ea"/>
                <a:cs typeface="+mn-cs"/>
              </a:defRPr>
            </a:pPr>
            <a:endParaRPr lang="es-BO"/>
          </a:p>
        </c:txPr>
        <c:crossAx val="955286448"/>
        <c:crosses val="autoZero"/>
        <c:auto val="1"/>
        <c:lblAlgn val="ctr"/>
        <c:lblOffset val="100"/>
        <c:noMultiLvlLbl val="0"/>
      </c:catAx>
      <c:valAx>
        <c:axId val="955286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955285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B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B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BO" b="1" dirty="0"/>
              <a:t>PROGRAMA DE PREVESTRES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BO"/>
        </a:p>
      </c:txPr>
    </c:title>
    <c:autoTitleDeleted val="0"/>
    <c:plotArea>
      <c:layout/>
      <c:barChart>
        <c:barDir val="col"/>
        <c:grouping val="clustered"/>
        <c:varyColors val="0"/>
        <c:ser>
          <c:idx val="0"/>
          <c:order val="0"/>
          <c:tx>
            <c:strRef>
              <c:f>Hoja2!$B$68</c:f>
              <c:strCache>
                <c:ptCount val="1"/>
                <c:pt idx="0">
                  <c:v>EMRESAS BENEFICIADAS</c:v>
                </c:pt>
              </c:strCache>
            </c:strRef>
          </c:tx>
          <c:spPr>
            <a:solidFill>
              <a:srgbClr val="C2BB71"/>
            </a:solidFill>
            <a:ln>
              <a:noFill/>
            </a:ln>
            <a:effectLst/>
          </c:spPr>
          <c:invertIfNegative val="0"/>
          <c:dLbls>
            <c:dLbl>
              <c:idx val="0"/>
              <c:layout>
                <c:manualLayout>
                  <c:x val="1.3502109704641319E-2"/>
                  <c:y val="-1.4817493976747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54C-4D0B-9EC4-F889122F7786}"/>
                </c:ext>
              </c:extLst>
            </c:dLbl>
            <c:dLbl>
              <c:idx val="1"/>
              <c:layout>
                <c:manualLayout>
                  <c:x val="2.0253164556961901E-2"/>
                  <c:y val="-1.85218674709339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54C-4D0B-9EC4-F889122F7786}"/>
                </c:ext>
              </c:extLst>
            </c:dLbl>
            <c:spPr>
              <a:noFill/>
              <a:ln>
                <a:noFill/>
              </a:ln>
              <a:effectLst/>
            </c:spPr>
            <c:txPr>
              <a:bodyPr rot="0" spcFirstLastPara="1" vertOverflow="clip" horzOverflow="clip" vert="horz" wrap="square" lIns="38100" tIns="19050" rIns="38100" bIns="19050" anchor="ctr" anchorCtr="1">
                <a:spAutoFit/>
              </a:bodyPr>
              <a:lstStyle/>
              <a:p>
                <a:pPr>
                  <a:defRPr sz="1050" b="1" i="0" u="none" strike="noStrike" kern="1200" baseline="0">
                    <a:solidFill>
                      <a:schemeClr val="accent4">
                        <a:lumMod val="50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Hoja2!$C$67:$D$67</c:f>
              <c:strCache>
                <c:ptCount val="2"/>
                <c:pt idx="0">
                  <c:v>2023</c:v>
                </c:pt>
                <c:pt idx="1">
                  <c:v>META 2024</c:v>
                </c:pt>
              </c:strCache>
            </c:strRef>
          </c:cat>
          <c:val>
            <c:numRef>
              <c:f>Hoja2!$C$68:$D$68</c:f>
              <c:numCache>
                <c:formatCode>General</c:formatCode>
                <c:ptCount val="2"/>
                <c:pt idx="0">
                  <c:v>3</c:v>
                </c:pt>
                <c:pt idx="1">
                  <c:v>6</c:v>
                </c:pt>
              </c:numCache>
            </c:numRef>
          </c:val>
          <c:extLst>
            <c:ext xmlns:c16="http://schemas.microsoft.com/office/drawing/2014/chart" uri="{C3380CC4-5D6E-409C-BE32-E72D297353CC}">
              <c16:uniqueId val="{00000002-854C-4D0B-9EC4-F889122F7786}"/>
            </c:ext>
          </c:extLst>
        </c:ser>
        <c:ser>
          <c:idx val="1"/>
          <c:order val="1"/>
          <c:tx>
            <c:strRef>
              <c:f>Hoja2!$B$69</c:f>
              <c:strCache>
                <c:ptCount val="1"/>
                <c:pt idx="0">
                  <c:v>AFILIADOS BENEFICIADOS</c:v>
                </c:pt>
              </c:strCache>
            </c:strRef>
          </c:tx>
          <c:spPr>
            <a:solidFill>
              <a:schemeClr val="accent2"/>
            </a:solidFill>
            <a:ln>
              <a:noFill/>
            </a:ln>
            <a:effectLst/>
          </c:spPr>
          <c:invertIfNegative val="0"/>
          <c:dLbls>
            <c:dLbl>
              <c:idx val="0"/>
              <c:layout>
                <c:manualLayout>
                  <c:x val="2.7004219409282701E-2"/>
                  <c:y val="-2.59306144593073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54C-4D0B-9EC4-F889122F7786}"/>
                </c:ext>
              </c:extLst>
            </c:dLbl>
            <c:dLbl>
              <c:idx val="1"/>
              <c:layout>
                <c:manualLayout>
                  <c:x val="3.0379746835443037E-2"/>
                  <c:y val="-1.48174939767470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54C-4D0B-9EC4-F889122F7786}"/>
                </c:ext>
              </c:extLst>
            </c:dLbl>
            <c:spPr>
              <a:noFill/>
              <a:ln>
                <a:noFill/>
              </a:ln>
              <a:effectLst/>
            </c:spPr>
            <c:txPr>
              <a:bodyPr rot="0" spcFirstLastPara="1" vertOverflow="clip" horzOverflow="clip" vert="horz" wrap="square" lIns="38100" tIns="19050" rIns="38100" bIns="19050" anchor="ctr" anchorCtr="1">
                <a:spAutoFit/>
              </a:bodyPr>
              <a:lstStyle/>
              <a:p>
                <a:pPr>
                  <a:defRPr sz="1050" b="1" i="0" u="none" strike="noStrike" kern="1200" baseline="0">
                    <a:solidFill>
                      <a:schemeClr val="accent3">
                        <a:lumMod val="50000"/>
                      </a:schemeClr>
                    </a:solidFill>
                    <a:latin typeface="+mn-lt"/>
                    <a:ea typeface="+mn-ea"/>
                    <a:cs typeface="+mn-cs"/>
                  </a:defRPr>
                </a:pPr>
                <a:endParaRPr lang="es-BO"/>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Hoja2!$C$67:$D$67</c:f>
              <c:strCache>
                <c:ptCount val="2"/>
                <c:pt idx="0">
                  <c:v>2023</c:v>
                </c:pt>
                <c:pt idx="1">
                  <c:v>META 2024</c:v>
                </c:pt>
              </c:strCache>
            </c:strRef>
          </c:cat>
          <c:val>
            <c:numRef>
              <c:f>Hoja2!$C$69:$D$69</c:f>
              <c:numCache>
                <c:formatCode>General</c:formatCode>
                <c:ptCount val="2"/>
                <c:pt idx="0">
                  <c:v>500</c:v>
                </c:pt>
                <c:pt idx="1">
                  <c:v>1000</c:v>
                </c:pt>
              </c:numCache>
            </c:numRef>
          </c:val>
          <c:extLst>
            <c:ext xmlns:c16="http://schemas.microsoft.com/office/drawing/2014/chart" uri="{C3380CC4-5D6E-409C-BE32-E72D297353CC}">
              <c16:uniqueId val="{00000005-854C-4D0B-9EC4-F889122F7786}"/>
            </c:ext>
          </c:extLst>
        </c:ser>
        <c:dLbls>
          <c:showLegendKey val="0"/>
          <c:showVal val="0"/>
          <c:showCatName val="0"/>
          <c:showSerName val="0"/>
          <c:showPercent val="0"/>
          <c:showBubbleSize val="0"/>
        </c:dLbls>
        <c:gapWidth val="150"/>
        <c:axId val="991502160"/>
        <c:axId val="991500528"/>
      </c:barChart>
      <c:catAx>
        <c:axId val="9915021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2">
                    <a:lumMod val="50000"/>
                  </a:schemeClr>
                </a:solidFill>
                <a:latin typeface="+mn-lt"/>
                <a:ea typeface="+mn-ea"/>
                <a:cs typeface="+mn-cs"/>
              </a:defRPr>
            </a:pPr>
            <a:endParaRPr lang="es-BO"/>
          </a:p>
        </c:txPr>
        <c:crossAx val="991500528"/>
        <c:crosses val="autoZero"/>
        <c:auto val="1"/>
        <c:lblAlgn val="ctr"/>
        <c:lblOffset val="100"/>
        <c:noMultiLvlLbl val="0"/>
      </c:catAx>
      <c:valAx>
        <c:axId val="991500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BO"/>
          </a:p>
        </c:txPr>
        <c:crossAx val="991502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lumMod val="50000"/>
                </a:schemeClr>
              </a:solidFill>
              <a:latin typeface="+mn-lt"/>
              <a:ea typeface="+mn-ea"/>
              <a:cs typeface="+mn-cs"/>
            </a:defRPr>
          </a:pPr>
          <a:endParaRPr lang="es-B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B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4751831479650234"/>
          <c:y val="5.2713120423331539E-2"/>
          <c:w val="0.52864581126110866"/>
          <c:h val="0.79667147856517939"/>
        </c:manualLayout>
      </c:layout>
      <c:barChart>
        <c:barDir val="bar"/>
        <c:grouping val="clustered"/>
        <c:varyColors val="0"/>
        <c:ser>
          <c:idx val="1"/>
          <c:order val="0"/>
          <c:tx>
            <c:strRef>
              <c:f>'[PRIMERAS CAUSAS PRIEMER TRIMESTRE DE 2023 2024 NACIONAL.xlsx]23-24'!$B$12</c:f>
              <c:strCache>
                <c:ptCount val="1"/>
                <c:pt idx="0">
                  <c:v>DIAGNOSTICO</c:v>
                </c:pt>
              </c:strCache>
            </c:strRef>
          </c:tx>
          <c:spPr>
            <a:solidFill>
              <a:srgbClr val="006666">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B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'[PRIMERAS CAUSAS PRIEMER TRIMESTRE DE 2023 2024 NACIONAL.xlsx]23-24'!$B$13:$B$22</c:f>
              <c:strCache>
                <c:ptCount val="10"/>
                <c:pt idx="0">
                  <c:v>COVID-19, virus Identificado</c:v>
                </c:pt>
                <c:pt idx="1">
                  <c:v>Faringitis aguda</c:v>
                </c:pt>
                <c:pt idx="2">
                  <c:v>Rinofaringitis aguda [resfriado común]</c:v>
                </c:pt>
                <c:pt idx="3">
                  <c:v>COVID-19, virus no Identificado</c:v>
                </c:pt>
                <c:pt idx="4">
                  <c:v>Dorsalgia</c:v>
                </c:pt>
                <c:pt idx="5">
                  <c:v>Hipertensión esencial (primaria)</c:v>
                </c:pt>
                <c:pt idx="6">
                  <c:v>Otras gastroenteritis y colitis de origen infeccioso y no especificado</c:v>
                </c:pt>
                <c:pt idx="7">
                  <c:v>Otros trastornos del sistema urinario</c:v>
                </c:pt>
                <c:pt idx="8">
                  <c:v>Dolor abdominal y pélvico</c:v>
                </c:pt>
                <c:pt idx="9">
                  <c:v>Infecciones agudas de las vías respiratorias superiores, de sitios múltiples o no especificados</c:v>
                </c:pt>
              </c:strCache>
            </c:strRef>
          </c:cat>
          <c:val>
            <c:numRef>
              <c:f>'[PRIMERAS CAUSAS PRIEMER TRIMESTRE DE 2023 2024 NACIONAL.xlsx]23-24'!$E$13:$E$22</c:f>
              <c:numCache>
                <c:formatCode>General</c:formatCode>
                <c:ptCount val="10"/>
                <c:pt idx="0">
                  <c:v>459</c:v>
                </c:pt>
                <c:pt idx="1">
                  <c:v>310</c:v>
                </c:pt>
                <c:pt idx="2">
                  <c:v>274</c:v>
                </c:pt>
                <c:pt idx="3">
                  <c:v>266</c:v>
                </c:pt>
                <c:pt idx="4">
                  <c:v>191</c:v>
                </c:pt>
                <c:pt idx="5">
                  <c:v>166</c:v>
                </c:pt>
                <c:pt idx="6">
                  <c:v>164</c:v>
                </c:pt>
                <c:pt idx="7">
                  <c:v>137</c:v>
                </c:pt>
                <c:pt idx="8">
                  <c:v>136</c:v>
                </c:pt>
                <c:pt idx="9">
                  <c:v>106</c:v>
                </c:pt>
              </c:numCache>
            </c:numRef>
          </c:val>
          <c:extLst>
            <c:ext xmlns:c16="http://schemas.microsoft.com/office/drawing/2014/chart" uri="{C3380CC4-5D6E-409C-BE32-E72D297353CC}">
              <c16:uniqueId val="{00000006-1149-4E3D-B7DE-58CDA6F0C388}"/>
            </c:ext>
          </c:extLst>
        </c:ser>
        <c:dLbls>
          <c:dLblPos val="inEnd"/>
          <c:showLegendKey val="0"/>
          <c:showVal val="1"/>
          <c:showCatName val="0"/>
          <c:showSerName val="0"/>
          <c:showPercent val="0"/>
          <c:showBubbleSize val="0"/>
        </c:dLbls>
        <c:gapWidth val="59"/>
        <c:axId val="1264737824"/>
        <c:axId val="1264739456"/>
      </c:barChart>
      <c:catAx>
        <c:axId val="1264737824"/>
        <c:scaling>
          <c:orientation val="maxMin"/>
        </c:scaling>
        <c:delete val="0"/>
        <c:axPos val="l"/>
        <c:title>
          <c:tx>
            <c:rich>
              <a:bodyPr rot="-5400000" spcFirstLastPara="1" vertOverflow="ellipsis" vert="horz" wrap="square" anchor="ctr" anchorCtr="1"/>
              <a:lstStyle/>
              <a:p>
                <a:pPr>
                  <a:defRPr sz="900" b="0" i="0" u="none" strike="noStrike" kern="1200" baseline="0">
                    <a:ln>
                      <a:solidFill>
                        <a:schemeClr val="bg1"/>
                      </a:solidFill>
                    </a:ln>
                    <a:solidFill>
                      <a:schemeClr val="bg1"/>
                    </a:solidFill>
                    <a:latin typeface="+mn-lt"/>
                    <a:ea typeface="+mn-ea"/>
                    <a:cs typeface="+mn-cs"/>
                  </a:defRPr>
                </a:pPr>
                <a:r>
                  <a:rPr lang="es-BO" sz="1200" b="0" dirty="0">
                    <a:ln>
                      <a:solidFill>
                        <a:schemeClr val="bg1"/>
                      </a:solidFill>
                    </a:ln>
                    <a:solidFill>
                      <a:schemeClr val="bg1"/>
                    </a:solidFill>
                    <a:latin typeface="+mn-lt"/>
                    <a:ea typeface="+mn-ea"/>
                    <a:cs typeface="+mn-cs"/>
                  </a:rPr>
                  <a:t>PATOLOGÍAS </a:t>
                </a:r>
                <a:r>
                  <a:rPr lang="es-BO" sz="1200" b="0" baseline="0" dirty="0">
                    <a:ln>
                      <a:solidFill>
                        <a:schemeClr val="bg1"/>
                      </a:solidFill>
                    </a:ln>
                    <a:solidFill>
                      <a:schemeClr val="bg1"/>
                    </a:solidFill>
                    <a:latin typeface="+mn-lt"/>
                    <a:ea typeface="+mn-ea"/>
                    <a:cs typeface="+mn-cs"/>
                  </a:rPr>
                  <a:t> </a:t>
                </a:r>
                <a:r>
                  <a:rPr lang="es-BO" sz="1200" b="0" dirty="0">
                    <a:ln>
                      <a:solidFill>
                        <a:schemeClr val="bg1"/>
                      </a:solidFill>
                    </a:ln>
                    <a:solidFill>
                      <a:schemeClr val="bg1"/>
                    </a:solidFill>
                    <a:latin typeface="+mn-lt"/>
                    <a:ea typeface="+mn-ea"/>
                    <a:cs typeface="+mn-cs"/>
                  </a:rPr>
                  <a:t>CIE - 10</a:t>
                </a:r>
                <a:endParaRPr lang="es-BO" sz="1200" b="0" dirty="0">
                  <a:ln>
                    <a:solidFill>
                      <a:schemeClr val="bg1"/>
                    </a:solidFill>
                  </a:ln>
                  <a:solidFill>
                    <a:schemeClr val="bg1"/>
                  </a:solidFill>
                </a:endParaRPr>
              </a:p>
            </c:rich>
          </c:tx>
          <c:layout>
            <c:manualLayout>
              <c:xMode val="edge"/>
              <c:yMode val="edge"/>
              <c:x val="5.5492556197795258E-3"/>
              <c:y val="0.33427250870047315"/>
            </c:manualLayout>
          </c:layout>
          <c:overlay val="0"/>
          <c:spPr>
            <a:solidFill>
              <a:srgbClr val="006666"/>
            </a:solidFill>
            <a:ln w="12700" cap="flat" cmpd="sng" algn="ctr">
              <a:solidFill>
                <a:schemeClr val="accent1"/>
              </a:solidFill>
              <a:prstDash val="solid"/>
              <a:miter lim="800000"/>
            </a:ln>
            <a:effectLst/>
          </c:spPr>
          <c:txPr>
            <a:bodyPr rot="-5400000" spcFirstLastPara="1" vertOverflow="ellipsis" vert="horz" wrap="square" anchor="ctr" anchorCtr="1"/>
            <a:lstStyle/>
            <a:p>
              <a:pPr>
                <a:defRPr sz="900" b="0" i="0" u="none" strike="noStrike" kern="1200" baseline="0">
                  <a:ln>
                    <a:solidFill>
                      <a:schemeClr val="bg1"/>
                    </a:solidFill>
                  </a:ln>
                  <a:solidFill>
                    <a:schemeClr val="bg1"/>
                  </a:solidFill>
                  <a:latin typeface="+mn-lt"/>
                  <a:ea typeface="+mn-ea"/>
                  <a:cs typeface="+mn-cs"/>
                </a:defRPr>
              </a:pPr>
              <a:endParaRPr lang="es-BO"/>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BO"/>
          </a:p>
        </c:txPr>
        <c:crossAx val="1264739456"/>
        <c:crosses val="autoZero"/>
        <c:auto val="1"/>
        <c:lblAlgn val="ctr"/>
        <c:lblOffset val="100"/>
        <c:noMultiLvlLbl val="0"/>
      </c:catAx>
      <c:valAx>
        <c:axId val="1264739456"/>
        <c:scaling>
          <c:orientation val="minMax"/>
        </c:scaling>
        <c:delete val="0"/>
        <c:axPos val="t"/>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BO"/>
          </a:p>
        </c:txPr>
        <c:crossAx val="126473782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BO"/>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4751831814912463"/>
          <c:y val="6.9444485804462039E-2"/>
          <c:w val="0.52864581126110866"/>
          <c:h val="0.79667147856517939"/>
        </c:manualLayout>
      </c:layout>
      <c:barChart>
        <c:barDir val="bar"/>
        <c:grouping val="clustered"/>
        <c:varyColors val="0"/>
        <c:ser>
          <c:idx val="1"/>
          <c:order val="0"/>
          <c:tx>
            <c:strRef>
              <c:f>'[PRIMERAS CAUSAS PRIEMER TRIMESTRE DE 2023 2024 NACIONAL.xlsx]23-24'!$B$65</c:f>
              <c:strCache>
                <c:ptCount val="1"/>
                <c:pt idx="0">
                  <c:v>PATOLOGÍA</c:v>
                </c:pt>
              </c:strCache>
              <c:extLst xmlns:c15="http://schemas.microsoft.com/office/drawing/2012/chart" xmlns:c16="http://schemas.microsoft.com/office/drawing/2014/chart"/>
            </c:strRef>
          </c:tx>
          <c:spPr>
            <a:solidFill>
              <a:srgbClr val="006666">
                <a:alpha val="85000"/>
              </a:srgb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B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'[PRIMERAS CAUSAS PRIEMER TRIMESTRE DE 2023 2024 NACIONAL.xlsx]23-24'!$B$66:$B$75</c:f>
              <c:strCache>
                <c:ptCount val="10"/>
                <c:pt idx="0">
                  <c:v>Faringitis aguda</c:v>
                </c:pt>
                <c:pt idx="1">
                  <c:v>Rinofaringitis aguda [resfriado común]</c:v>
                </c:pt>
                <c:pt idx="2">
                  <c:v>Hipertensión esencial (primaria)</c:v>
                </c:pt>
                <c:pt idx="3">
                  <c:v>Otras gastroenteritis y colitis de origen infeccioso y no especificado</c:v>
                </c:pt>
                <c:pt idx="4">
                  <c:v>Amigdalitis aguda</c:v>
                </c:pt>
                <c:pt idx="5">
                  <c:v>Dorsalgia</c:v>
                </c:pt>
                <c:pt idx="6">
                  <c:v>Otros trastornos del sistema urinario</c:v>
                </c:pt>
                <c:pt idx="7">
                  <c:v>Diabetes mellitus tipo 2</c:v>
                </c:pt>
                <c:pt idx="8">
                  <c:v>Dolor abdominal y pélvico</c:v>
                </c:pt>
                <c:pt idx="9">
                  <c:v>Deformidades congénitas de la cadera</c:v>
                </c:pt>
              </c:strCache>
            </c:strRef>
          </c:cat>
          <c:val>
            <c:numRef>
              <c:f>'[PRIMERAS CAUSAS PRIEMER TRIMESTRE DE 2023 2024 NACIONAL.xlsx]23-24'!$E$66:$E$75</c:f>
              <c:numCache>
                <c:formatCode>General</c:formatCode>
                <c:ptCount val="10"/>
                <c:pt idx="0">
                  <c:v>1066</c:v>
                </c:pt>
                <c:pt idx="1">
                  <c:v>754</c:v>
                </c:pt>
                <c:pt idx="2">
                  <c:v>451</c:v>
                </c:pt>
                <c:pt idx="3">
                  <c:v>444</c:v>
                </c:pt>
                <c:pt idx="4">
                  <c:v>434</c:v>
                </c:pt>
                <c:pt idx="5">
                  <c:v>419</c:v>
                </c:pt>
                <c:pt idx="6">
                  <c:v>392</c:v>
                </c:pt>
                <c:pt idx="7">
                  <c:v>295</c:v>
                </c:pt>
                <c:pt idx="8">
                  <c:v>216</c:v>
                </c:pt>
                <c:pt idx="9">
                  <c:v>190</c:v>
                </c:pt>
              </c:numCache>
            </c:numRef>
          </c:val>
          <c:extLst>
            <c:ext xmlns:c16="http://schemas.microsoft.com/office/drawing/2014/chart" uri="{C3380CC4-5D6E-409C-BE32-E72D297353CC}">
              <c16:uniqueId val="{00000006-1149-4E3D-B7DE-58CDA6F0C388}"/>
            </c:ext>
          </c:extLst>
        </c:ser>
        <c:dLbls>
          <c:dLblPos val="inEnd"/>
          <c:showLegendKey val="0"/>
          <c:showVal val="1"/>
          <c:showCatName val="0"/>
          <c:showSerName val="0"/>
          <c:showPercent val="0"/>
          <c:showBubbleSize val="0"/>
        </c:dLbls>
        <c:gapWidth val="59"/>
        <c:axId val="1264742720"/>
        <c:axId val="1264745440"/>
      </c:barChart>
      <c:catAx>
        <c:axId val="1264742720"/>
        <c:scaling>
          <c:orientation val="maxMin"/>
        </c:scaling>
        <c:delete val="0"/>
        <c:axPos val="l"/>
        <c:title>
          <c:tx>
            <c:rich>
              <a:bodyPr rot="-5400000" spcFirstLastPara="1" vertOverflow="ellipsis" vert="horz" wrap="square" anchor="ctr" anchorCtr="1"/>
              <a:lstStyle/>
              <a:p>
                <a:pPr>
                  <a:defRPr sz="900" b="0" i="0" u="none" strike="noStrike" kern="1200" baseline="0">
                    <a:ln>
                      <a:solidFill>
                        <a:schemeClr val="bg1"/>
                      </a:solidFill>
                    </a:ln>
                    <a:solidFill>
                      <a:schemeClr val="bg1"/>
                    </a:solidFill>
                    <a:latin typeface="+mn-lt"/>
                    <a:ea typeface="+mn-ea"/>
                    <a:cs typeface="+mn-cs"/>
                  </a:defRPr>
                </a:pPr>
                <a:r>
                  <a:rPr lang="es-BO" sz="1300" b="0" dirty="0">
                    <a:ln>
                      <a:solidFill>
                        <a:schemeClr val="bg1"/>
                      </a:solidFill>
                    </a:ln>
                    <a:solidFill>
                      <a:schemeClr val="bg1"/>
                    </a:solidFill>
                    <a:latin typeface="+mn-lt"/>
                    <a:ea typeface="+mn-ea"/>
                    <a:cs typeface="+mn-cs"/>
                  </a:rPr>
                  <a:t>PATOLOGÍAS CIE - 10</a:t>
                </a:r>
                <a:endParaRPr lang="es-BO" sz="1300" b="0" dirty="0">
                  <a:ln>
                    <a:solidFill>
                      <a:schemeClr val="bg1"/>
                    </a:solidFill>
                  </a:ln>
                  <a:solidFill>
                    <a:schemeClr val="bg1"/>
                  </a:solidFill>
                </a:endParaRPr>
              </a:p>
            </c:rich>
          </c:tx>
          <c:layout>
            <c:manualLayout>
              <c:xMode val="edge"/>
              <c:yMode val="edge"/>
              <c:x val="8.3430143961608378E-3"/>
              <c:y val="0.38725482231273395"/>
            </c:manualLayout>
          </c:layout>
          <c:overlay val="0"/>
          <c:spPr>
            <a:solidFill>
              <a:srgbClr val="006666"/>
            </a:solidFill>
            <a:ln w="12700" cap="flat" cmpd="sng" algn="ctr">
              <a:solidFill>
                <a:schemeClr val="accent1"/>
              </a:solidFill>
              <a:prstDash val="solid"/>
              <a:miter lim="800000"/>
            </a:ln>
            <a:effectLst/>
          </c:spPr>
          <c:txPr>
            <a:bodyPr rot="-5400000" spcFirstLastPara="1" vertOverflow="ellipsis" vert="horz" wrap="square" anchor="ctr" anchorCtr="1"/>
            <a:lstStyle/>
            <a:p>
              <a:pPr>
                <a:defRPr sz="900" b="0" i="0" u="none" strike="noStrike" kern="1200" baseline="0">
                  <a:ln>
                    <a:solidFill>
                      <a:schemeClr val="bg1"/>
                    </a:solidFill>
                  </a:ln>
                  <a:solidFill>
                    <a:schemeClr val="bg1"/>
                  </a:solidFill>
                  <a:latin typeface="+mn-lt"/>
                  <a:ea typeface="+mn-ea"/>
                  <a:cs typeface="+mn-cs"/>
                </a:defRPr>
              </a:pPr>
              <a:endParaRPr lang="es-BO"/>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BO"/>
          </a:p>
        </c:txPr>
        <c:crossAx val="1264745440"/>
        <c:crosses val="autoZero"/>
        <c:auto val="1"/>
        <c:lblAlgn val="ctr"/>
        <c:lblOffset val="100"/>
        <c:noMultiLvlLbl val="0"/>
      </c:catAx>
      <c:valAx>
        <c:axId val="1264745440"/>
        <c:scaling>
          <c:orientation val="minMax"/>
        </c:scaling>
        <c:delete val="0"/>
        <c:axPos val="t"/>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BO"/>
          </a:p>
        </c:txPr>
        <c:crossAx val="126474272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B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withinLinearReversed" id="23">
  <a:schemeClr val="accent3"/>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09B9AD-9E17-43F3-86F5-AB0CB36EAC40}"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ES"/>
        </a:p>
      </dgm:t>
    </dgm:pt>
    <dgm:pt modelId="{DA5D99A2-07AA-49AA-B148-6A0869D9173B}">
      <dgm:prSet phldrT="[Texto]" custT="1"/>
      <dgm:spPr/>
      <dgm:t>
        <a:bodyPr/>
        <a:lstStyle/>
        <a:p>
          <a:pPr algn="ctr"/>
          <a:r>
            <a:rPr lang="es-ES" sz="1050" b="1" dirty="0">
              <a:solidFill>
                <a:schemeClr val="accent4">
                  <a:lumMod val="75000"/>
                </a:schemeClr>
              </a:solidFill>
            </a:rPr>
            <a:t>GESTIÓN</a:t>
          </a:r>
          <a:r>
            <a:rPr lang="es-ES" sz="1050" b="1" dirty="0">
              <a:solidFill>
                <a:schemeClr val="accent4">
                  <a:lumMod val="50000"/>
                </a:schemeClr>
              </a:solidFill>
            </a:rPr>
            <a:t> </a:t>
          </a:r>
          <a:r>
            <a:rPr lang="es-ES" sz="1200" b="1" dirty="0">
              <a:solidFill>
                <a:schemeClr val="accent4">
                  <a:lumMod val="75000"/>
                </a:schemeClr>
              </a:solidFill>
            </a:rPr>
            <a:t>2023</a:t>
          </a:r>
          <a:endParaRPr lang="es-ES" sz="1050" b="1" dirty="0">
            <a:solidFill>
              <a:schemeClr val="accent4">
                <a:lumMod val="75000"/>
              </a:schemeClr>
            </a:solidFill>
          </a:endParaRPr>
        </a:p>
      </dgm:t>
    </dgm:pt>
    <dgm:pt modelId="{9E5F32FC-D149-4E4C-B463-1D354AE2EFB5}" type="parTrans" cxnId="{12267AF3-BCB1-4705-99D3-0685BE16FCA7}">
      <dgm:prSet/>
      <dgm:spPr/>
      <dgm:t>
        <a:bodyPr/>
        <a:lstStyle/>
        <a:p>
          <a:endParaRPr lang="es-ES" sz="2000"/>
        </a:p>
      </dgm:t>
    </dgm:pt>
    <dgm:pt modelId="{02C2BB1E-66AC-4E1C-BB89-FEFDF20CDD7C}" type="sibTrans" cxnId="{12267AF3-BCB1-4705-99D3-0685BE16FCA7}">
      <dgm:prSet/>
      <dgm:spPr/>
      <dgm:t>
        <a:bodyPr/>
        <a:lstStyle/>
        <a:p>
          <a:endParaRPr lang="es-ES" sz="2000"/>
        </a:p>
      </dgm:t>
    </dgm:pt>
    <dgm:pt modelId="{502C4AEE-AE23-4D32-83AE-FACA504DC25D}">
      <dgm:prSet phldrT="[Texto]" custT="1"/>
      <dgm:spPr/>
      <dgm:t>
        <a:bodyPr/>
        <a:lstStyle/>
        <a:p>
          <a:pPr algn="ctr"/>
          <a:r>
            <a:rPr lang="es-ES" sz="1100" b="1" dirty="0">
              <a:solidFill>
                <a:schemeClr val="accent4">
                  <a:lumMod val="75000"/>
                </a:schemeClr>
              </a:solidFill>
            </a:rPr>
            <a:t>GESTIÓN 2024</a:t>
          </a:r>
        </a:p>
      </dgm:t>
    </dgm:pt>
    <dgm:pt modelId="{8FC29D59-5662-4A1D-BD6E-F90305B08789}" type="parTrans" cxnId="{BBE588B6-3888-4F88-B464-40859DEED764}">
      <dgm:prSet/>
      <dgm:spPr/>
      <dgm:t>
        <a:bodyPr/>
        <a:lstStyle/>
        <a:p>
          <a:endParaRPr lang="es-ES" sz="2000"/>
        </a:p>
      </dgm:t>
    </dgm:pt>
    <dgm:pt modelId="{DF11B4B6-A5CC-4653-9D7F-F7E0BE4B85DD}" type="sibTrans" cxnId="{BBE588B6-3888-4F88-B464-40859DEED764}">
      <dgm:prSet/>
      <dgm:spPr/>
      <dgm:t>
        <a:bodyPr/>
        <a:lstStyle/>
        <a:p>
          <a:endParaRPr lang="es-ES" sz="2000"/>
        </a:p>
      </dgm:t>
    </dgm:pt>
    <dgm:pt modelId="{7B68F974-1ED2-487E-AFF3-F2A4E2D44FEF}" type="pres">
      <dgm:prSet presAssocID="{E509B9AD-9E17-43F3-86F5-AB0CB36EAC40}" presName="rootnode" presStyleCnt="0">
        <dgm:presLayoutVars>
          <dgm:chMax/>
          <dgm:chPref/>
          <dgm:dir/>
          <dgm:animLvl val="lvl"/>
        </dgm:presLayoutVars>
      </dgm:prSet>
      <dgm:spPr/>
      <dgm:t>
        <a:bodyPr/>
        <a:lstStyle/>
        <a:p>
          <a:endParaRPr lang="es-ES"/>
        </a:p>
      </dgm:t>
    </dgm:pt>
    <dgm:pt modelId="{D8B58CDA-CE23-40DF-8C96-4B9F634FA7E6}" type="pres">
      <dgm:prSet presAssocID="{DA5D99A2-07AA-49AA-B148-6A0869D9173B}" presName="composite" presStyleCnt="0"/>
      <dgm:spPr/>
    </dgm:pt>
    <dgm:pt modelId="{01AEF7F7-32EA-4D10-808E-4C86FCB600A6}" type="pres">
      <dgm:prSet presAssocID="{DA5D99A2-07AA-49AA-B148-6A0869D9173B}" presName="LShape" presStyleLbl="alignNode1" presStyleIdx="0" presStyleCnt="3" custScaleX="125499" custScaleY="100876" custLinFactNeighborX="-233" custLinFactNeighborY="-6629"/>
      <dgm:spPr/>
    </dgm:pt>
    <dgm:pt modelId="{A9E47C70-9F8E-4A5E-B3C6-E52F89591354}" type="pres">
      <dgm:prSet presAssocID="{DA5D99A2-07AA-49AA-B148-6A0869D9173B}" presName="ParentText" presStyleLbl="revTx" presStyleIdx="0" presStyleCnt="2" custScaleX="94558" custScaleY="18036" custLinFactNeighborX="-17310" custLinFactNeighborY="-81901">
        <dgm:presLayoutVars>
          <dgm:chMax val="0"/>
          <dgm:chPref val="0"/>
          <dgm:bulletEnabled val="1"/>
        </dgm:presLayoutVars>
      </dgm:prSet>
      <dgm:spPr/>
      <dgm:t>
        <a:bodyPr/>
        <a:lstStyle/>
        <a:p>
          <a:endParaRPr lang="es-ES"/>
        </a:p>
      </dgm:t>
    </dgm:pt>
    <dgm:pt modelId="{8CCA0467-FC04-41CD-81CF-0E36CA9ACB71}" type="pres">
      <dgm:prSet presAssocID="{DA5D99A2-07AA-49AA-B148-6A0869D9173B}" presName="Triangle" presStyleLbl="alignNode1" presStyleIdx="1" presStyleCnt="3"/>
      <dgm:spPr/>
    </dgm:pt>
    <dgm:pt modelId="{F82B3156-8D76-45BC-A283-2FBFC29C1783}" type="pres">
      <dgm:prSet presAssocID="{02C2BB1E-66AC-4E1C-BB89-FEFDF20CDD7C}" presName="sibTrans" presStyleCnt="0"/>
      <dgm:spPr/>
    </dgm:pt>
    <dgm:pt modelId="{761A29EA-46C5-49AA-9118-6CAD6AFCC1AA}" type="pres">
      <dgm:prSet presAssocID="{02C2BB1E-66AC-4E1C-BB89-FEFDF20CDD7C}" presName="space" presStyleCnt="0"/>
      <dgm:spPr/>
    </dgm:pt>
    <dgm:pt modelId="{42D71293-7FAC-4E8B-BF17-A63CBFCCBC13}" type="pres">
      <dgm:prSet presAssocID="{502C4AEE-AE23-4D32-83AE-FACA504DC25D}" presName="composite" presStyleCnt="0"/>
      <dgm:spPr/>
    </dgm:pt>
    <dgm:pt modelId="{0D171156-8EA9-4AF6-B4A1-259E0DDCF553}" type="pres">
      <dgm:prSet presAssocID="{502C4AEE-AE23-4D32-83AE-FACA504DC25D}" presName="LShape" presStyleLbl="alignNode1" presStyleIdx="2" presStyleCnt="3" custScaleX="119507" custScaleY="99438" custLinFactNeighborX="-4559" custLinFactNeighborY="-44141"/>
      <dgm:spPr/>
    </dgm:pt>
    <dgm:pt modelId="{6E2D3541-07AB-470E-A61C-B75972CF0E54}" type="pres">
      <dgm:prSet presAssocID="{502C4AEE-AE23-4D32-83AE-FACA504DC25D}" presName="ParentText" presStyleLbl="revTx" presStyleIdx="1" presStyleCnt="2" custScaleX="170597" custScaleY="15998" custLinFactY="-6967" custLinFactNeighborX="-6922" custLinFactNeighborY="-100000">
        <dgm:presLayoutVars>
          <dgm:chMax val="0"/>
          <dgm:chPref val="0"/>
          <dgm:bulletEnabled val="1"/>
        </dgm:presLayoutVars>
      </dgm:prSet>
      <dgm:spPr/>
      <dgm:t>
        <a:bodyPr/>
        <a:lstStyle/>
        <a:p>
          <a:endParaRPr lang="es-ES"/>
        </a:p>
      </dgm:t>
    </dgm:pt>
  </dgm:ptLst>
  <dgm:cxnLst>
    <dgm:cxn modelId="{474828EA-8198-427E-93EB-C6CBFC88E5A1}" type="presOf" srcId="{502C4AEE-AE23-4D32-83AE-FACA504DC25D}" destId="{6E2D3541-07AB-470E-A61C-B75972CF0E54}" srcOrd="0" destOrd="0" presId="urn:microsoft.com/office/officeart/2009/3/layout/StepUpProcess"/>
    <dgm:cxn modelId="{BBE588B6-3888-4F88-B464-40859DEED764}" srcId="{E509B9AD-9E17-43F3-86F5-AB0CB36EAC40}" destId="{502C4AEE-AE23-4D32-83AE-FACA504DC25D}" srcOrd="1" destOrd="0" parTransId="{8FC29D59-5662-4A1D-BD6E-F90305B08789}" sibTransId="{DF11B4B6-A5CC-4653-9D7F-F7E0BE4B85DD}"/>
    <dgm:cxn modelId="{12267AF3-BCB1-4705-99D3-0685BE16FCA7}" srcId="{E509B9AD-9E17-43F3-86F5-AB0CB36EAC40}" destId="{DA5D99A2-07AA-49AA-B148-6A0869D9173B}" srcOrd="0" destOrd="0" parTransId="{9E5F32FC-D149-4E4C-B463-1D354AE2EFB5}" sibTransId="{02C2BB1E-66AC-4E1C-BB89-FEFDF20CDD7C}"/>
    <dgm:cxn modelId="{E20EC0E4-E1A2-4C63-A710-0D0D85499BD2}" type="presOf" srcId="{DA5D99A2-07AA-49AA-B148-6A0869D9173B}" destId="{A9E47C70-9F8E-4A5E-B3C6-E52F89591354}" srcOrd="0" destOrd="0" presId="urn:microsoft.com/office/officeart/2009/3/layout/StepUpProcess"/>
    <dgm:cxn modelId="{2C2A92D8-A51B-49EE-AF5A-E2E21FCED64D}" type="presOf" srcId="{E509B9AD-9E17-43F3-86F5-AB0CB36EAC40}" destId="{7B68F974-1ED2-487E-AFF3-F2A4E2D44FEF}" srcOrd="0" destOrd="0" presId="urn:microsoft.com/office/officeart/2009/3/layout/StepUpProcess"/>
    <dgm:cxn modelId="{DB99DAC8-D3EA-4682-8C22-D4EC659AAEFB}" type="presParOf" srcId="{7B68F974-1ED2-487E-AFF3-F2A4E2D44FEF}" destId="{D8B58CDA-CE23-40DF-8C96-4B9F634FA7E6}" srcOrd="0" destOrd="0" presId="urn:microsoft.com/office/officeart/2009/3/layout/StepUpProcess"/>
    <dgm:cxn modelId="{65DFE887-7DE9-47FC-8AEA-3500336464EE}" type="presParOf" srcId="{D8B58CDA-CE23-40DF-8C96-4B9F634FA7E6}" destId="{01AEF7F7-32EA-4D10-808E-4C86FCB600A6}" srcOrd="0" destOrd="0" presId="urn:microsoft.com/office/officeart/2009/3/layout/StepUpProcess"/>
    <dgm:cxn modelId="{D6A0CEB3-BCB4-450D-B880-B0F167C16E01}" type="presParOf" srcId="{D8B58CDA-CE23-40DF-8C96-4B9F634FA7E6}" destId="{A9E47C70-9F8E-4A5E-B3C6-E52F89591354}" srcOrd="1" destOrd="0" presId="urn:microsoft.com/office/officeart/2009/3/layout/StepUpProcess"/>
    <dgm:cxn modelId="{2E72718C-0AB9-448C-9759-60F67D5BA80E}" type="presParOf" srcId="{D8B58CDA-CE23-40DF-8C96-4B9F634FA7E6}" destId="{8CCA0467-FC04-41CD-81CF-0E36CA9ACB71}" srcOrd="2" destOrd="0" presId="urn:microsoft.com/office/officeart/2009/3/layout/StepUpProcess"/>
    <dgm:cxn modelId="{E40D40B1-2576-4D14-9ED3-DA2E1AC90C45}" type="presParOf" srcId="{7B68F974-1ED2-487E-AFF3-F2A4E2D44FEF}" destId="{F82B3156-8D76-45BC-A283-2FBFC29C1783}" srcOrd="1" destOrd="0" presId="urn:microsoft.com/office/officeart/2009/3/layout/StepUpProcess"/>
    <dgm:cxn modelId="{2F3CD7B4-B309-4F42-8C89-E6CFD2C45BBB}" type="presParOf" srcId="{F82B3156-8D76-45BC-A283-2FBFC29C1783}" destId="{761A29EA-46C5-49AA-9118-6CAD6AFCC1AA}" srcOrd="0" destOrd="0" presId="urn:microsoft.com/office/officeart/2009/3/layout/StepUpProcess"/>
    <dgm:cxn modelId="{A5B715CF-8FA3-4CCD-9517-43F3C9320A22}" type="presParOf" srcId="{7B68F974-1ED2-487E-AFF3-F2A4E2D44FEF}" destId="{42D71293-7FAC-4E8B-BF17-A63CBFCCBC13}" srcOrd="2" destOrd="0" presId="urn:microsoft.com/office/officeart/2009/3/layout/StepUpProcess"/>
    <dgm:cxn modelId="{1F2BF377-BF08-49D3-9E20-AB0BD002C189}" type="presParOf" srcId="{42D71293-7FAC-4E8B-BF17-A63CBFCCBC13}" destId="{0D171156-8EA9-4AF6-B4A1-259E0DDCF553}" srcOrd="0" destOrd="0" presId="urn:microsoft.com/office/officeart/2009/3/layout/StepUpProcess"/>
    <dgm:cxn modelId="{B7D519D0-455F-4A87-A141-433BD42105A6}" type="presParOf" srcId="{42D71293-7FAC-4E8B-BF17-A63CBFCCBC13}" destId="{6E2D3541-07AB-470E-A61C-B75972CF0E5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F66ADB5-CFA2-4C9F-AA40-0C32F81DA846}" type="doc">
      <dgm:prSet loTypeId="urn:microsoft.com/office/officeart/2009/3/layout/StepUpProcess" loCatId="process" qsTypeId="urn:microsoft.com/office/officeart/2005/8/quickstyle/simple1" qsCatId="simple" csTypeId="urn:microsoft.com/office/officeart/2005/8/colors/colorful4" csCatId="colorful" phldr="1"/>
      <dgm:spPr/>
    </dgm:pt>
    <dgm:pt modelId="{9370F23F-A2E7-4756-B19B-B236D9F399BC}">
      <dgm:prSet phldrT="[Texto]" custT="1"/>
      <dgm:spPr/>
      <dgm:t>
        <a:bodyPr/>
        <a:lstStyle/>
        <a:p>
          <a:pPr algn="l"/>
          <a:r>
            <a:rPr lang="es-ES" sz="900" b="1" dirty="0">
              <a:solidFill>
                <a:srgbClr val="000000"/>
              </a:solidFill>
            </a:rPr>
            <a:t>NUEVA ESTRUCTURA ORGANIZACIONAL DE LA C.B.E.S.</a:t>
          </a:r>
          <a:endParaRPr lang="es-BO" sz="900" b="1" dirty="0"/>
        </a:p>
      </dgm:t>
    </dgm:pt>
    <dgm:pt modelId="{D52DC535-4328-4EE4-A98F-DBF87DDD3535}" type="parTrans" cxnId="{97C3548A-E8F6-4711-8135-556C1E4E7F84}">
      <dgm:prSet/>
      <dgm:spPr/>
      <dgm:t>
        <a:bodyPr/>
        <a:lstStyle/>
        <a:p>
          <a:endParaRPr lang="es-BO"/>
        </a:p>
      </dgm:t>
    </dgm:pt>
    <dgm:pt modelId="{6DC881F3-DF21-49FA-9D48-6552F032229C}" type="sibTrans" cxnId="{97C3548A-E8F6-4711-8135-556C1E4E7F84}">
      <dgm:prSet/>
      <dgm:spPr/>
      <dgm:t>
        <a:bodyPr/>
        <a:lstStyle/>
        <a:p>
          <a:endParaRPr lang="es-BO"/>
        </a:p>
      </dgm:t>
    </dgm:pt>
    <dgm:pt modelId="{A0F14309-6632-48EF-9391-93DC0728218A}">
      <dgm:prSet phldrT="[Texto]" custT="1"/>
      <dgm:spPr/>
      <dgm:t>
        <a:bodyPr/>
        <a:lstStyle/>
        <a:p>
          <a:r>
            <a:rPr lang="es-ES" sz="900" b="1" dirty="0">
              <a:solidFill>
                <a:srgbClr val="000000"/>
              </a:solidFill>
            </a:rPr>
            <a:t>MANUAL DE ORGANIZACIÓN Y FUNCIONES</a:t>
          </a:r>
          <a:endParaRPr lang="es-BO" sz="900" b="1" dirty="0"/>
        </a:p>
      </dgm:t>
    </dgm:pt>
    <dgm:pt modelId="{1B04D99E-AFB2-4B4B-83F8-99E62F2701E3}" type="parTrans" cxnId="{F4EEA1E5-9223-44DF-BFB4-EC2B8D657B98}">
      <dgm:prSet/>
      <dgm:spPr/>
      <dgm:t>
        <a:bodyPr/>
        <a:lstStyle/>
        <a:p>
          <a:endParaRPr lang="es-BO"/>
        </a:p>
      </dgm:t>
    </dgm:pt>
    <dgm:pt modelId="{28E0D28F-9475-4C75-90D9-0CC4422183DE}" type="sibTrans" cxnId="{F4EEA1E5-9223-44DF-BFB4-EC2B8D657B98}">
      <dgm:prSet/>
      <dgm:spPr/>
      <dgm:t>
        <a:bodyPr/>
        <a:lstStyle/>
        <a:p>
          <a:endParaRPr lang="es-BO"/>
        </a:p>
      </dgm:t>
    </dgm:pt>
    <dgm:pt modelId="{11BF608E-6E7E-4D80-B0D8-93BB5E9E56C0}">
      <dgm:prSet phldrT="[Texto]" custT="1"/>
      <dgm:spPr/>
      <dgm:t>
        <a:bodyPr/>
        <a:lstStyle/>
        <a:p>
          <a:r>
            <a:rPr lang="es-ES" sz="900" b="1" dirty="0">
              <a:solidFill>
                <a:srgbClr val="000000"/>
              </a:solidFill>
            </a:rPr>
            <a:t>REGLAMENTO ESPECIFICO DE SISTEMA ADMINISTRACIÓN DE BIENES Y SERVICIOS</a:t>
          </a:r>
          <a:endParaRPr lang="es-BO" sz="900" b="1" dirty="0">
            <a:solidFill>
              <a:srgbClr val="000000"/>
            </a:solidFill>
          </a:endParaRPr>
        </a:p>
      </dgm:t>
    </dgm:pt>
    <dgm:pt modelId="{7DFC8362-A126-4709-92EB-F40B10E560D7}" type="parTrans" cxnId="{2EE98900-5E23-425E-90B2-A495369C8A4F}">
      <dgm:prSet/>
      <dgm:spPr/>
      <dgm:t>
        <a:bodyPr/>
        <a:lstStyle/>
        <a:p>
          <a:endParaRPr lang="es-BO"/>
        </a:p>
      </dgm:t>
    </dgm:pt>
    <dgm:pt modelId="{9F53E7AC-F63B-4005-A37C-05675DA613F6}" type="sibTrans" cxnId="{2EE98900-5E23-425E-90B2-A495369C8A4F}">
      <dgm:prSet/>
      <dgm:spPr/>
      <dgm:t>
        <a:bodyPr/>
        <a:lstStyle/>
        <a:p>
          <a:endParaRPr lang="es-BO"/>
        </a:p>
      </dgm:t>
    </dgm:pt>
    <dgm:pt modelId="{B9C81199-D174-46C9-8136-3BC72406E1F8}">
      <dgm:prSet phldrT="[Texto]" custT="1"/>
      <dgm:spPr/>
      <dgm:t>
        <a:bodyPr/>
        <a:lstStyle/>
        <a:p>
          <a:r>
            <a:rPr lang="es-ES" sz="900" b="1" dirty="0">
              <a:solidFill>
                <a:srgbClr val="000000"/>
              </a:solidFill>
            </a:rPr>
            <a:t>REGLAMENTO ESPECIFICO DE TESORERÍA Y CRÉDITO PUBLICO</a:t>
          </a:r>
          <a:endParaRPr lang="es-BO" sz="900" b="1" dirty="0">
            <a:solidFill>
              <a:srgbClr val="000000"/>
            </a:solidFill>
          </a:endParaRPr>
        </a:p>
      </dgm:t>
    </dgm:pt>
    <dgm:pt modelId="{E4E3BBC2-0C36-49A6-94A3-0512A2331553}" type="parTrans" cxnId="{290C05BB-2CF9-4459-8517-2C7D5CE7EACE}">
      <dgm:prSet/>
      <dgm:spPr/>
      <dgm:t>
        <a:bodyPr/>
        <a:lstStyle/>
        <a:p>
          <a:endParaRPr lang="es-BO"/>
        </a:p>
      </dgm:t>
    </dgm:pt>
    <dgm:pt modelId="{98BDE8D7-4AA0-4512-8969-61FBEDA68770}" type="sibTrans" cxnId="{290C05BB-2CF9-4459-8517-2C7D5CE7EACE}">
      <dgm:prSet/>
      <dgm:spPr/>
      <dgm:t>
        <a:bodyPr/>
        <a:lstStyle/>
        <a:p>
          <a:endParaRPr lang="es-BO"/>
        </a:p>
      </dgm:t>
    </dgm:pt>
    <dgm:pt modelId="{65CA4155-4843-489F-B846-D338DEA21752}">
      <dgm:prSet phldrT="[Texto]" custT="1"/>
      <dgm:spPr/>
      <dgm:t>
        <a:bodyPr/>
        <a:lstStyle/>
        <a:p>
          <a:r>
            <a:rPr lang="es-ES" sz="900" b="1" dirty="0">
              <a:solidFill>
                <a:srgbClr val="000000"/>
              </a:solidFill>
            </a:rPr>
            <a:t>REGLAMENTO ESPECIFICO DE CONTABILIDAD INTEGRADA</a:t>
          </a:r>
          <a:endParaRPr lang="es-BO" sz="900" b="1" dirty="0">
            <a:solidFill>
              <a:srgbClr val="000000"/>
            </a:solidFill>
          </a:endParaRPr>
        </a:p>
      </dgm:t>
    </dgm:pt>
    <dgm:pt modelId="{EA1B6EC4-E22B-42F1-8088-9DDB3931F537}" type="parTrans" cxnId="{167FF860-89D8-44F9-A0C6-51FAEBFA2887}">
      <dgm:prSet/>
      <dgm:spPr/>
      <dgm:t>
        <a:bodyPr/>
        <a:lstStyle/>
        <a:p>
          <a:endParaRPr lang="es-BO"/>
        </a:p>
      </dgm:t>
    </dgm:pt>
    <dgm:pt modelId="{F80401A4-D89D-425A-A3A2-2627D1A8E9C8}" type="sibTrans" cxnId="{167FF860-89D8-44F9-A0C6-51FAEBFA2887}">
      <dgm:prSet/>
      <dgm:spPr/>
      <dgm:t>
        <a:bodyPr/>
        <a:lstStyle/>
        <a:p>
          <a:endParaRPr lang="es-BO"/>
        </a:p>
      </dgm:t>
    </dgm:pt>
    <dgm:pt modelId="{5D196AF2-9872-400C-BDF8-FACF5083BACB}">
      <dgm:prSet phldrT="[Texto]" custT="1"/>
      <dgm:spPr/>
      <dgm:t>
        <a:bodyPr/>
        <a:lstStyle/>
        <a:p>
          <a:r>
            <a:rPr lang="es-ES" sz="900" b="1" dirty="0">
              <a:solidFill>
                <a:srgbClr val="000000"/>
              </a:solidFill>
            </a:rPr>
            <a:t>REGLAMENTO PARA LA ADMINISTRACIÓN DE FONDO ROTATORIO</a:t>
          </a:r>
          <a:endParaRPr lang="es-BO" sz="900" b="1" dirty="0">
            <a:solidFill>
              <a:srgbClr val="000000"/>
            </a:solidFill>
          </a:endParaRPr>
        </a:p>
      </dgm:t>
    </dgm:pt>
    <dgm:pt modelId="{8B94C1EC-4D50-453B-89F6-B527DB71E8F3}" type="parTrans" cxnId="{43B98A5C-01F8-4735-9278-D7BC169368F0}">
      <dgm:prSet/>
      <dgm:spPr/>
      <dgm:t>
        <a:bodyPr/>
        <a:lstStyle/>
        <a:p>
          <a:endParaRPr lang="es-BO"/>
        </a:p>
      </dgm:t>
    </dgm:pt>
    <dgm:pt modelId="{3AB45B01-2C19-4BB0-BED4-9858DE6086AC}" type="sibTrans" cxnId="{43B98A5C-01F8-4735-9278-D7BC169368F0}">
      <dgm:prSet/>
      <dgm:spPr/>
      <dgm:t>
        <a:bodyPr/>
        <a:lstStyle/>
        <a:p>
          <a:endParaRPr lang="es-BO"/>
        </a:p>
      </dgm:t>
    </dgm:pt>
    <dgm:pt modelId="{92E1474B-8606-4F0B-93F2-B3F457B402A7}">
      <dgm:prSet phldrT="[Texto]" custT="1"/>
      <dgm:spPr/>
      <dgm:t>
        <a:bodyPr/>
        <a:lstStyle/>
        <a:p>
          <a:r>
            <a:rPr lang="es-ES" sz="900" b="1" dirty="0">
              <a:solidFill>
                <a:srgbClr val="000000"/>
              </a:solidFill>
            </a:rPr>
            <a:t>REGLAMENTO PARA MANEJO DE CAJA CHICA</a:t>
          </a:r>
          <a:endParaRPr lang="es-BO" sz="900" b="1" dirty="0">
            <a:solidFill>
              <a:srgbClr val="000000"/>
            </a:solidFill>
          </a:endParaRPr>
        </a:p>
      </dgm:t>
    </dgm:pt>
    <dgm:pt modelId="{CFC7ED65-5860-4DB9-9162-F974E952DD13}" type="parTrans" cxnId="{F3F54F7C-7504-40F4-A9DE-E928AB76BE21}">
      <dgm:prSet/>
      <dgm:spPr/>
      <dgm:t>
        <a:bodyPr/>
        <a:lstStyle/>
        <a:p>
          <a:endParaRPr lang="es-BO"/>
        </a:p>
      </dgm:t>
    </dgm:pt>
    <dgm:pt modelId="{1506D6B3-EEAD-4CD5-9C58-60FEAC164FA1}" type="sibTrans" cxnId="{F3F54F7C-7504-40F4-A9DE-E928AB76BE21}">
      <dgm:prSet/>
      <dgm:spPr/>
      <dgm:t>
        <a:bodyPr/>
        <a:lstStyle/>
        <a:p>
          <a:endParaRPr lang="es-BO"/>
        </a:p>
      </dgm:t>
    </dgm:pt>
    <dgm:pt modelId="{3490041F-6BBB-4B0F-84CA-A304D2918F20}">
      <dgm:prSet phldrT="[Texto]"/>
      <dgm:spPr/>
      <dgm:t>
        <a:bodyPr/>
        <a:lstStyle/>
        <a:p>
          <a:r>
            <a:rPr lang="es-ES" b="1" dirty="0">
              <a:solidFill>
                <a:srgbClr val="000000"/>
              </a:solidFill>
            </a:rPr>
            <a:t>REGLAMENTO PARA ADMINISTRACIÓN DE PASAJES Y VIÁTICOS</a:t>
          </a:r>
          <a:endParaRPr lang="es-BO" b="1" dirty="0">
            <a:solidFill>
              <a:srgbClr val="000000"/>
            </a:solidFill>
          </a:endParaRPr>
        </a:p>
      </dgm:t>
    </dgm:pt>
    <dgm:pt modelId="{7CBD28CE-9081-4236-9DD2-814C4EBD4710}" type="parTrans" cxnId="{C4A5A8D9-57D4-4299-AF43-9B45456C46F9}">
      <dgm:prSet/>
      <dgm:spPr/>
      <dgm:t>
        <a:bodyPr/>
        <a:lstStyle/>
        <a:p>
          <a:endParaRPr lang="es-BO"/>
        </a:p>
      </dgm:t>
    </dgm:pt>
    <dgm:pt modelId="{5A648462-D4FC-487A-931A-54933444D1EE}" type="sibTrans" cxnId="{C4A5A8D9-57D4-4299-AF43-9B45456C46F9}">
      <dgm:prSet/>
      <dgm:spPr/>
      <dgm:t>
        <a:bodyPr/>
        <a:lstStyle/>
        <a:p>
          <a:endParaRPr lang="es-BO"/>
        </a:p>
      </dgm:t>
    </dgm:pt>
    <dgm:pt modelId="{1407FCD7-4974-475E-8E6E-46375F27746F}" type="pres">
      <dgm:prSet presAssocID="{0F66ADB5-CFA2-4C9F-AA40-0C32F81DA846}" presName="rootnode" presStyleCnt="0">
        <dgm:presLayoutVars>
          <dgm:chMax/>
          <dgm:chPref/>
          <dgm:dir/>
          <dgm:animLvl val="lvl"/>
        </dgm:presLayoutVars>
      </dgm:prSet>
      <dgm:spPr/>
    </dgm:pt>
    <dgm:pt modelId="{7E880501-8155-4894-B81A-62CEB248396A}" type="pres">
      <dgm:prSet presAssocID="{9370F23F-A2E7-4756-B19B-B236D9F399BC}" presName="composite" presStyleCnt="0"/>
      <dgm:spPr/>
    </dgm:pt>
    <dgm:pt modelId="{9689001E-6002-4CB5-AFD2-4294C0DB2345}" type="pres">
      <dgm:prSet presAssocID="{9370F23F-A2E7-4756-B19B-B236D9F399BC}" presName="LShape" presStyleLbl="alignNode1" presStyleIdx="0" presStyleCnt="15"/>
      <dgm:spPr>
        <a:solidFill>
          <a:schemeClr val="accent1"/>
        </a:solidFill>
        <a:ln>
          <a:noFill/>
        </a:ln>
      </dgm:spPr>
    </dgm:pt>
    <dgm:pt modelId="{EFFCF4EC-0651-4C77-84BD-7BD03627DC55}" type="pres">
      <dgm:prSet presAssocID="{9370F23F-A2E7-4756-B19B-B236D9F399BC}" presName="ParentText" presStyleLbl="revTx" presStyleIdx="0" presStyleCnt="8">
        <dgm:presLayoutVars>
          <dgm:chMax val="0"/>
          <dgm:chPref val="0"/>
          <dgm:bulletEnabled val="1"/>
        </dgm:presLayoutVars>
      </dgm:prSet>
      <dgm:spPr/>
      <dgm:t>
        <a:bodyPr/>
        <a:lstStyle/>
        <a:p>
          <a:endParaRPr lang="es-ES"/>
        </a:p>
      </dgm:t>
    </dgm:pt>
    <dgm:pt modelId="{B3FBF87F-EBCE-44B8-BEA0-84F86A40B98E}" type="pres">
      <dgm:prSet presAssocID="{9370F23F-A2E7-4756-B19B-B236D9F399BC}" presName="Triangle" presStyleLbl="alignNode1" presStyleIdx="1" presStyleCnt="15"/>
      <dgm:spPr>
        <a:solidFill>
          <a:schemeClr val="accent1"/>
        </a:solidFill>
        <a:ln>
          <a:noFill/>
        </a:ln>
      </dgm:spPr>
    </dgm:pt>
    <dgm:pt modelId="{1F296A30-F218-4728-A429-CAB5085A4AA0}" type="pres">
      <dgm:prSet presAssocID="{6DC881F3-DF21-49FA-9D48-6552F032229C}" presName="sibTrans" presStyleCnt="0"/>
      <dgm:spPr/>
    </dgm:pt>
    <dgm:pt modelId="{EC6E29E5-38ED-4E21-BD83-A841A0E4B1AD}" type="pres">
      <dgm:prSet presAssocID="{6DC881F3-DF21-49FA-9D48-6552F032229C}" presName="space" presStyleCnt="0"/>
      <dgm:spPr/>
    </dgm:pt>
    <dgm:pt modelId="{9CABF03B-5D93-4EAA-8499-4EF24A7F2285}" type="pres">
      <dgm:prSet presAssocID="{A0F14309-6632-48EF-9391-93DC0728218A}" presName="composite" presStyleCnt="0"/>
      <dgm:spPr/>
    </dgm:pt>
    <dgm:pt modelId="{AF917CE7-F056-4753-B108-6E373C9A2DD1}" type="pres">
      <dgm:prSet presAssocID="{A0F14309-6632-48EF-9391-93DC0728218A}" presName="LShape" presStyleLbl="alignNode1" presStyleIdx="2" presStyleCnt="15"/>
      <dgm:spPr>
        <a:solidFill>
          <a:schemeClr val="accent1"/>
        </a:solidFill>
        <a:ln>
          <a:noFill/>
        </a:ln>
      </dgm:spPr>
    </dgm:pt>
    <dgm:pt modelId="{8E75FC5A-E1F5-4B9D-9D5C-4D68836855BD}" type="pres">
      <dgm:prSet presAssocID="{A0F14309-6632-48EF-9391-93DC0728218A}" presName="ParentText" presStyleLbl="revTx" presStyleIdx="1" presStyleCnt="8">
        <dgm:presLayoutVars>
          <dgm:chMax val="0"/>
          <dgm:chPref val="0"/>
          <dgm:bulletEnabled val="1"/>
        </dgm:presLayoutVars>
      </dgm:prSet>
      <dgm:spPr/>
      <dgm:t>
        <a:bodyPr/>
        <a:lstStyle/>
        <a:p>
          <a:endParaRPr lang="es-ES"/>
        </a:p>
      </dgm:t>
    </dgm:pt>
    <dgm:pt modelId="{CFF1948C-ABE5-4C44-BB6A-9B38450BD703}" type="pres">
      <dgm:prSet presAssocID="{A0F14309-6632-48EF-9391-93DC0728218A}" presName="Triangle" presStyleLbl="alignNode1" presStyleIdx="3" presStyleCnt="15"/>
      <dgm:spPr>
        <a:solidFill>
          <a:schemeClr val="accent1"/>
        </a:solidFill>
        <a:ln>
          <a:noFill/>
        </a:ln>
      </dgm:spPr>
    </dgm:pt>
    <dgm:pt modelId="{A62FD07E-876F-4827-BFE1-C4FC2BA7F628}" type="pres">
      <dgm:prSet presAssocID="{28E0D28F-9475-4C75-90D9-0CC4422183DE}" presName="sibTrans" presStyleCnt="0"/>
      <dgm:spPr/>
    </dgm:pt>
    <dgm:pt modelId="{2CD6C036-8881-44D6-97A1-FB4FF2DF84C4}" type="pres">
      <dgm:prSet presAssocID="{28E0D28F-9475-4C75-90D9-0CC4422183DE}" presName="space" presStyleCnt="0"/>
      <dgm:spPr/>
    </dgm:pt>
    <dgm:pt modelId="{0AB59E35-6600-4E5A-847A-ED285916CFB0}" type="pres">
      <dgm:prSet presAssocID="{11BF608E-6E7E-4D80-B0D8-93BB5E9E56C0}" presName="composite" presStyleCnt="0"/>
      <dgm:spPr/>
    </dgm:pt>
    <dgm:pt modelId="{6896FFA1-E0EC-4BC4-BAA7-2A73E3ED1B41}" type="pres">
      <dgm:prSet presAssocID="{11BF608E-6E7E-4D80-B0D8-93BB5E9E56C0}" presName="LShape" presStyleLbl="alignNode1" presStyleIdx="4" presStyleCnt="15"/>
      <dgm:spPr>
        <a:solidFill>
          <a:schemeClr val="accent1"/>
        </a:solidFill>
        <a:ln>
          <a:noFill/>
        </a:ln>
      </dgm:spPr>
    </dgm:pt>
    <dgm:pt modelId="{126E82A2-2EDB-48F8-8164-E26A3156B664}" type="pres">
      <dgm:prSet presAssocID="{11BF608E-6E7E-4D80-B0D8-93BB5E9E56C0}" presName="ParentText" presStyleLbl="revTx" presStyleIdx="2" presStyleCnt="8">
        <dgm:presLayoutVars>
          <dgm:chMax val="0"/>
          <dgm:chPref val="0"/>
          <dgm:bulletEnabled val="1"/>
        </dgm:presLayoutVars>
      </dgm:prSet>
      <dgm:spPr/>
      <dgm:t>
        <a:bodyPr/>
        <a:lstStyle/>
        <a:p>
          <a:endParaRPr lang="es-ES"/>
        </a:p>
      </dgm:t>
    </dgm:pt>
    <dgm:pt modelId="{61D5FF8E-D78D-4A92-B918-D488E4A3C4C0}" type="pres">
      <dgm:prSet presAssocID="{11BF608E-6E7E-4D80-B0D8-93BB5E9E56C0}" presName="Triangle" presStyleLbl="alignNode1" presStyleIdx="5" presStyleCnt="15"/>
      <dgm:spPr>
        <a:solidFill>
          <a:schemeClr val="accent1"/>
        </a:solidFill>
        <a:ln>
          <a:noFill/>
        </a:ln>
      </dgm:spPr>
    </dgm:pt>
    <dgm:pt modelId="{60FD8C3F-E0AF-407D-9B00-9E4147BCDF55}" type="pres">
      <dgm:prSet presAssocID="{9F53E7AC-F63B-4005-A37C-05675DA613F6}" presName="sibTrans" presStyleCnt="0"/>
      <dgm:spPr/>
    </dgm:pt>
    <dgm:pt modelId="{C38D09A1-6827-4140-B839-C151FA764912}" type="pres">
      <dgm:prSet presAssocID="{9F53E7AC-F63B-4005-A37C-05675DA613F6}" presName="space" presStyleCnt="0"/>
      <dgm:spPr/>
    </dgm:pt>
    <dgm:pt modelId="{DE662BEF-A027-4942-93EC-355DFDF6C8C5}" type="pres">
      <dgm:prSet presAssocID="{B9C81199-D174-46C9-8136-3BC72406E1F8}" presName="composite" presStyleCnt="0"/>
      <dgm:spPr/>
    </dgm:pt>
    <dgm:pt modelId="{81C16A8A-630D-4CCF-B549-567A6C484DAF}" type="pres">
      <dgm:prSet presAssocID="{B9C81199-D174-46C9-8136-3BC72406E1F8}" presName="LShape" presStyleLbl="alignNode1" presStyleIdx="6" presStyleCnt="15"/>
      <dgm:spPr>
        <a:solidFill>
          <a:schemeClr val="accent1"/>
        </a:solidFill>
        <a:ln>
          <a:noFill/>
        </a:ln>
      </dgm:spPr>
    </dgm:pt>
    <dgm:pt modelId="{E588CAD7-8FA2-40E0-9127-600C2EF66FFF}" type="pres">
      <dgm:prSet presAssocID="{B9C81199-D174-46C9-8136-3BC72406E1F8}" presName="ParentText" presStyleLbl="revTx" presStyleIdx="3" presStyleCnt="8">
        <dgm:presLayoutVars>
          <dgm:chMax val="0"/>
          <dgm:chPref val="0"/>
          <dgm:bulletEnabled val="1"/>
        </dgm:presLayoutVars>
      </dgm:prSet>
      <dgm:spPr/>
      <dgm:t>
        <a:bodyPr/>
        <a:lstStyle/>
        <a:p>
          <a:endParaRPr lang="es-ES"/>
        </a:p>
      </dgm:t>
    </dgm:pt>
    <dgm:pt modelId="{7AAEBA5A-8DA1-448C-9CAE-B637BA968A58}" type="pres">
      <dgm:prSet presAssocID="{B9C81199-D174-46C9-8136-3BC72406E1F8}" presName="Triangle" presStyleLbl="alignNode1" presStyleIdx="7" presStyleCnt="15"/>
      <dgm:spPr>
        <a:solidFill>
          <a:schemeClr val="accent1"/>
        </a:solidFill>
        <a:ln>
          <a:noFill/>
        </a:ln>
      </dgm:spPr>
    </dgm:pt>
    <dgm:pt modelId="{878C5B6C-2301-42A3-9E92-16B86012206B}" type="pres">
      <dgm:prSet presAssocID="{98BDE8D7-4AA0-4512-8969-61FBEDA68770}" presName="sibTrans" presStyleCnt="0"/>
      <dgm:spPr/>
    </dgm:pt>
    <dgm:pt modelId="{157CE90B-20DA-47CA-99BE-240477AC8750}" type="pres">
      <dgm:prSet presAssocID="{98BDE8D7-4AA0-4512-8969-61FBEDA68770}" presName="space" presStyleCnt="0"/>
      <dgm:spPr/>
    </dgm:pt>
    <dgm:pt modelId="{BC7FDE28-4D5A-4742-AB72-194FA4EA8D5A}" type="pres">
      <dgm:prSet presAssocID="{65CA4155-4843-489F-B846-D338DEA21752}" presName="composite" presStyleCnt="0"/>
      <dgm:spPr/>
    </dgm:pt>
    <dgm:pt modelId="{74E4628E-49D9-4ABD-A97B-1A7C77DB7BB4}" type="pres">
      <dgm:prSet presAssocID="{65CA4155-4843-489F-B846-D338DEA21752}" presName="LShape" presStyleLbl="alignNode1" presStyleIdx="8" presStyleCnt="15"/>
      <dgm:spPr>
        <a:solidFill>
          <a:schemeClr val="accent1"/>
        </a:solidFill>
        <a:ln>
          <a:noFill/>
        </a:ln>
      </dgm:spPr>
    </dgm:pt>
    <dgm:pt modelId="{85C6069B-DE3A-45D7-98F2-19A93A6FFEF7}" type="pres">
      <dgm:prSet presAssocID="{65CA4155-4843-489F-B846-D338DEA21752}" presName="ParentText" presStyleLbl="revTx" presStyleIdx="4" presStyleCnt="8">
        <dgm:presLayoutVars>
          <dgm:chMax val="0"/>
          <dgm:chPref val="0"/>
          <dgm:bulletEnabled val="1"/>
        </dgm:presLayoutVars>
      </dgm:prSet>
      <dgm:spPr/>
      <dgm:t>
        <a:bodyPr/>
        <a:lstStyle/>
        <a:p>
          <a:endParaRPr lang="es-ES"/>
        </a:p>
      </dgm:t>
    </dgm:pt>
    <dgm:pt modelId="{2C75A463-F517-4C83-8CB9-FDE598CD953D}" type="pres">
      <dgm:prSet presAssocID="{65CA4155-4843-489F-B846-D338DEA21752}" presName="Triangle" presStyleLbl="alignNode1" presStyleIdx="9" presStyleCnt="15"/>
      <dgm:spPr>
        <a:solidFill>
          <a:schemeClr val="accent1"/>
        </a:solidFill>
        <a:ln>
          <a:noFill/>
        </a:ln>
      </dgm:spPr>
    </dgm:pt>
    <dgm:pt modelId="{A6A969F3-03A9-43D5-956F-872AF2C03A68}" type="pres">
      <dgm:prSet presAssocID="{F80401A4-D89D-425A-A3A2-2627D1A8E9C8}" presName="sibTrans" presStyleCnt="0"/>
      <dgm:spPr/>
    </dgm:pt>
    <dgm:pt modelId="{1CCE67DA-1323-43E7-AB47-6866E6C8382B}" type="pres">
      <dgm:prSet presAssocID="{F80401A4-D89D-425A-A3A2-2627D1A8E9C8}" presName="space" presStyleCnt="0"/>
      <dgm:spPr/>
    </dgm:pt>
    <dgm:pt modelId="{AE9180C7-E7C9-4A15-970C-798440334C96}" type="pres">
      <dgm:prSet presAssocID="{5D196AF2-9872-400C-BDF8-FACF5083BACB}" presName="composite" presStyleCnt="0"/>
      <dgm:spPr/>
    </dgm:pt>
    <dgm:pt modelId="{F1A8F63A-DA82-48E5-8475-DCE99F30DDFA}" type="pres">
      <dgm:prSet presAssocID="{5D196AF2-9872-400C-BDF8-FACF5083BACB}" presName="LShape" presStyleLbl="alignNode1" presStyleIdx="10" presStyleCnt="15"/>
      <dgm:spPr>
        <a:solidFill>
          <a:schemeClr val="accent1"/>
        </a:solidFill>
        <a:ln>
          <a:noFill/>
        </a:ln>
      </dgm:spPr>
    </dgm:pt>
    <dgm:pt modelId="{9E9BBBE8-C4A4-4CE3-A969-B0025496485D}" type="pres">
      <dgm:prSet presAssocID="{5D196AF2-9872-400C-BDF8-FACF5083BACB}" presName="ParentText" presStyleLbl="revTx" presStyleIdx="5" presStyleCnt="8" custScaleX="99810">
        <dgm:presLayoutVars>
          <dgm:chMax val="0"/>
          <dgm:chPref val="0"/>
          <dgm:bulletEnabled val="1"/>
        </dgm:presLayoutVars>
      </dgm:prSet>
      <dgm:spPr/>
      <dgm:t>
        <a:bodyPr/>
        <a:lstStyle/>
        <a:p>
          <a:endParaRPr lang="es-ES"/>
        </a:p>
      </dgm:t>
    </dgm:pt>
    <dgm:pt modelId="{27B5A628-410A-4C76-B9B0-D1B358ABEC3C}" type="pres">
      <dgm:prSet presAssocID="{5D196AF2-9872-400C-BDF8-FACF5083BACB}" presName="Triangle" presStyleLbl="alignNode1" presStyleIdx="11" presStyleCnt="15"/>
      <dgm:spPr>
        <a:solidFill>
          <a:schemeClr val="accent1"/>
        </a:solidFill>
        <a:ln>
          <a:noFill/>
        </a:ln>
      </dgm:spPr>
    </dgm:pt>
    <dgm:pt modelId="{65B4A30F-FA9E-4A03-9879-C3383AED5B28}" type="pres">
      <dgm:prSet presAssocID="{3AB45B01-2C19-4BB0-BED4-9858DE6086AC}" presName="sibTrans" presStyleCnt="0"/>
      <dgm:spPr/>
    </dgm:pt>
    <dgm:pt modelId="{6F391D2D-FEAC-496B-B3B3-90281C9A31DE}" type="pres">
      <dgm:prSet presAssocID="{3AB45B01-2C19-4BB0-BED4-9858DE6086AC}" presName="space" presStyleCnt="0"/>
      <dgm:spPr/>
    </dgm:pt>
    <dgm:pt modelId="{DA624BB0-096C-4F36-98D7-2EF46B6EC8BE}" type="pres">
      <dgm:prSet presAssocID="{92E1474B-8606-4F0B-93F2-B3F457B402A7}" presName="composite" presStyleCnt="0"/>
      <dgm:spPr/>
    </dgm:pt>
    <dgm:pt modelId="{DDFA81E7-4728-4F0C-995C-9529173EF13D}" type="pres">
      <dgm:prSet presAssocID="{92E1474B-8606-4F0B-93F2-B3F457B402A7}" presName="LShape" presStyleLbl="alignNode1" presStyleIdx="12" presStyleCnt="15"/>
      <dgm:spPr>
        <a:solidFill>
          <a:schemeClr val="accent1"/>
        </a:solidFill>
        <a:ln>
          <a:noFill/>
        </a:ln>
      </dgm:spPr>
    </dgm:pt>
    <dgm:pt modelId="{7429404D-0FF7-469D-A5D6-66A1EFAD53D2}" type="pres">
      <dgm:prSet presAssocID="{92E1474B-8606-4F0B-93F2-B3F457B402A7}" presName="ParentText" presStyleLbl="revTx" presStyleIdx="6" presStyleCnt="8">
        <dgm:presLayoutVars>
          <dgm:chMax val="0"/>
          <dgm:chPref val="0"/>
          <dgm:bulletEnabled val="1"/>
        </dgm:presLayoutVars>
      </dgm:prSet>
      <dgm:spPr/>
      <dgm:t>
        <a:bodyPr/>
        <a:lstStyle/>
        <a:p>
          <a:endParaRPr lang="es-ES"/>
        </a:p>
      </dgm:t>
    </dgm:pt>
    <dgm:pt modelId="{8BE12CDD-AB7E-41BD-BD3C-637B06CE261C}" type="pres">
      <dgm:prSet presAssocID="{92E1474B-8606-4F0B-93F2-B3F457B402A7}" presName="Triangle" presStyleLbl="alignNode1" presStyleIdx="13" presStyleCnt="15"/>
      <dgm:spPr>
        <a:solidFill>
          <a:schemeClr val="accent1"/>
        </a:solidFill>
        <a:ln>
          <a:noFill/>
        </a:ln>
      </dgm:spPr>
    </dgm:pt>
    <dgm:pt modelId="{18CC9B13-588F-49C5-ACF5-F5BD4AB44C6A}" type="pres">
      <dgm:prSet presAssocID="{1506D6B3-EEAD-4CD5-9C58-60FEAC164FA1}" presName="sibTrans" presStyleCnt="0"/>
      <dgm:spPr/>
    </dgm:pt>
    <dgm:pt modelId="{F22B43AB-1C06-4612-A36E-7A01E8BEB791}" type="pres">
      <dgm:prSet presAssocID="{1506D6B3-EEAD-4CD5-9C58-60FEAC164FA1}" presName="space" presStyleCnt="0"/>
      <dgm:spPr/>
    </dgm:pt>
    <dgm:pt modelId="{348BF7AA-4463-4173-B0BA-FFAB2D73AFEE}" type="pres">
      <dgm:prSet presAssocID="{3490041F-6BBB-4B0F-84CA-A304D2918F20}" presName="composite" presStyleCnt="0"/>
      <dgm:spPr/>
    </dgm:pt>
    <dgm:pt modelId="{8081B51A-7D71-46B7-B685-520BE16FDD1A}" type="pres">
      <dgm:prSet presAssocID="{3490041F-6BBB-4B0F-84CA-A304D2918F20}" presName="LShape" presStyleLbl="alignNode1" presStyleIdx="14" presStyleCnt="15"/>
      <dgm:spPr>
        <a:solidFill>
          <a:schemeClr val="accent1"/>
        </a:solidFill>
        <a:ln>
          <a:noFill/>
        </a:ln>
      </dgm:spPr>
    </dgm:pt>
    <dgm:pt modelId="{123B8581-7839-41A5-AB4E-22FA89293277}" type="pres">
      <dgm:prSet presAssocID="{3490041F-6BBB-4B0F-84CA-A304D2918F20}" presName="ParentText" presStyleLbl="revTx" presStyleIdx="7" presStyleCnt="8">
        <dgm:presLayoutVars>
          <dgm:chMax val="0"/>
          <dgm:chPref val="0"/>
          <dgm:bulletEnabled val="1"/>
        </dgm:presLayoutVars>
      </dgm:prSet>
      <dgm:spPr/>
      <dgm:t>
        <a:bodyPr/>
        <a:lstStyle/>
        <a:p>
          <a:endParaRPr lang="es-ES"/>
        </a:p>
      </dgm:t>
    </dgm:pt>
  </dgm:ptLst>
  <dgm:cxnLst>
    <dgm:cxn modelId="{167FF860-89D8-44F9-A0C6-51FAEBFA2887}" srcId="{0F66ADB5-CFA2-4C9F-AA40-0C32F81DA846}" destId="{65CA4155-4843-489F-B846-D338DEA21752}" srcOrd="4" destOrd="0" parTransId="{EA1B6EC4-E22B-42F1-8088-9DDB3931F537}" sibTransId="{F80401A4-D89D-425A-A3A2-2627D1A8E9C8}"/>
    <dgm:cxn modelId="{83B5428A-ACDE-4988-986F-B2950883EF3F}" type="presOf" srcId="{11BF608E-6E7E-4D80-B0D8-93BB5E9E56C0}" destId="{126E82A2-2EDB-48F8-8164-E26A3156B664}" srcOrd="0" destOrd="0" presId="urn:microsoft.com/office/officeart/2009/3/layout/StepUpProcess"/>
    <dgm:cxn modelId="{37F90ECF-AE1C-4D7C-84D7-BAF7581D0AD0}" type="presOf" srcId="{A0F14309-6632-48EF-9391-93DC0728218A}" destId="{8E75FC5A-E1F5-4B9D-9D5C-4D68836855BD}" srcOrd="0" destOrd="0" presId="urn:microsoft.com/office/officeart/2009/3/layout/StepUpProcess"/>
    <dgm:cxn modelId="{423D08E6-0D3B-49EE-98CA-C4918DF82988}" type="presOf" srcId="{B9C81199-D174-46C9-8136-3BC72406E1F8}" destId="{E588CAD7-8FA2-40E0-9127-600C2EF66FFF}" srcOrd="0" destOrd="0" presId="urn:microsoft.com/office/officeart/2009/3/layout/StepUpProcess"/>
    <dgm:cxn modelId="{97C3548A-E8F6-4711-8135-556C1E4E7F84}" srcId="{0F66ADB5-CFA2-4C9F-AA40-0C32F81DA846}" destId="{9370F23F-A2E7-4756-B19B-B236D9F399BC}" srcOrd="0" destOrd="0" parTransId="{D52DC535-4328-4EE4-A98F-DBF87DDD3535}" sibTransId="{6DC881F3-DF21-49FA-9D48-6552F032229C}"/>
    <dgm:cxn modelId="{51A4E79B-5064-474D-8EC5-2DDB7CCC4A31}" type="presOf" srcId="{0F66ADB5-CFA2-4C9F-AA40-0C32F81DA846}" destId="{1407FCD7-4974-475E-8E6E-46375F27746F}" srcOrd="0" destOrd="0" presId="urn:microsoft.com/office/officeart/2009/3/layout/StepUpProcess"/>
    <dgm:cxn modelId="{F3F54F7C-7504-40F4-A9DE-E928AB76BE21}" srcId="{0F66ADB5-CFA2-4C9F-AA40-0C32F81DA846}" destId="{92E1474B-8606-4F0B-93F2-B3F457B402A7}" srcOrd="6" destOrd="0" parTransId="{CFC7ED65-5860-4DB9-9162-F974E952DD13}" sibTransId="{1506D6B3-EEAD-4CD5-9C58-60FEAC164FA1}"/>
    <dgm:cxn modelId="{F4EEA1E5-9223-44DF-BFB4-EC2B8D657B98}" srcId="{0F66ADB5-CFA2-4C9F-AA40-0C32F81DA846}" destId="{A0F14309-6632-48EF-9391-93DC0728218A}" srcOrd="1" destOrd="0" parTransId="{1B04D99E-AFB2-4B4B-83F8-99E62F2701E3}" sibTransId="{28E0D28F-9475-4C75-90D9-0CC4422183DE}"/>
    <dgm:cxn modelId="{290C05BB-2CF9-4459-8517-2C7D5CE7EACE}" srcId="{0F66ADB5-CFA2-4C9F-AA40-0C32F81DA846}" destId="{B9C81199-D174-46C9-8136-3BC72406E1F8}" srcOrd="3" destOrd="0" parTransId="{E4E3BBC2-0C36-49A6-94A3-0512A2331553}" sibTransId="{98BDE8D7-4AA0-4512-8969-61FBEDA68770}"/>
    <dgm:cxn modelId="{43B98A5C-01F8-4735-9278-D7BC169368F0}" srcId="{0F66ADB5-CFA2-4C9F-AA40-0C32F81DA846}" destId="{5D196AF2-9872-400C-BDF8-FACF5083BACB}" srcOrd="5" destOrd="0" parTransId="{8B94C1EC-4D50-453B-89F6-B527DB71E8F3}" sibTransId="{3AB45B01-2C19-4BB0-BED4-9858DE6086AC}"/>
    <dgm:cxn modelId="{32A80BD5-B342-437B-BB28-F3F29925EA94}" type="presOf" srcId="{5D196AF2-9872-400C-BDF8-FACF5083BACB}" destId="{9E9BBBE8-C4A4-4CE3-A969-B0025496485D}" srcOrd="0" destOrd="0" presId="urn:microsoft.com/office/officeart/2009/3/layout/StepUpProcess"/>
    <dgm:cxn modelId="{03AE0771-3B03-439F-ABA3-F3E1DFB77E4D}" type="presOf" srcId="{9370F23F-A2E7-4756-B19B-B236D9F399BC}" destId="{EFFCF4EC-0651-4C77-84BD-7BD03627DC55}" srcOrd="0" destOrd="0" presId="urn:microsoft.com/office/officeart/2009/3/layout/StepUpProcess"/>
    <dgm:cxn modelId="{546CF88F-F653-4233-9500-9C1B825B9D6E}" type="presOf" srcId="{3490041F-6BBB-4B0F-84CA-A304D2918F20}" destId="{123B8581-7839-41A5-AB4E-22FA89293277}" srcOrd="0" destOrd="0" presId="urn:microsoft.com/office/officeart/2009/3/layout/StepUpProcess"/>
    <dgm:cxn modelId="{C4A5A8D9-57D4-4299-AF43-9B45456C46F9}" srcId="{0F66ADB5-CFA2-4C9F-AA40-0C32F81DA846}" destId="{3490041F-6BBB-4B0F-84CA-A304D2918F20}" srcOrd="7" destOrd="0" parTransId="{7CBD28CE-9081-4236-9DD2-814C4EBD4710}" sibTransId="{5A648462-D4FC-487A-931A-54933444D1EE}"/>
    <dgm:cxn modelId="{11B668A2-30B5-4AF7-8401-857D7CE08171}" type="presOf" srcId="{92E1474B-8606-4F0B-93F2-B3F457B402A7}" destId="{7429404D-0FF7-469D-A5D6-66A1EFAD53D2}" srcOrd="0" destOrd="0" presId="urn:microsoft.com/office/officeart/2009/3/layout/StepUpProcess"/>
    <dgm:cxn modelId="{2EE98900-5E23-425E-90B2-A495369C8A4F}" srcId="{0F66ADB5-CFA2-4C9F-AA40-0C32F81DA846}" destId="{11BF608E-6E7E-4D80-B0D8-93BB5E9E56C0}" srcOrd="2" destOrd="0" parTransId="{7DFC8362-A126-4709-92EB-F40B10E560D7}" sibTransId="{9F53E7AC-F63B-4005-A37C-05675DA613F6}"/>
    <dgm:cxn modelId="{E900CDB5-EFD3-408A-BB43-A56A9F2CF363}" type="presOf" srcId="{65CA4155-4843-489F-B846-D338DEA21752}" destId="{85C6069B-DE3A-45D7-98F2-19A93A6FFEF7}" srcOrd="0" destOrd="0" presId="urn:microsoft.com/office/officeart/2009/3/layout/StepUpProcess"/>
    <dgm:cxn modelId="{7E845F26-094B-4986-85E1-9895BC85AD1F}" type="presParOf" srcId="{1407FCD7-4974-475E-8E6E-46375F27746F}" destId="{7E880501-8155-4894-B81A-62CEB248396A}" srcOrd="0" destOrd="0" presId="urn:microsoft.com/office/officeart/2009/3/layout/StepUpProcess"/>
    <dgm:cxn modelId="{C5E90FE1-AAAD-4E9B-BCEF-7561DE014F60}" type="presParOf" srcId="{7E880501-8155-4894-B81A-62CEB248396A}" destId="{9689001E-6002-4CB5-AFD2-4294C0DB2345}" srcOrd="0" destOrd="0" presId="urn:microsoft.com/office/officeart/2009/3/layout/StepUpProcess"/>
    <dgm:cxn modelId="{DDEAFF75-87F7-4B5D-ADD7-F772E4D8570C}" type="presParOf" srcId="{7E880501-8155-4894-B81A-62CEB248396A}" destId="{EFFCF4EC-0651-4C77-84BD-7BD03627DC55}" srcOrd="1" destOrd="0" presId="urn:microsoft.com/office/officeart/2009/3/layout/StepUpProcess"/>
    <dgm:cxn modelId="{E8870390-443E-4245-8ACE-429EAE0631DE}" type="presParOf" srcId="{7E880501-8155-4894-B81A-62CEB248396A}" destId="{B3FBF87F-EBCE-44B8-BEA0-84F86A40B98E}" srcOrd="2" destOrd="0" presId="urn:microsoft.com/office/officeart/2009/3/layout/StepUpProcess"/>
    <dgm:cxn modelId="{83F3D093-8EAD-44C2-A203-F16019E87CD2}" type="presParOf" srcId="{1407FCD7-4974-475E-8E6E-46375F27746F}" destId="{1F296A30-F218-4728-A429-CAB5085A4AA0}" srcOrd="1" destOrd="0" presId="urn:microsoft.com/office/officeart/2009/3/layout/StepUpProcess"/>
    <dgm:cxn modelId="{F399F369-C1A6-4E9F-8754-99037014161F}" type="presParOf" srcId="{1F296A30-F218-4728-A429-CAB5085A4AA0}" destId="{EC6E29E5-38ED-4E21-BD83-A841A0E4B1AD}" srcOrd="0" destOrd="0" presId="urn:microsoft.com/office/officeart/2009/3/layout/StepUpProcess"/>
    <dgm:cxn modelId="{9BF7D19D-2387-4206-842C-0C893DD6BEF2}" type="presParOf" srcId="{1407FCD7-4974-475E-8E6E-46375F27746F}" destId="{9CABF03B-5D93-4EAA-8499-4EF24A7F2285}" srcOrd="2" destOrd="0" presId="urn:microsoft.com/office/officeart/2009/3/layout/StepUpProcess"/>
    <dgm:cxn modelId="{2082BD84-B48A-424D-82AE-1C3189046DE9}" type="presParOf" srcId="{9CABF03B-5D93-4EAA-8499-4EF24A7F2285}" destId="{AF917CE7-F056-4753-B108-6E373C9A2DD1}" srcOrd="0" destOrd="0" presId="urn:microsoft.com/office/officeart/2009/3/layout/StepUpProcess"/>
    <dgm:cxn modelId="{DB9F494E-B453-4760-9F5A-CB87A3BAAAE8}" type="presParOf" srcId="{9CABF03B-5D93-4EAA-8499-4EF24A7F2285}" destId="{8E75FC5A-E1F5-4B9D-9D5C-4D68836855BD}" srcOrd="1" destOrd="0" presId="urn:microsoft.com/office/officeart/2009/3/layout/StepUpProcess"/>
    <dgm:cxn modelId="{3C0E5878-C75C-4E8E-AEB7-73C9CA1B940E}" type="presParOf" srcId="{9CABF03B-5D93-4EAA-8499-4EF24A7F2285}" destId="{CFF1948C-ABE5-4C44-BB6A-9B38450BD703}" srcOrd="2" destOrd="0" presId="urn:microsoft.com/office/officeart/2009/3/layout/StepUpProcess"/>
    <dgm:cxn modelId="{1624818A-E1FB-4D86-BCC3-3A969670631A}" type="presParOf" srcId="{1407FCD7-4974-475E-8E6E-46375F27746F}" destId="{A62FD07E-876F-4827-BFE1-C4FC2BA7F628}" srcOrd="3" destOrd="0" presId="urn:microsoft.com/office/officeart/2009/3/layout/StepUpProcess"/>
    <dgm:cxn modelId="{711EE442-8928-4CC6-8935-EA892AF77860}" type="presParOf" srcId="{A62FD07E-876F-4827-BFE1-C4FC2BA7F628}" destId="{2CD6C036-8881-44D6-97A1-FB4FF2DF84C4}" srcOrd="0" destOrd="0" presId="urn:microsoft.com/office/officeart/2009/3/layout/StepUpProcess"/>
    <dgm:cxn modelId="{0D1A0BB0-B7C7-470E-9910-BD619A7C6879}" type="presParOf" srcId="{1407FCD7-4974-475E-8E6E-46375F27746F}" destId="{0AB59E35-6600-4E5A-847A-ED285916CFB0}" srcOrd="4" destOrd="0" presId="urn:microsoft.com/office/officeart/2009/3/layout/StepUpProcess"/>
    <dgm:cxn modelId="{EAB0446A-9B11-4EB9-9EC9-804C5866A673}" type="presParOf" srcId="{0AB59E35-6600-4E5A-847A-ED285916CFB0}" destId="{6896FFA1-E0EC-4BC4-BAA7-2A73E3ED1B41}" srcOrd="0" destOrd="0" presId="urn:microsoft.com/office/officeart/2009/3/layout/StepUpProcess"/>
    <dgm:cxn modelId="{E535427E-20A2-4D5D-9896-9D9DB14F59D8}" type="presParOf" srcId="{0AB59E35-6600-4E5A-847A-ED285916CFB0}" destId="{126E82A2-2EDB-48F8-8164-E26A3156B664}" srcOrd="1" destOrd="0" presId="urn:microsoft.com/office/officeart/2009/3/layout/StepUpProcess"/>
    <dgm:cxn modelId="{2609F2D9-E82D-46DB-A0CC-7B8725BA8C1D}" type="presParOf" srcId="{0AB59E35-6600-4E5A-847A-ED285916CFB0}" destId="{61D5FF8E-D78D-4A92-B918-D488E4A3C4C0}" srcOrd="2" destOrd="0" presId="urn:microsoft.com/office/officeart/2009/3/layout/StepUpProcess"/>
    <dgm:cxn modelId="{0D84BC32-E325-45DF-A25D-CE04DB128F51}" type="presParOf" srcId="{1407FCD7-4974-475E-8E6E-46375F27746F}" destId="{60FD8C3F-E0AF-407D-9B00-9E4147BCDF55}" srcOrd="5" destOrd="0" presId="urn:microsoft.com/office/officeart/2009/3/layout/StepUpProcess"/>
    <dgm:cxn modelId="{02E54DDE-4C4B-436F-B98C-14C22D42E0FE}" type="presParOf" srcId="{60FD8C3F-E0AF-407D-9B00-9E4147BCDF55}" destId="{C38D09A1-6827-4140-B839-C151FA764912}" srcOrd="0" destOrd="0" presId="urn:microsoft.com/office/officeart/2009/3/layout/StepUpProcess"/>
    <dgm:cxn modelId="{11E07863-CCA0-4ABE-B6C6-7B63407609B9}" type="presParOf" srcId="{1407FCD7-4974-475E-8E6E-46375F27746F}" destId="{DE662BEF-A027-4942-93EC-355DFDF6C8C5}" srcOrd="6" destOrd="0" presId="urn:microsoft.com/office/officeart/2009/3/layout/StepUpProcess"/>
    <dgm:cxn modelId="{09C9F439-4DC7-4552-95A4-12473DAF86FD}" type="presParOf" srcId="{DE662BEF-A027-4942-93EC-355DFDF6C8C5}" destId="{81C16A8A-630D-4CCF-B549-567A6C484DAF}" srcOrd="0" destOrd="0" presId="urn:microsoft.com/office/officeart/2009/3/layout/StepUpProcess"/>
    <dgm:cxn modelId="{423791A1-1CF1-4F39-A7A5-00F5D357F864}" type="presParOf" srcId="{DE662BEF-A027-4942-93EC-355DFDF6C8C5}" destId="{E588CAD7-8FA2-40E0-9127-600C2EF66FFF}" srcOrd="1" destOrd="0" presId="urn:microsoft.com/office/officeart/2009/3/layout/StepUpProcess"/>
    <dgm:cxn modelId="{7D65E626-DD19-4CCF-8DC8-85424633925F}" type="presParOf" srcId="{DE662BEF-A027-4942-93EC-355DFDF6C8C5}" destId="{7AAEBA5A-8DA1-448C-9CAE-B637BA968A58}" srcOrd="2" destOrd="0" presId="urn:microsoft.com/office/officeart/2009/3/layout/StepUpProcess"/>
    <dgm:cxn modelId="{B7BD0A2A-DE7D-4665-B9C4-18AA372E52E1}" type="presParOf" srcId="{1407FCD7-4974-475E-8E6E-46375F27746F}" destId="{878C5B6C-2301-42A3-9E92-16B86012206B}" srcOrd="7" destOrd="0" presId="urn:microsoft.com/office/officeart/2009/3/layout/StepUpProcess"/>
    <dgm:cxn modelId="{65856596-85C3-4494-B8CE-9B0CBC8D191D}" type="presParOf" srcId="{878C5B6C-2301-42A3-9E92-16B86012206B}" destId="{157CE90B-20DA-47CA-99BE-240477AC8750}" srcOrd="0" destOrd="0" presId="urn:microsoft.com/office/officeart/2009/3/layout/StepUpProcess"/>
    <dgm:cxn modelId="{05ECA7BD-1C2F-4159-8839-6CCD8B0560CB}" type="presParOf" srcId="{1407FCD7-4974-475E-8E6E-46375F27746F}" destId="{BC7FDE28-4D5A-4742-AB72-194FA4EA8D5A}" srcOrd="8" destOrd="0" presId="urn:microsoft.com/office/officeart/2009/3/layout/StepUpProcess"/>
    <dgm:cxn modelId="{00BC63A5-8F5D-444C-9B05-F3391BC93478}" type="presParOf" srcId="{BC7FDE28-4D5A-4742-AB72-194FA4EA8D5A}" destId="{74E4628E-49D9-4ABD-A97B-1A7C77DB7BB4}" srcOrd="0" destOrd="0" presId="urn:microsoft.com/office/officeart/2009/3/layout/StepUpProcess"/>
    <dgm:cxn modelId="{2B2D90E2-741F-4ACA-BFDC-06447357AD8D}" type="presParOf" srcId="{BC7FDE28-4D5A-4742-AB72-194FA4EA8D5A}" destId="{85C6069B-DE3A-45D7-98F2-19A93A6FFEF7}" srcOrd="1" destOrd="0" presId="urn:microsoft.com/office/officeart/2009/3/layout/StepUpProcess"/>
    <dgm:cxn modelId="{1864BBD8-24BD-4C88-AD52-AF4A5B7865BC}" type="presParOf" srcId="{BC7FDE28-4D5A-4742-AB72-194FA4EA8D5A}" destId="{2C75A463-F517-4C83-8CB9-FDE598CD953D}" srcOrd="2" destOrd="0" presId="urn:microsoft.com/office/officeart/2009/3/layout/StepUpProcess"/>
    <dgm:cxn modelId="{8E99CE11-D49E-4B9F-8DB8-BEB289C0B22E}" type="presParOf" srcId="{1407FCD7-4974-475E-8E6E-46375F27746F}" destId="{A6A969F3-03A9-43D5-956F-872AF2C03A68}" srcOrd="9" destOrd="0" presId="urn:microsoft.com/office/officeart/2009/3/layout/StepUpProcess"/>
    <dgm:cxn modelId="{A7111A5A-E767-46A3-A3C2-87037E9CBD21}" type="presParOf" srcId="{A6A969F3-03A9-43D5-956F-872AF2C03A68}" destId="{1CCE67DA-1323-43E7-AB47-6866E6C8382B}" srcOrd="0" destOrd="0" presId="urn:microsoft.com/office/officeart/2009/3/layout/StepUpProcess"/>
    <dgm:cxn modelId="{E83992D7-C149-4AF2-8B0E-30D492C8B0D6}" type="presParOf" srcId="{1407FCD7-4974-475E-8E6E-46375F27746F}" destId="{AE9180C7-E7C9-4A15-970C-798440334C96}" srcOrd="10" destOrd="0" presId="urn:microsoft.com/office/officeart/2009/3/layout/StepUpProcess"/>
    <dgm:cxn modelId="{8F9E1BFB-2787-40B5-A1B5-C58FB25D6383}" type="presParOf" srcId="{AE9180C7-E7C9-4A15-970C-798440334C96}" destId="{F1A8F63A-DA82-48E5-8475-DCE99F30DDFA}" srcOrd="0" destOrd="0" presId="urn:microsoft.com/office/officeart/2009/3/layout/StepUpProcess"/>
    <dgm:cxn modelId="{6D01FF1C-2425-4CB5-829D-AE3CD382AAC1}" type="presParOf" srcId="{AE9180C7-E7C9-4A15-970C-798440334C96}" destId="{9E9BBBE8-C4A4-4CE3-A969-B0025496485D}" srcOrd="1" destOrd="0" presId="urn:microsoft.com/office/officeart/2009/3/layout/StepUpProcess"/>
    <dgm:cxn modelId="{505D7189-C5AD-446E-9EBD-22DA6B07CC16}" type="presParOf" srcId="{AE9180C7-E7C9-4A15-970C-798440334C96}" destId="{27B5A628-410A-4C76-B9B0-D1B358ABEC3C}" srcOrd="2" destOrd="0" presId="urn:microsoft.com/office/officeart/2009/3/layout/StepUpProcess"/>
    <dgm:cxn modelId="{892E94D2-7547-4583-B699-FCDFF1DA127C}" type="presParOf" srcId="{1407FCD7-4974-475E-8E6E-46375F27746F}" destId="{65B4A30F-FA9E-4A03-9879-C3383AED5B28}" srcOrd="11" destOrd="0" presId="urn:microsoft.com/office/officeart/2009/3/layout/StepUpProcess"/>
    <dgm:cxn modelId="{BD954341-72C7-4050-81D0-5043D53FC16F}" type="presParOf" srcId="{65B4A30F-FA9E-4A03-9879-C3383AED5B28}" destId="{6F391D2D-FEAC-496B-B3B3-90281C9A31DE}" srcOrd="0" destOrd="0" presId="urn:microsoft.com/office/officeart/2009/3/layout/StepUpProcess"/>
    <dgm:cxn modelId="{1007DE78-D4F3-42DA-80FF-A075506E81A3}" type="presParOf" srcId="{1407FCD7-4974-475E-8E6E-46375F27746F}" destId="{DA624BB0-096C-4F36-98D7-2EF46B6EC8BE}" srcOrd="12" destOrd="0" presId="urn:microsoft.com/office/officeart/2009/3/layout/StepUpProcess"/>
    <dgm:cxn modelId="{A2B62E83-6E22-4923-9F79-820E8A89C18F}" type="presParOf" srcId="{DA624BB0-096C-4F36-98D7-2EF46B6EC8BE}" destId="{DDFA81E7-4728-4F0C-995C-9529173EF13D}" srcOrd="0" destOrd="0" presId="urn:microsoft.com/office/officeart/2009/3/layout/StepUpProcess"/>
    <dgm:cxn modelId="{458F8135-BC9B-4739-97E0-1937424CC935}" type="presParOf" srcId="{DA624BB0-096C-4F36-98D7-2EF46B6EC8BE}" destId="{7429404D-0FF7-469D-A5D6-66A1EFAD53D2}" srcOrd="1" destOrd="0" presId="urn:microsoft.com/office/officeart/2009/3/layout/StepUpProcess"/>
    <dgm:cxn modelId="{FC015792-2FCC-4DF6-BE85-C43A0D064DE7}" type="presParOf" srcId="{DA624BB0-096C-4F36-98D7-2EF46B6EC8BE}" destId="{8BE12CDD-AB7E-41BD-BD3C-637B06CE261C}" srcOrd="2" destOrd="0" presId="urn:microsoft.com/office/officeart/2009/3/layout/StepUpProcess"/>
    <dgm:cxn modelId="{8A59999B-706A-46D1-B5B6-8C7DC3E50650}" type="presParOf" srcId="{1407FCD7-4974-475E-8E6E-46375F27746F}" destId="{18CC9B13-588F-49C5-ACF5-F5BD4AB44C6A}" srcOrd="13" destOrd="0" presId="urn:microsoft.com/office/officeart/2009/3/layout/StepUpProcess"/>
    <dgm:cxn modelId="{57F9E1D7-33D8-4C04-8602-6162BB3416CF}" type="presParOf" srcId="{18CC9B13-588F-49C5-ACF5-F5BD4AB44C6A}" destId="{F22B43AB-1C06-4612-A36E-7A01E8BEB791}" srcOrd="0" destOrd="0" presId="urn:microsoft.com/office/officeart/2009/3/layout/StepUpProcess"/>
    <dgm:cxn modelId="{D0BF36C3-189C-4C6E-A740-071CECD2677E}" type="presParOf" srcId="{1407FCD7-4974-475E-8E6E-46375F27746F}" destId="{348BF7AA-4463-4173-B0BA-FFAB2D73AFEE}" srcOrd="14" destOrd="0" presId="urn:microsoft.com/office/officeart/2009/3/layout/StepUpProcess"/>
    <dgm:cxn modelId="{F2F4AA50-3806-409E-A3B3-CF3E9BB753DF}" type="presParOf" srcId="{348BF7AA-4463-4173-B0BA-FFAB2D73AFEE}" destId="{8081B51A-7D71-46B7-B685-520BE16FDD1A}" srcOrd="0" destOrd="0" presId="urn:microsoft.com/office/officeart/2009/3/layout/StepUpProcess"/>
    <dgm:cxn modelId="{A06E18C0-FF90-4D4C-9A56-81F5B9B121C0}" type="presParOf" srcId="{348BF7AA-4463-4173-B0BA-FFAB2D73AFEE}" destId="{123B8581-7839-41A5-AB4E-22FA89293277}"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2DFEF1-7970-438F-8188-D882D7FC657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F11B637B-F0B9-4994-B578-137D121A1D30}">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S" sz="3600" b="1" dirty="0"/>
            <a:t>ADMINISTRATIVO </a:t>
          </a:r>
        </a:p>
      </dgm:t>
    </dgm:pt>
    <dgm:pt modelId="{5A21DA8B-6AC6-4720-A9EC-032C4B9765B3}" type="parTrans" cxnId="{D858E003-BCD0-4DC1-A2AA-5062F20F8D55}">
      <dgm:prSet/>
      <dgm:spPr/>
      <dgm:t>
        <a:bodyPr/>
        <a:lstStyle/>
        <a:p>
          <a:endParaRPr lang="es-ES"/>
        </a:p>
      </dgm:t>
    </dgm:pt>
    <dgm:pt modelId="{4F42CC2A-42AA-4720-BBAC-2311DF52F760}" type="sibTrans" cxnId="{D858E003-BCD0-4DC1-A2AA-5062F20F8D55}">
      <dgm:prSet/>
      <dgm:spPr/>
      <dgm:t>
        <a:bodyPr/>
        <a:lstStyle/>
        <a:p>
          <a:endParaRPr lang="es-ES"/>
        </a:p>
      </dgm:t>
    </dgm:pt>
    <dgm:pt modelId="{F2A7996F-DCF2-415F-A29A-A32100CD45F9}">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pPr algn="ctr"/>
          <a:r>
            <a:rPr lang="es-ES" sz="1500" b="1" dirty="0">
              <a:solidFill>
                <a:schemeClr val="tx1"/>
              </a:solidFill>
            </a:rPr>
            <a:t> </a:t>
          </a:r>
          <a:r>
            <a:rPr lang="es-ES" sz="1200" b="1" dirty="0">
              <a:solidFill>
                <a:schemeClr val="bg2">
                  <a:lumMod val="25000"/>
                </a:schemeClr>
              </a:solidFill>
            </a:rPr>
            <a:t>INFORMES LEGALES SOBRE ASESORAMIENTO A UNIDADES ORGANIZACIONALES</a:t>
          </a:r>
        </a:p>
        <a:p>
          <a:pPr algn="just"/>
          <a:r>
            <a:rPr lang="es-ES" sz="1400" b="1" dirty="0">
              <a:solidFill>
                <a:schemeClr val="bg2">
                  <a:lumMod val="25000"/>
                </a:schemeClr>
              </a:solidFill>
            </a:rPr>
            <a:t>- Meta 900 </a:t>
          </a:r>
        </a:p>
      </dgm:t>
    </dgm:pt>
    <dgm:pt modelId="{8E3CC7CC-76FE-4E86-B059-ADA825CFC674}" type="parTrans" cxnId="{036D4076-1A3B-4FF7-9112-EEDDB983B0DF}">
      <dgm:prSet/>
      <dgm:spPr/>
      <dgm:t>
        <a:bodyPr/>
        <a:lstStyle/>
        <a:p>
          <a:endParaRPr lang="es-ES" dirty="0"/>
        </a:p>
      </dgm:t>
    </dgm:pt>
    <dgm:pt modelId="{9033C958-2F66-4DE1-84FF-9240E7EF32A1}" type="sibTrans" cxnId="{036D4076-1A3B-4FF7-9112-EEDDB983B0DF}">
      <dgm:prSet/>
      <dgm:spPr/>
      <dgm:t>
        <a:bodyPr/>
        <a:lstStyle/>
        <a:p>
          <a:endParaRPr lang="es-ES"/>
        </a:p>
      </dgm:t>
    </dgm:pt>
    <dgm:pt modelId="{2193CA7A-A5E1-4F35-A0AB-207CDC20D8AF}">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pPr algn="ctr"/>
          <a:r>
            <a:rPr lang="es-ES" sz="1200" b="1" dirty="0">
              <a:solidFill>
                <a:schemeClr val="bg2">
                  <a:lumMod val="25000"/>
                </a:schemeClr>
              </a:solidFill>
            </a:rPr>
            <a:t>NOTAS LEGALES A UNIDADES ORGANIZACIONALES </a:t>
          </a:r>
        </a:p>
        <a:p>
          <a:pPr algn="just"/>
          <a:r>
            <a:rPr lang="es-ES" sz="1400" b="1" dirty="0">
              <a:solidFill>
                <a:schemeClr val="bg2">
                  <a:lumMod val="25000"/>
                </a:schemeClr>
              </a:solidFill>
            </a:rPr>
            <a:t>- Meta 1200</a:t>
          </a:r>
        </a:p>
      </dgm:t>
    </dgm:pt>
    <dgm:pt modelId="{4DEC95BD-D9F1-4AA0-A1DD-1F6B96374F7E}" type="parTrans" cxnId="{73247450-0E97-4669-816B-2045A6C3E15E}">
      <dgm:prSet/>
      <dgm:spPr/>
      <dgm:t>
        <a:bodyPr/>
        <a:lstStyle/>
        <a:p>
          <a:endParaRPr lang="es-ES" dirty="0"/>
        </a:p>
      </dgm:t>
    </dgm:pt>
    <dgm:pt modelId="{1FFC0551-7479-48EF-8832-9562A1CD24C5}" type="sibTrans" cxnId="{73247450-0E97-4669-816B-2045A6C3E15E}">
      <dgm:prSet/>
      <dgm:spPr/>
      <dgm:t>
        <a:bodyPr/>
        <a:lstStyle/>
        <a:p>
          <a:endParaRPr lang="es-ES"/>
        </a:p>
      </dgm:t>
    </dgm:pt>
    <dgm:pt modelId="{804CA5AC-F287-46F5-90CF-8D34CB517834}">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pPr algn="ctr" defTabSz="533400"/>
          <a:r>
            <a:rPr lang="es-ES" sz="1200" b="1" dirty="0">
              <a:solidFill>
                <a:schemeClr val="bg2">
                  <a:lumMod val="25000"/>
                </a:schemeClr>
              </a:solidFill>
            </a:rPr>
            <a:t>RESOLUCIÓN DE LA COMISIÓN NACIONAL DE PRESTACIONES </a:t>
          </a:r>
        </a:p>
        <a:p>
          <a:pPr algn="just" defTabSz="808038"/>
          <a:r>
            <a:rPr lang="es-ES" sz="1400" b="1" dirty="0">
              <a:solidFill>
                <a:schemeClr val="bg2">
                  <a:lumMod val="25000"/>
                </a:schemeClr>
              </a:solidFill>
            </a:rPr>
            <a:t>– Meta 800 </a:t>
          </a:r>
        </a:p>
      </dgm:t>
    </dgm:pt>
    <dgm:pt modelId="{3FC9CA71-C42B-465F-B3B2-90F88018CB9B}" type="parTrans" cxnId="{230B277E-E701-4038-B589-63ACCB598D41}">
      <dgm:prSet/>
      <dgm:spPr/>
      <dgm:t>
        <a:bodyPr/>
        <a:lstStyle/>
        <a:p>
          <a:endParaRPr lang="es-ES" dirty="0"/>
        </a:p>
      </dgm:t>
    </dgm:pt>
    <dgm:pt modelId="{652107D5-AE19-4AC4-990F-C04D2B49C242}" type="sibTrans" cxnId="{230B277E-E701-4038-B589-63ACCB598D41}">
      <dgm:prSet/>
      <dgm:spPr/>
      <dgm:t>
        <a:bodyPr/>
        <a:lstStyle/>
        <a:p>
          <a:endParaRPr lang="es-ES"/>
        </a:p>
      </dgm:t>
    </dgm:pt>
    <dgm:pt modelId="{A0C133E7-F89A-49DF-9864-E46901D816B8}">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pPr algn="ctr" defTabSz="533400"/>
          <a:r>
            <a:rPr lang="es-ES" sz="1200" b="1" dirty="0">
              <a:solidFill>
                <a:schemeClr val="tx1"/>
              </a:solidFill>
            </a:rPr>
            <a:t> </a:t>
          </a:r>
          <a:r>
            <a:rPr lang="es-ES" sz="1400" b="1" dirty="0">
              <a:solidFill>
                <a:schemeClr val="bg2">
                  <a:lumMod val="25000"/>
                </a:schemeClr>
              </a:solidFill>
            </a:rPr>
            <a:t>RESOLUCIONES ADMINISTRATIVAS RPA-RPC </a:t>
          </a:r>
        </a:p>
        <a:p>
          <a:pPr algn="just" defTabSz="808038"/>
          <a:r>
            <a:rPr lang="es-ES" sz="1400" b="1" dirty="0">
              <a:solidFill>
                <a:schemeClr val="bg2">
                  <a:lumMod val="25000"/>
                </a:schemeClr>
              </a:solidFill>
            </a:rPr>
            <a:t>– Meta 45</a:t>
          </a:r>
        </a:p>
      </dgm:t>
    </dgm:pt>
    <dgm:pt modelId="{8BD293AD-0983-4205-9BE3-6A9CC049F283}" type="sibTrans" cxnId="{E0FC9254-D3DE-4A8A-BE0D-03637A102289}">
      <dgm:prSet/>
      <dgm:spPr/>
      <dgm:t>
        <a:bodyPr/>
        <a:lstStyle/>
        <a:p>
          <a:endParaRPr lang="es-ES"/>
        </a:p>
      </dgm:t>
    </dgm:pt>
    <dgm:pt modelId="{A47F6D97-4091-47CC-8313-2CF32194B396}" type="parTrans" cxnId="{E0FC9254-D3DE-4A8A-BE0D-03637A102289}">
      <dgm:prSet/>
      <dgm:spPr/>
      <dgm:t>
        <a:bodyPr/>
        <a:lstStyle/>
        <a:p>
          <a:endParaRPr lang="es-ES" dirty="0"/>
        </a:p>
      </dgm:t>
    </dgm:pt>
    <dgm:pt modelId="{2C9609D2-CC57-4204-9A0C-8E20A314B623}" type="pres">
      <dgm:prSet presAssocID="{6A2DFEF1-7970-438F-8188-D882D7FC6577}" presName="Name0" presStyleCnt="0">
        <dgm:presLayoutVars>
          <dgm:chPref val="1"/>
          <dgm:dir/>
          <dgm:animOne val="branch"/>
          <dgm:animLvl val="lvl"/>
          <dgm:resizeHandles val="exact"/>
        </dgm:presLayoutVars>
      </dgm:prSet>
      <dgm:spPr/>
      <dgm:t>
        <a:bodyPr/>
        <a:lstStyle/>
        <a:p>
          <a:endParaRPr lang="es-ES"/>
        </a:p>
      </dgm:t>
    </dgm:pt>
    <dgm:pt modelId="{0B1FD52A-5DE2-4F22-A24B-BCF467BAA3C3}" type="pres">
      <dgm:prSet presAssocID="{F11B637B-F0B9-4994-B578-137D121A1D30}" presName="root1" presStyleCnt="0"/>
      <dgm:spPr/>
    </dgm:pt>
    <dgm:pt modelId="{46E63B26-F46D-4A16-AE76-3CECD605BCEF}" type="pres">
      <dgm:prSet presAssocID="{F11B637B-F0B9-4994-B578-137D121A1D30}" presName="LevelOneTextNode" presStyleLbl="node0" presStyleIdx="0" presStyleCnt="1" custLinFactX="-20315" custLinFactNeighborX="-100000" custLinFactNeighborY="480">
        <dgm:presLayoutVars>
          <dgm:chPref val="3"/>
        </dgm:presLayoutVars>
      </dgm:prSet>
      <dgm:spPr/>
      <dgm:t>
        <a:bodyPr/>
        <a:lstStyle/>
        <a:p>
          <a:endParaRPr lang="es-ES"/>
        </a:p>
      </dgm:t>
    </dgm:pt>
    <dgm:pt modelId="{258E495A-B103-40DC-95E1-C3AB07CE9975}" type="pres">
      <dgm:prSet presAssocID="{F11B637B-F0B9-4994-B578-137D121A1D30}" presName="level2hierChild" presStyleCnt="0"/>
      <dgm:spPr/>
    </dgm:pt>
    <dgm:pt modelId="{36EC9B45-093F-4C69-9396-E095E6FE3D74}" type="pres">
      <dgm:prSet presAssocID="{8E3CC7CC-76FE-4E86-B059-ADA825CFC674}" presName="conn2-1" presStyleLbl="parChTrans1D2" presStyleIdx="0" presStyleCnt="4"/>
      <dgm:spPr/>
      <dgm:t>
        <a:bodyPr/>
        <a:lstStyle/>
        <a:p>
          <a:endParaRPr lang="es-ES"/>
        </a:p>
      </dgm:t>
    </dgm:pt>
    <dgm:pt modelId="{411527EC-B012-4BAB-BBA0-B7980883EC1A}" type="pres">
      <dgm:prSet presAssocID="{8E3CC7CC-76FE-4E86-B059-ADA825CFC674}" presName="connTx" presStyleLbl="parChTrans1D2" presStyleIdx="0" presStyleCnt="4"/>
      <dgm:spPr/>
      <dgm:t>
        <a:bodyPr/>
        <a:lstStyle/>
        <a:p>
          <a:endParaRPr lang="es-ES"/>
        </a:p>
      </dgm:t>
    </dgm:pt>
    <dgm:pt modelId="{64451B0C-6997-4F22-8F8C-772A2436B98B}" type="pres">
      <dgm:prSet presAssocID="{F2A7996F-DCF2-415F-A29A-A32100CD45F9}" presName="root2" presStyleCnt="0"/>
      <dgm:spPr/>
    </dgm:pt>
    <dgm:pt modelId="{D3DEF377-2D30-42FD-82D2-0DB46417F4A9}" type="pres">
      <dgm:prSet presAssocID="{F2A7996F-DCF2-415F-A29A-A32100CD45F9}" presName="LevelTwoTextNode" presStyleLbl="node2" presStyleIdx="0" presStyleCnt="4" custLinFactNeighborX="-26789" custLinFactNeighborY="-14681">
        <dgm:presLayoutVars>
          <dgm:chPref val="3"/>
        </dgm:presLayoutVars>
      </dgm:prSet>
      <dgm:spPr/>
      <dgm:t>
        <a:bodyPr/>
        <a:lstStyle/>
        <a:p>
          <a:endParaRPr lang="es-ES"/>
        </a:p>
      </dgm:t>
    </dgm:pt>
    <dgm:pt modelId="{6592368C-DCF2-4A1B-8312-061D5C8F7F7B}" type="pres">
      <dgm:prSet presAssocID="{F2A7996F-DCF2-415F-A29A-A32100CD45F9}" presName="level3hierChild" presStyleCnt="0"/>
      <dgm:spPr/>
    </dgm:pt>
    <dgm:pt modelId="{58F9F5B6-3509-4E2D-AF99-F11557623DE1}" type="pres">
      <dgm:prSet presAssocID="{4DEC95BD-D9F1-4AA0-A1DD-1F6B96374F7E}" presName="conn2-1" presStyleLbl="parChTrans1D2" presStyleIdx="1" presStyleCnt="4"/>
      <dgm:spPr/>
      <dgm:t>
        <a:bodyPr/>
        <a:lstStyle/>
        <a:p>
          <a:endParaRPr lang="es-ES"/>
        </a:p>
      </dgm:t>
    </dgm:pt>
    <dgm:pt modelId="{800734C2-EA39-448E-AEC2-2B6DD08A3A0E}" type="pres">
      <dgm:prSet presAssocID="{4DEC95BD-D9F1-4AA0-A1DD-1F6B96374F7E}" presName="connTx" presStyleLbl="parChTrans1D2" presStyleIdx="1" presStyleCnt="4"/>
      <dgm:spPr/>
      <dgm:t>
        <a:bodyPr/>
        <a:lstStyle/>
        <a:p>
          <a:endParaRPr lang="es-ES"/>
        </a:p>
      </dgm:t>
    </dgm:pt>
    <dgm:pt modelId="{C0202972-518D-4C0C-9C21-F001203FFAEC}" type="pres">
      <dgm:prSet presAssocID="{2193CA7A-A5E1-4F35-A0AB-207CDC20D8AF}" presName="root2" presStyleCnt="0"/>
      <dgm:spPr/>
    </dgm:pt>
    <dgm:pt modelId="{470D4A28-3C59-490B-8592-E012F99B61C1}" type="pres">
      <dgm:prSet presAssocID="{2193CA7A-A5E1-4F35-A0AB-207CDC20D8AF}" presName="LevelTwoTextNode" presStyleLbl="node2" presStyleIdx="1" presStyleCnt="4" custScaleY="96677" custLinFactNeighborX="-27786" custLinFactNeighborY="-12913">
        <dgm:presLayoutVars>
          <dgm:chPref val="3"/>
        </dgm:presLayoutVars>
      </dgm:prSet>
      <dgm:spPr/>
      <dgm:t>
        <a:bodyPr/>
        <a:lstStyle/>
        <a:p>
          <a:endParaRPr lang="es-ES"/>
        </a:p>
      </dgm:t>
    </dgm:pt>
    <dgm:pt modelId="{0F09D37B-FDB6-425F-BA9B-411EBBCED3F9}" type="pres">
      <dgm:prSet presAssocID="{2193CA7A-A5E1-4F35-A0AB-207CDC20D8AF}" presName="level3hierChild" presStyleCnt="0"/>
      <dgm:spPr/>
    </dgm:pt>
    <dgm:pt modelId="{A9A8A152-7417-4749-9195-BBAE39D3BF2C}" type="pres">
      <dgm:prSet presAssocID="{3FC9CA71-C42B-465F-B3B2-90F88018CB9B}" presName="conn2-1" presStyleLbl="parChTrans1D2" presStyleIdx="2" presStyleCnt="4"/>
      <dgm:spPr/>
      <dgm:t>
        <a:bodyPr/>
        <a:lstStyle/>
        <a:p>
          <a:endParaRPr lang="es-ES"/>
        </a:p>
      </dgm:t>
    </dgm:pt>
    <dgm:pt modelId="{561DE347-6626-4F19-8EB2-46879194246D}" type="pres">
      <dgm:prSet presAssocID="{3FC9CA71-C42B-465F-B3B2-90F88018CB9B}" presName="connTx" presStyleLbl="parChTrans1D2" presStyleIdx="2" presStyleCnt="4"/>
      <dgm:spPr/>
      <dgm:t>
        <a:bodyPr/>
        <a:lstStyle/>
        <a:p>
          <a:endParaRPr lang="es-ES"/>
        </a:p>
      </dgm:t>
    </dgm:pt>
    <dgm:pt modelId="{A21F96D4-7B48-408F-AF06-7AFBB3A0085B}" type="pres">
      <dgm:prSet presAssocID="{804CA5AC-F287-46F5-90CF-8D34CB517834}" presName="root2" presStyleCnt="0"/>
      <dgm:spPr/>
    </dgm:pt>
    <dgm:pt modelId="{7809CC0D-E302-424F-8826-EA0094E7FE4D}" type="pres">
      <dgm:prSet presAssocID="{804CA5AC-F287-46F5-90CF-8D34CB517834}" presName="LevelTwoTextNode" presStyleLbl="node2" presStyleIdx="2" presStyleCnt="4" custScaleX="98688" custScaleY="118316" custLinFactNeighborX="-27786" custLinFactNeighborY="-3924">
        <dgm:presLayoutVars>
          <dgm:chPref val="3"/>
        </dgm:presLayoutVars>
      </dgm:prSet>
      <dgm:spPr/>
      <dgm:t>
        <a:bodyPr/>
        <a:lstStyle/>
        <a:p>
          <a:endParaRPr lang="es-ES"/>
        </a:p>
      </dgm:t>
    </dgm:pt>
    <dgm:pt modelId="{D32283A0-4C7C-4704-9DA3-7C89A922D11E}" type="pres">
      <dgm:prSet presAssocID="{804CA5AC-F287-46F5-90CF-8D34CB517834}" presName="level3hierChild" presStyleCnt="0"/>
      <dgm:spPr/>
    </dgm:pt>
    <dgm:pt modelId="{EABF6A7A-173B-47B7-B328-FC272131A397}" type="pres">
      <dgm:prSet presAssocID="{A47F6D97-4091-47CC-8313-2CF32194B396}" presName="conn2-1" presStyleLbl="parChTrans1D2" presStyleIdx="3" presStyleCnt="4"/>
      <dgm:spPr/>
      <dgm:t>
        <a:bodyPr/>
        <a:lstStyle/>
        <a:p>
          <a:endParaRPr lang="es-ES"/>
        </a:p>
      </dgm:t>
    </dgm:pt>
    <dgm:pt modelId="{39D24A2D-06A3-47B3-B4E9-4A72E47227E1}" type="pres">
      <dgm:prSet presAssocID="{A47F6D97-4091-47CC-8313-2CF32194B396}" presName="connTx" presStyleLbl="parChTrans1D2" presStyleIdx="3" presStyleCnt="4"/>
      <dgm:spPr/>
      <dgm:t>
        <a:bodyPr/>
        <a:lstStyle/>
        <a:p>
          <a:endParaRPr lang="es-ES"/>
        </a:p>
      </dgm:t>
    </dgm:pt>
    <dgm:pt modelId="{25020FB1-CCAE-4A9C-A97C-36189973FE6A}" type="pres">
      <dgm:prSet presAssocID="{A0C133E7-F89A-49DF-9864-E46901D816B8}" presName="root2" presStyleCnt="0"/>
      <dgm:spPr/>
    </dgm:pt>
    <dgm:pt modelId="{FCAB87C9-737C-4C08-8832-F1DAEA05A117}" type="pres">
      <dgm:prSet presAssocID="{A0C133E7-F89A-49DF-9864-E46901D816B8}" presName="LevelTwoTextNode" presStyleLbl="node2" presStyleIdx="3" presStyleCnt="4" custScaleX="99091" custScaleY="103662" custLinFactNeighborX="-28855" custLinFactNeighborY="14777">
        <dgm:presLayoutVars>
          <dgm:chPref val="3"/>
        </dgm:presLayoutVars>
      </dgm:prSet>
      <dgm:spPr/>
      <dgm:t>
        <a:bodyPr/>
        <a:lstStyle/>
        <a:p>
          <a:endParaRPr lang="es-ES"/>
        </a:p>
      </dgm:t>
    </dgm:pt>
    <dgm:pt modelId="{E9236FED-33B9-4BF7-8019-CA0616458620}" type="pres">
      <dgm:prSet presAssocID="{A0C133E7-F89A-49DF-9864-E46901D816B8}" presName="level3hierChild" presStyleCnt="0"/>
      <dgm:spPr/>
    </dgm:pt>
  </dgm:ptLst>
  <dgm:cxnLst>
    <dgm:cxn modelId="{DEAA539E-4C59-47DA-8289-689FBEE429A2}" type="presOf" srcId="{2193CA7A-A5E1-4F35-A0AB-207CDC20D8AF}" destId="{470D4A28-3C59-490B-8592-E012F99B61C1}" srcOrd="0" destOrd="0" presId="urn:microsoft.com/office/officeart/2008/layout/HorizontalMultiLevelHierarchy"/>
    <dgm:cxn modelId="{8355235B-15A4-4764-A369-C1F768FEDCFB}" type="presOf" srcId="{A47F6D97-4091-47CC-8313-2CF32194B396}" destId="{EABF6A7A-173B-47B7-B328-FC272131A397}" srcOrd="0" destOrd="0" presId="urn:microsoft.com/office/officeart/2008/layout/HorizontalMultiLevelHierarchy"/>
    <dgm:cxn modelId="{7CAFC1B2-C690-42F8-BD96-1D98D18978A4}" type="presOf" srcId="{F11B637B-F0B9-4994-B578-137D121A1D30}" destId="{46E63B26-F46D-4A16-AE76-3CECD605BCEF}" srcOrd="0" destOrd="0" presId="urn:microsoft.com/office/officeart/2008/layout/HorizontalMultiLevelHierarchy"/>
    <dgm:cxn modelId="{689D8EB5-B0CF-4CEF-BDEE-62B99C26F128}" type="presOf" srcId="{4DEC95BD-D9F1-4AA0-A1DD-1F6B96374F7E}" destId="{800734C2-EA39-448E-AEC2-2B6DD08A3A0E}" srcOrd="1" destOrd="0" presId="urn:microsoft.com/office/officeart/2008/layout/HorizontalMultiLevelHierarchy"/>
    <dgm:cxn modelId="{E0FC9254-D3DE-4A8A-BE0D-03637A102289}" srcId="{F11B637B-F0B9-4994-B578-137D121A1D30}" destId="{A0C133E7-F89A-49DF-9864-E46901D816B8}" srcOrd="3" destOrd="0" parTransId="{A47F6D97-4091-47CC-8313-2CF32194B396}" sibTransId="{8BD293AD-0983-4205-9BE3-6A9CC049F283}"/>
    <dgm:cxn modelId="{E5B42BFA-6FF5-415A-9FAF-0DFA9E5B7120}" type="presOf" srcId="{8E3CC7CC-76FE-4E86-B059-ADA825CFC674}" destId="{36EC9B45-093F-4C69-9396-E095E6FE3D74}" srcOrd="0" destOrd="0" presId="urn:microsoft.com/office/officeart/2008/layout/HorizontalMultiLevelHierarchy"/>
    <dgm:cxn modelId="{77FD6FE3-4529-4FCE-866C-FF85340E25FB}" type="presOf" srcId="{A47F6D97-4091-47CC-8313-2CF32194B396}" destId="{39D24A2D-06A3-47B3-B4E9-4A72E47227E1}" srcOrd="1" destOrd="0" presId="urn:microsoft.com/office/officeart/2008/layout/HorizontalMultiLevelHierarchy"/>
    <dgm:cxn modelId="{230B277E-E701-4038-B589-63ACCB598D41}" srcId="{F11B637B-F0B9-4994-B578-137D121A1D30}" destId="{804CA5AC-F287-46F5-90CF-8D34CB517834}" srcOrd="2" destOrd="0" parTransId="{3FC9CA71-C42B-465F-B3B2-90F88018CB9B}" sibTransId="{652107D5-AE19-4AC4-990F-C04D2B49C242}"/>
    <dgm:cxn modelId="{036D4076-1A3B-4FF7-9112-EEDDB983B0DF}" srcId="{F11B637B-F0B9-4994-B578-137D121A1D30}" destId="{F2A7996F-DCF2-415F-A29A-A32100CD45F9}" srcOrd="0" destOrd="0" parTransId="{8E3CC7CC-76FE-4E86-B059-ADA825CFC674}" sibTransId="{9033C958-2F66-4DE1-84FF-9240E7EF32A1}"/>
    <dgm:cxn modelId="{61CD7B06-8932-4CDE-804F-5B5C66EE559A}" type="presOf" srcId="{3FC9CA71-C42B-465F-B3B2-90F88018CB9B}" destId="{561DE347-6626-4F19-8EB2-46879194246D}" srcOrd="1" destOrd="0" presId="urn:microsoft.com/office/officeart/2008/layout/HorizontalMultiLevelHierarchy"/>
    <dgm:cxn modelId="{8AC98B4F-CB02-418F-9FCA-55590F3A8865}" type="presOf" srcId="{4DEC95BD-D9F1-4AA0-A1DD-1F6B96374F7E}" destId="{58F9F5B6-3509-4E2D-AF99-F11557623DE1}" srcOrd="0" destOrd="0" presId="urn:microsoft.com/office/officeart/2008/layout/HorizontalMultiLevelHierarchy"/>
    <dgm:cxn modelId="{9DC4124D-27E7-4285-851B-9B0D1478D196}" type="presOf" srcId="{804CA5AC-F287-46F5-90CF-8D34CB517834}" destId="{7809CC0D-E302-424F-8826-EA0094E7FE4D}" srcOrd="0" destOrd="0" presId="urn:microsoft.com/office/officeart/2008/layout/HorizontalMultiLevelHierarchy"/>
    <dgm:cxn modelId="{925A85D4-3B6B-4897-AE1F-6AFE56151928}" type="presOf" srcId="{8E3CC7CC-76FE-4E86-B059-ADA825CFC674}" destId="{411527EC-B012-4BAB-BBA0-B7980883EC1A}" srcOrd="1" destOrd="0" presId="urn:microsoft.com/office/officeart/2008/layout/HorizontalMultiLevelHierarchy"/>
    <dgm:cxn modelId="{470BC890-28A5-42CE-BE06-4C5F8F349254}" type="presOf" srcId="{6A2DFEF1-7970-438F-8188-D882D7FC6577}" destId="{2C9609D2-CC57-4204-9A0C-8E20A314B623}" srcOrd="0" destOrd="0" presId="urn:microsoft.com/office/officeart/2008/layout/HorizontalMultiLevelHierarchy"/>
    <dgm:cxn modelId="{1ABC5504-841B-4C03-80BF-8A7FCEE65826}" type="presOf" srcId="{F2A7996F-DCF2-415F-A29A-A32100CD45F9}" destId="{D3DEF377-2D30-42FD-82D2-0DB46417F4A9}" srcOrd="0" destOrd="0" presId="urn:microsoft.com/office/officeart/2008/layout/HorizontalMultiLevelHierarchy"/>
    <dgm:cxn modelId="{73247450-0E97-4669-816B-2045A6C3E15E}" srcId="{F11B637B-F0B9-4994-B578-137D121A1D30}" destId="{2193CA7A-A5E1-4F35-A0AB-207CDC20D8AF}" srcOrd="1" destOrd="0" parTransId="{4DEC95BD-D9F1-4AA0-A1DD-1F6B96374F7E}" sibTransId="{1FFC0551-7479-48EF-8832-9562A1CD24C5}"/>
    <dgm:cxn modelId="{D858E003-BCD0-4DC1-A2AA-5062F20F8D55}" srcId="{6A2DFEF1-7970-438F-8188-D882D7FC6577}" destId="{F11B637B-F0B9-4994-B578-137D121A1D30}" srcOrd="0" destOrd="0" parTransId="{5A21DA8B-6AC6-4720-A9EC-032C4B9765B3}" sibTransId="{4F42CC2A-42AA-4720-BBAC-2311DF52F760}"/>
    <dgm:cxn modelId="{899841E4-5E0C-4E95-B14D-7582A817B43A}" type="presOf" srcId="{3FC9CA71-C42B-465F-B3B2-90F88018CB9B}" destId="{A9A8A152-7417-4749-9195-BBAE39D3BF2C}" srcOrd="0" destOrd="0" presId="urn:microsoft.com/office/officeart/2008/layout/HorizontalMultiLevelHierarchy"/>
    <dgm:cxn modelId="{D69D5166-E43E-4468-A0B3-062C79A78618}" type="presOf" srcId="{A0C133E7-F89A-49DF-9864-E46901D816B8}" destId="{FCAB87C9-737C-4C08-8832-F1DAEA05A117}" srcOrd="0" destOrd="0" presId="urn:microsoft.com/office/officeart/2008/layout/HorizontalMultiLevelHierarchy"/>
    <dgm:cxn modelId="{7DADEBB8-3B16-4365-A377-B3817B263FE5}" type="presParOf" srcId="{2C9609D2-CC57-4204-9A0C-8E20A314B623}" destId="{0B1FD52A-5DE2-4F22-A24B-BCF467BAA3C3}" srcOrd="0" destOrd="0" presId="urn:microsoft.com/office/officeart/2008/layout/HorizontalMultiLevelHierarchy"/>
    <dgm:cxn modelId="{F4791125-1085-4AA2-A58C-ED58AA322FA8}" type="presParOf" srcId="{0B1FD52A-5DE2-4F22-A24B-BCF467BAA3C3}" destId="{46E63B26-F46D-4A16-AE76-3CECD605BCEF}" srcOrd="0" destOrd="0" presId="urn:microsoft.com/office/officeart/2008/layout/HorizontalMultiLevelHierarchy"/>
    <dgm:cxn modelId="{630AA31C-F9A7-4712-A29A-DDF6FEA2B01A}" type="presParOf" srcId="{0B1FD52A-5DE2-4F22-A24B-BCF467BAA3C3}" destId="{258E495A-B103-40DC-95E1-C3AB07CE9975}" srcOrd="1" destOrd="0" presId="urn:microsoft.com/office/officeart/2008/layout/HorizontalMultiLevelHierarchy"/>
    <dgm:cxn modelId="{FFFC7F22-F518-4957-B143-5E9C45159569}" type="presParOf" srcId="{258E495A-B103-40DC-95E1-C3AB07CE9975}" destId="{36EC9B45-093F-4C69-9396-E095E6FE3D74}" srcOrd="0" destOrd="0" presId="urn:microsoft.com/office/officeart/2008/layout/HorizontalMultiLevelHierarchy"/>
    <dgm:cxn modelId="{DC48470A-5484-48B6-877A-2F3A677A7561}" type="presParOf" srcId="{36EC9B45-093F-4C69-9396-E095E6FE3D74}" destId="{411527EC-B012-4BAB-BBA0-B7980883EC1A}" srcOrd="0" destOrd="0" presId="urn:microsoft.com/office/officeart/2008/layout/HorizontalMultiLevelHierarchy"/>
    <dgm:cxn modelId="{F4EB932B-0984-407D-89E1-5EE79ED46386}" type="presParOf" srcId="{258E495A-B103-40DC-95E1-C3AB07CE9975}" destId="{64451B0C-6997-4F22-8F8C-772A2436B98B}" srcOrd="1" destOrd="0" presId="urn:microsoft.com/office/officeart/2008/layout/HorizontalMultiLevelHierarchy"/>
    <dgm:cxn modelId="{9893778A-E1BE-4C59-823B-3407F5BE125E}" type="presParOf" srcId="{64451B0C-6997-4F22-8F8C-772A2436B98B}" destId="{D3DEF377-2D30-42FD-82D2-0DB46417F4A9}" srcOrd="0" destOrd="0" presId="urn:microsoft.com/office/officeart/2008/layout/HorizontalMultiLevelHierarchy"/>
    <dgm:cxn modelId="{78E22DB8-51A2-4343-A767-EE61DCB12C15}" type="presParOf" srcId="{64451B0C-6997-4F22-8F8C-772A2436B98B}" destId="{6592368C-DCF2-4A1B-8312-061D5C8F7F7B}" srcOrd="1" destOrd="0" presId="urn:microsoft.com/office/officeart/2008/layout/HorizontalMultiLevelHierarchy"/>
    <dgm:cxn modelId="{3F68FE03-725E-42EE-A188-97B41BBDA489}" type="presParOf" srcId="{258E495A-B103-40DC-95E1-C3AB07CE9975}" destId="{58F9F5B6-3509-4E2D-AF99-F11557623DE1}" srcOrd="2" destOrd="0" presId="urn:microsoft.com/office/officeart/2008/layout/HorizontalMultiLevelHierarchy"/>
    <dgm:cxn modelId="{3107E932-89EB-4BCE-BBB8-3B3FB1085BDA}" type="presParOf" srcId="{58F9F5B6-3509-4E2D-AF99-F11557623DE1}" destId="{800734C2-EA39-448E-AEC2-2B6DD08A3A0E}" srcOrd="0" destOrd="0" presId="urn:microsoft.com/office/officeart/2008/layout/HorizontalMultiLevelHierarchy"/>
    <dgm:cxn modelId="{4626FB6B-E65A-4ECC-9189-78015B7372BE}" type="presParOf" srcId="{258E495A-B103-40DC-95E1-C3AB07CE9975}" destId="{C0202972-518D-4C0C-9C21-F001203FFAEC}" srcOrd="3" destOrd="0" presId="urn:microsoft.com/office/officeart/2008/layout/HorizontalMultiLevelHierarchy"/>
    <dgm:cxn modelId="{86EDCD89-A61E-41E2-ABF0-24803E1F73C6}" type="presParOf" srcId="{C0202972-518D-4C0C-9C21-F001203FFAEC}" destId="{470D4A28-3C59-490B-8592-E012F99B61C1}" srcOrd="0" destOrd="0" presId="urn:microsoft.com/office/officeart/2008/layout/HorizontalMultiLevelHierarchy"/>
    <dgm:cxn modelId="{2E26EB6E-7B85-4738-88D4-97299426FB48}" type="presParOf" srcId="{C0202972-518D-4C0C-9C21-F001203FFAEC}" destId="{0F09D37B-FDB6-425F-BA9B-411EBBCED3F9}" srcOrd="1" destOrd="0" presId="urn:microsoft.com/office/officeart/2008/layout/HorizontalMultiLevelHierarchy"/>
    <dgm:cxn modelId="{BB1345C2-59EA-4E6E-B69C-0EC4F1D36D36}" type="presParOf" srcId="{258E495A-B103-40DC-95E1-C3AB07CE9975}" destId="{A9A8A152-7417-4749-9195-BBAE39D3BF2C}" srcOrd="4" destOrd="0" presId="urn:microsoft.com/office/officeart/2008/layout/HorizontalMultiLevelHierarchy"/>
    <dgm:cxn modelId="{E08A9597-702C-4F08-B060-E16181BA5DC5}" type="presParOf" srcId="{A9A8A152-7417-4749-9195-BBAE39D3BF2C}" destId="{561DE347-6626-4F19-8EB2-46879194246D}" srcOrd="0" destOrd="0" presId="urn:microsoft.com/office/officeart/2008/layout/HorizontalMultiLevelHierarchy"/>
    <dgm:cxn modelId="{6D8CEFF7-63C4-410B-BE81-8823DC59A6BC}" type="presParOf" srcId="{258E495A-B103-40DC-95E1-C3AB07CE9975}" destId="{A21F96D4-7B48-408F-AF06-7AFBB3A0085B}" srcOrd="5" destOrd="0" presId="urn:microsoft.com/office/officeart/2008/layout/HorizontalMultiLevelHierarchy"/>
    <dgm:cxn modelId="{2C091D87-8564-47F8-838A-8D58AD6CA83A}" type="presParOf" srcId="{A21F96D4-7B48-408F-AF06-7AFBB3A0085B}" destId="{7809CC0D-E302-424F-8826-EA0094E7FE4D}" srcOrd="0" destOrd="0" presId="urn:microsoft.com/office/officeart/2008/layout/HorizontalMultiLevelHierarchy"/>
    <dgm:cxn modelId="{7F6044E0-B83A-43D2-8962-FE44302C02F2}" type="presParOf" srcId="{A21F96D4-7B48-408F-AF06-7AFBB3A0085B}" destId="{D32283A0-4C7C-4704-9DA3-7C89A922D11E}" srcOrd="1" destOrd="0" presId="urn:microsoft.com/office/officeart/2008/layout/HorizontalMultiLevelHierarchy"/>
    <dgm:cxn modelId="{2DD48C23-3453-4664-BC7E-4E0ACDF925BB}" type="presParOf" srcId="{258E495A-B103-40DC-95E1-C3AB07CE9975}" destId="{EABF6A7A-173B-47B7-B328-FC272131A397}" srcOrd="6" destOrd="0" presId="urn:microsoft.com/office/officeart/2008/layout/HorizontalMultiLevelHierarchy"/>
    <dgm:cxn modelId="{D3AA5016-C63A-4E60-B74A-1FDDB0D13039}" type="presParOf" srcId="{EABF6A7A-173B-47B7-B328-FC272131A397}" destId="{39D24A2D-06A3-47B3-B4E9-4A72E47227E1}" srcOrd="0" destOrd="0" presId="urn:microsoft.com/office/officeart/2008/layout/HorizontalMultiLevelHierarchy"/>
    <dgm:cxn modelId="{897F836E-85F0-4850-A048-7B19933E7776}" type="presParOf" srcId="{258E495A-B103-40DC-95E1-C3AB07CE9975}" destId="{25020FB1-CCAE-4A9C-A97C-36189973FE6A}" srcOrd="7" destOrd="0" presId="urn:microsoft.com/office/officeart/2008/layout/HorizontalMultiLevelHierarchy"/>
    <dgm:cxn modelId="{49D2DE8B-FC06-43DD-844D-B6CA1663301A}" type="presParOf" srcId="{25020FB1-CCAE-4A9C-A97C-36189973FE6A}" destId="{FCAB87C9-737C-4C08-8832-F1DAEA05A117}" srcOrd="0" destOrd="0" presId="urn:microsoft.com/office/officeart/2008/layout/HorizontalMultiLevelHierarchy"/>
    <dgm:cxn modelId="{9F0B0AD9-71D6-47EB-A94D-4010B02E7274}" type="presParOf" srcId="{25020FB1-CCAE-4A9C-A97C-36189973FE6A}" destId="{E9236FED-33B9-4BF7-8019-CA0616458620}"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A2DFEF1-7970-438F-8188-D882D7FC657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F11B637B-F0B9-4994-B578-137D121A1D30}">
      <dgm:prSet phldrT="[Texto]" custT="1">
        <dgm:style>
          <a:lnRef idx="3">
            <a:schemeClr val="lt1"/>
          </a:lnRef>
          <a:fillRef idx="1">
            <a:schemeClr val="accent1"/>
          </a:fillRef>
          <a:effectRef idx="1">
            <a:schemeClr val="accent1"/>
          </a:effectRef>
          <a:fontRef idx="minor">
            <a:schemeClr val="lt1"/>
          </a:fontRef>
        </dgm:style>
      </dgm:prSet>
      <dgm:spPr/>
      <dgm:t>
        <a:bodyPr/>
        <a:lstStyle/>
        <a:p>
          <a:r>
            <a:rPr lang="es-ES" sz="3600" b="1" dirty="0"/>
            <a:t>DIRECTORIO</a:t>
          </a:r>
        </a:p>
      </dgm:t>
    </dgm:pt>
    <dgm:pt modelId="{5A21DA8B-6AC6-4720-A9EC-032C4B9765B3}" type="parTrans" cxnId="{D858E003-BCD0-4DC1-A2AA-5062F20F8D55}">
      <dgm:prSet/>
      <dgm:spPr/>
      <dgm:t>
        <a:bodyPr/>
        <a:lstStyle/>
        <a:p>
          <a:endParaRPr lang="es-ES"/>
        </a:p>
      </dgm:t>
    </dgm:pt>
    <dgm:pt modelId="{4F42CC2A-42AA-4720-BBAC-2311DF52F760}" type="sibTrans" cxnId="{D858E003-BCD0-4DC1-A2AA-5062F20F8D55}">
      <dgm:prSet/>
      <dgm:spPr/>
      <dgm:t>
        <a:bodyPr/>
        <a:lstStyle/>
        <a:p>
          <a:endParaRPr lang="es-ES"/>
        </a:p>
      </dgm:t>
    </dgm:pt>
    <dgm:pt modelId="{F2A7996F-DCF2-415F-A29A-A32100CD45F9}">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pPr algn="ctr"/>
          <a:r>
            <a:rPr lang="es-ES" sz="1400" b="1" dirty="0">
              <a:solidFill>
                <a:schemeClr val="bg2">
                  <a:lumMod val="25000"/>
                </a:schemeClr>
              </a:solidFill>
            </a:rPr>
            <a:t>RESOLUCIONES DE DIRECTORIO</a:t>
          </a:r>
          <a:r>
            <a:rPr lang="es-ES" sz="1600" b="1" dirty="0">
              <a:solidFill>
                <a:schemeClr val="bg2">
                  <a:lumMod val="25000"/>
                </a:schemeClr>
              </a:solidFill>
            </a:rPr>
            <a:t> </a:t>
          </a:r>
        </a:p>
        <a:p>
          <a:pPr algn="ctr"/>
          <a:r>
            <a:rPr lang="es-ES" sz="1600" b="1" dirty="0">
              <a:solidFill>
                <a:schemeClr val="bg2">
                  <a:lumMod val="25000"/>
                </a:schemeClr>
              </a:solidFill>
            </a:rPr>
            <a:t>- Meta 25</a:t>
          </a:r>
          <a:r>
            <a:rPr lang="es-ES" sz="1800" b="1" dirty="0">
              <a:solidFill>
                <a:schemeClr val="tx1"/>
              </a:solidFill>
            </a:rPr>
            <a:t> </a:t>
          </a:r>
        </a:p>
      </dgm:t>
    </dgm:pt>
    <dgm:pt modelId="{8E3CC7CC-76FE-4E86-B059-ADA825CFC674}" type="parTrans" cxnId="{036D4076-1A3B-4FF7-9112-EEDDB983B0DF}">
      <dgm:prSet/>
      <dgm:spPr/>
      <dgm:t>
        <a:bodyPr/>
        <a:lstStyle/>
        <a:p>
          <a:endParaRPr lang="es-ES" dirty="0"/>
        </a:p>
      </dgm:t>
    </dgm:pt>
    <dgm:pt modelId="{9033C958-2F66-4DE1-84FF-9240E7EF32A1}" type="sibTrans" cxnId="{036D4076-1A3B-4FF7-9112-EEDDB983B0DF}">
      <dgm:prSet/>
      <dgm:spPr/>
      <dgm:t>
        <a:bodyPr/>
        <a:lstStyle/>
        <a:p>
          <a:endParaRPr lang="es-ES"/>
        </a:p>
      </dgm:t>
    </dgm:pt>
    <dgm:pt modelId="{2193CA7A-A5E1-4F35-A0AB-207CDC20D8AF}">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ES" sz="2600" b="1" dirty="0">
              <a:solidFill>
                <a:schemeClr val="tx1"/>
              </a:solidFill>
            </a:rPr>
            <a:t> </a:t>
          </a:r>
          <a:r>
            <a:rPr lang="es-ES" sz="1600" b="1" dirty="0">
              <a:solidFill>
                <a:schemeClr val="bg2">
                  <a:lumMod val="25000"/>
                </a:schemeClr>
              </a:solidFill>
            </a:rPr>
            <a:t>ACTAS ORDINARIAS </a:t>
          </a:r>
        </a:p>
        <a:p>
          <a:r>
            <a:rPr lang="es-ES" sz="1600" b="1" dirty="0">
              <a:solidFill>
                <a:schemeClr val="bg2">
                  <a:lumMod val="25000"/>
                </a:schemeClr>
              </a:solidFill>
            </a:rPr>
            <a:t>- Meta 12</a:t>
          </a:r>
          <a:r>
            <a:rPr lang="es-ES" sz="2000" b="1" dirty="0">
              <a:solidFill>
                <a:schemeClr val="bg2">
                  <a:lumMod val="25000"/>
                </a:schemeClr>
              </a:solidFill>
            </a:rPr>
            <a:t>  </a:t>
          </a:r>
        </a:p>
      </dgm:t>
    </dgm:pt>
    <dgm:pt modelId="{4DEC95BD-D9F1-4AA0-A1DD-1F6B96374F7E}" type="parTrans" cxnId="{73247450-0E97-4669-816B-2045A6C3E15E}">
      <dgm:prSet/>
      <dgm:spPr/>
      <dgm:t>
        <a:bodyPr/>
        <a:lstStyle/>
        <a:p>
          <a:endParaRPr lang="es-ES" dirty="0"/>
        </a:p>
      </dgm:t>
    </dgm:pt>
    <dgm:pt modelId="{1FFC0551-7479-48EF-8832-9562A1CD24C5}" type="sibTrans" cxnId="{73247450-0E97-4669-816B-2045A6C3E15E}">
      <dgm:prSet/>
      <dgm:spPr/>
      <dgm:t>
        <a:bodyPr/>
        <a:lstStyle/>
        <a:p>
          <a:endParaRPr lang="es-ES"/>
        </a:p>
      </dgm:t>
    </dgm:pt>
    <dgm:pt modelId="{804CA5AC-F287-46F5-90CF-8D34CB517834}">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ES" sz="1600" b="1" dirty="0">
              <a:solidFill>
                <a:schemeClr val="bg2">
                  <a:lumMod val="25000"/>
                </a:schemeClr>
              </a:solidFill>
            </a:rPr>
            <a:t>ACTAS EXTRAORDINARIAS </a:t>
          </a:r>
        </a:p>
        <a:p>
          <a:r>
            <a:rPr lang="es-ES" sz="1600" b="1" dirty="0">
              <a:solidFill>
                <a:schemeClr val="bg2">
                  <a:lumMod val="25000"/>
                </a:schemeClr>
              </a:solidFill>
            </a:rPr>
            <a:t>- Meta 6</a:t>
          </a:r>
          <a:endParaRPr lang="es-ES" sz="2000" b="1" dirty="0">
            <a:solidFill>
              <a:schemeClr val="bg2">
                <a:lumMod val="25000"/>
              </a:schemeClr>
            </a:solidFill>
          </a:endParaRPr>
        </a:p>
      </dgm:t>
    </dgm:pt>
    <dgm:pt modelId="{3FC9CA71-C42B-465F-B3B2-90F88018CB9B}" type="parTrans" cxnId="{230B277E-E701-4038-B589-63ACCB598D41}">
      <dgm:prSet/>
      <dgm:spPr/>
      <dgm:t>
        <a:bodyPr/>
        <a:lstStyle/>
        <a:p>
          <a:endParaRPr lang="es-ES" dirty="0"/>
        </a:p>
      </dgm:t>
    </dgm:pt>
    <dgm:pt modelId="{652107D5-AE19-4AC4-990F-C04D2B49C242}" type="sibTrans" cxnId="{230B277E-E701-4038-B589-63ACCB598D41}">
      <dgm:prSet/>
      <dgm:spPr/>
      <dgm:t>
        <a:bodyPr/>
        <a:lstStyle/>
        <a:p>
          <a:endParaRPr lang="es-ES"/>
        </a:p>
      </dgm:t>
    </dgm:pt>
    <dgm:pt modelId="{2C9609D2-CC57-4204-9A0C-8E20A314B623}" type="pres">
      <dgm:prSet presAssocID="{6A2DFEF1-7970-438F-8188-D882D7FC6577}" presName="Name0" presStyleCnt="0">
        <dgm:presLayoutVars>
          <dgm:chPref val="1"/>
          <dgm:dir/>
          <dgm:animOne val="branch"/>
          <dgm:animLvl val="lvl"/>
          <dgm:resizeHandles val="exact"/>
        </dgm:presLayoutVars>
      </dgm:prSet>
      <dgm:spPr/>
      <dgm:t>
        <a:bodyPr/>
        <a:lstStyle/>
        <a:p>
          <a:endParaRPr lang="es-ES"/>
        </a:p>
      </dgm:t>
    </dgm:pt>
    <dgm:pt modelId="{0B1FD52A-5DE2-4F22-A24B-BCF467BAA3C3}" type="pres">
      <dgm:prSet presAssocID="{F11B637B-F0B9-4994-B578-137D121A1D30}" presName="root1" presStyleCnt="0"/>
      <dgm:spPr/>
    </dgm:pt>
    <dgm:pt modelId="{46E63B26-F46D-4A16-AE76-3CECD605BCEF}" type="pres">
      <dgm:prSet presAssocID="{F11B637B-F0B9-4994-B578-137D121A1D30}" presName="LevelOneTextNode" presStyleLbl="node0" presStyleIdx="0" presStyleCnt="1" custLinFactNeighborX="-66738" custLinFactNeighborY="364">
        <dgm:presLayoutVars>
          <dgm:chPref val="3"/>
        </dgm:presLayoutVars>
      </dgm:prSet>
      <dgm:spPr/>
      <dgm:t>
        <a:bodyPr/>
        <a:lstStyle/>
        <a:p>
          <a:endParaRPr lang="es-ES"/>
        </a:p>
      </dgm:t>
    </dgm:pt>
    <dgm:pt modelId="{258E495A-B103-40DC-95E1-C3AB07CE9975}" type="pres">
      <dgm:prSet presAssocID="{F11B637B-F0B9-4994-B578-137D121A1D30}" presName="level2hierChild" presStyleCnt="0"/>
      <dgm:spPr/>
    </dgm:pt>
    <dgm:pt modelId="{36EC9B45-093F-4C69-9396-E095E6FE3D74}" type="pres">
      <dgm:prSet presAssocID="{8E3CC7CC-76FE-4E86-B059-ADA825CFC674}" presName="conn2-1" presStyleLbl="parChTrans1D2" presStyleIdx="0" presStyleCnt="3"/>
      <dgm:spPr/>
      <dgm:t>
        <a:bodyPr/>
        <a:lstStyle/>
        <a:p>
          <a:endParaRPr lang="es-ES"/>
        </a:p>
      </dgm:t>
    </dgm:pt>
    <dgm:pt modelId="{411527EC-B012-4BAB-BBA0-B7980883EC1A}" type="pres">
      <dgm:prSet presAssocID="{8E3CC7CC-76FE-4E86-B059-ADA825CFC674}" presName="connTx" presStyleLbl="parChTrans1D2" presStyleIdx="0" presStyleCnt="3"/>
      <dgm:spPr/>
      <dgm:t>
        <a:bodyPr/>
        <a:lstStyle/>
        <a:p>
          <a:endParaRPr lang="es-ES"/>
        </a:p>
      </dgm:t>
    </dgm:pt>
    <dgm:pt modelId="{64451B0C-6997-4F22-8F8C-772A2436B98B}" type="pres">
      <dgm:prSet presAssocID="{F2A7996F-DCF2-415F-A29A-A32100CD45F9}" presName="root2" presStyleCnt="0"/>
      <dgm:spPr/>
    </dgm:pt>
    <dgm:pt modelId="{D3DEF377-2D30-42FD-82D2-0DB46417F4A9}" type="pres">
      <dgm:prSet presAssocID="{F2A7996F-DCF2-415F-A29A-A32100CD45F9}" presName="LevelTwoTextNode" presStyleLbl="node2" presStyleIdx="0" presStyleCnt="3" custScaleY="102812" custLinFactNeighborX="-19746" custLinFactNeighborY="-41061">
        <dgm:presLayoutVars>
          <dgm:chPref val="3"/>
        </dgm:presLayoutVars>
      </dgm:prSet>
      <dgm:spPr/>
      <dgm:t>
        <a:bodyPr/>
        <a:lstStyle/>
        <a:p>
          <a:endParaRPr lang="es-ES"/>
        </a:p>
      </dgm:t>
    </dgm:pt>
    <dgm:pt modelId="{6592368C-DCF2-4A1B-8312-061D5C8F7F7B}" type="pres">
      <dgm:prSet presAssocID="{F2A7996F-DCF2-415F-A29A-A32100CD45F9}" presName="level3hierChild" presStyleCnt="0"/>
      <dgm:spPr/>
    </dgm:pt>
    <dgm:pt modelId="{58F9F5B6-3509-4E2D-AF99-F11557623DE1}" type="pres">
      <dgm:prSet presAssocID="{4DEC95BD-D9F1-4AA0-A1DD-1F6B96374F7E}" presName="conn2-1" presStyleLbl="parChTrans1D2" presStyleIdx="1" presStyleCnt="3"/>
      <dgm:spPr/>
      <dgm:t>
        <a:bodyPr/>
        <a:lstStyle/>
        <a:p>
          <a:endParaRPr lang="es-ES"/>
        </a:p>
      </dgm:t>
    </dgm:pt>
    <dgm:pt modelId="{800734C2-EA39-448E-AEC2-2B6DD08A3A0E}" type="pres">
      <dgm:prSet presAssocID="{4DEC95BD-D9F1-4AA0-A1DD-1F6B96374F7E}" presName="connTx" presStyleLbl="parChTrans1D2" presStyleIdx="1" presStyleCnt="3"/>
      <dgm:spPr/>
      <dgm:t>
        <a:bodyPr/>
        <a:lstStyle/>
        <a:p>
          <a:endParaRPr lang="es-ES"/>
        </a:p>
      </dgm:t>
    </dgm:pt>
    <dgm:pt modelId="{C0202972-518D-4C0C-9C21-F001203FFAEC}" type="pres">
      <dgm:prSet presAssocID="{2193CA7A-A5E1-4F35-A0AB-207CDC20D8AF}" presName="root2" presStyleCnt="0"/>
      <dgm:spPr/>
    </dgm:pt>
    <dgm:pt modelId="{470D4A28-3C59-490B-8592-E012F99B61C1}" type="pres">
      <dgm:prSet presAssocID="{2193CA7A-A5E1-4F35-A0AB-207CDC20D8AF}" presName="LevelTwoTextNode" presStyleLbl="node2" presStyleIdx="1" presStyleCnt="3" custLinFactNeighborX="-19746" custLinFactNeighborY="-26065">
        <dgm:presLayoutVars>
          <dgm:chPref val="3"/>
        </dgm:presLayoutVars>
      </dgm:prSet>
      <dgm:spPr/>
      <dgm:t>
        <a:bodyPr/>
        <a:lstStyle/>
        <a:p>
          <a:endParaRPr lang="es-ES"/>
        </a:p>
      </dgm:t>
    </dgm:pt>
    <dgm:pt modelId="{0F09D37B-FDB6-425F-BA9B-411EBBCED3F9}" type="pres">
      <dgm:prSet presAssocID="{2193CA7A-A5E1-4F35-A0AB-207CDC20D8AF}" presName="level3hierChild" presStyleCnt="0"/>
      <dgm:spPr/>
    </dgm:pt>
    <dgm:pt modelId="{A9A8A152-7417-4749-9195-BBAE39D3BF2C}" type="pres">
      <dgm:prSet presAssocID="{3FC9CA71-C42B-465F-B3B2-90F88018CB9B}" presName="conn2-1" presStyleLbl="parChTrans1D2" presStyleIdx="2" presStyleCnt="3"/>
      <dgm:spPr/>
      <dgm:t>
        <a:bodyPr/>
        <a:lstStyle/>
        <a:p>
          <a:endParaRPr lang="es-ES"/>
        </a:p>
      </dgm:t>
    </dgm:pt>
    <dgm:pt modelId="{561DE347-6626-4F19-8EB2-46879194246D}" type="pres">
      <dgm:prSet presAssocID="{3FC9CA71-C42B-465F-B3B2-90F88018CB9B}" presName="connTx" presStyleLbl="parChTrans1D2" presStyleIdx="2" presStyleCnt="3"/>
      <dgm:spPr/>
      <dgm:t>
        <a:bodyPr/>
        <a:lstStyle/>
        <a:p>
          <a:endParaRPr lang="es-ES"/>
        </a:p>
      </dgm:t>
    </dgm:pt>
    <dgm:pt modelId="{A21F96D4-7B48-408F-AF06-7AFBB3A0085B}" type="pres">
      <dgm:prSet presAssocID="{804CA5AC-F287-46F5-90CF-8D34CB517834}" presName="root2" presStyleCnt="0"/>
      <dgm:spPr/>
    </dgm:pt>
    <dgm:pt modelId="{7809CC0D-E302-424F-8826-EA0094E7FE4D}" type="pres">
      <dgm:prSet presAssocID="{804CA5AC-F287-46F5-90CF-8D34CB517834}" presName="LevelTwoTextNode" presStyleLbl="node2" presStyleIdx="2" presStyleCnt="3" custScaleX="97203" custScaleY="111618" custLinFactNeighborX="-20479" custLinFactNeighborY="-26118">
        <dgm:presLayoutVars>
          <dgm:chPref val="3"/>
        </dgm:presLayoutVars>
      </dgm:prSet>
      <dgm:spPr/>
      <dgm:t>
        <a:bodyPr/>
        <a:lstStyle/>
        <a:p>
          <a:endParaRPr lang="es-ES"/>
        </a:p>
      </dgm:t>
    </dgm:pt>
    <dgm:pt modelId="{D32283A0-4C7C-4704-9DA3-7C89A922D11E}" type="pres">
      <dgm:prSet presAssocID="{804CA5AC-F287-46F5-90CF-8D34CB517834}" presName="level3hierChild" presStyleCnt="0"/>
      <dgm:spPr/>
    </dgm:pt>
  </dgm:ptLst>
  <dgm:cxnLst>
    <dgm:cxn modelId="{78A40461-B6E0-4B12-B5B5-1DD54225DB45}" type="presOf" srcId="{3FC9CA71-C42B-465F-B3B2-90F88018CB9B}" destId="{561DE347-6626-4F19-8EB2-46879194246D}" srcOrd="1" destOrd="0" presId="urn:microsoft.com/office/officeart/2008/layout/HorizontalMultiLevelHierarchy"/>
    <dgm:cxn modelId="{469FB0C1-8CD9-45F7-BD16-6AF4E41F612A}" type="presOf" srcId="{F2A7996F-DCF2-415F-A29A-A32100CD45F9}" destId="{D3DEF377-2D30-42FD-82D2-0DB46417F4A9}" srcOrd="0" destOrd="0" presId="urn:microsoft.com/office/officeart/2008/layout/HorizontalMultiLevelHierarchy"/>
    <dgm:cxn modelId="{A65529D9-CB8D-475A-AE09-4FB8925D0EB9}" type="presOf" srcId="{8E3CC7CC-76FE-4E86-B059-ADA825CFC674}" destId="{36EC9B45-093F-4C69-9396-E095E6FE3D74}" srcOrd="0" destOrd="0" presId="urn:microsoft.com/office/officeart/2008/layout/HorizontalMultiLevelHierarchy"/>
    <dgm:cxn modelId="{02202333-468D-4FE7-A4A0-29ADEA739159}" type="presOf" srcId="{F11B637B-F0B9-4994-B578-137D121A1D30}" destId="{46E63B26-F46D-4A16-AE76-3CECD605BCEF}" srcOrd="0" destOrd="0" presId="urn:microsoft.com/office/officeart/2008/layout/HorizontalMultiLevelHierarchy"/>
    <dgm:cxn modelId="{036D4076-1A3B-4FF7-9112-EEDDB983B0DF}" srcId="{F11B637B-F0B9-4994-B578-137D121A1D30}" destId="{F2A7996F-DCF2-415F-A29A-A32100CD45F9}" srcOrd="0" destOrd="0" parTransId="{8E3CC7CC-76FE-4E86-B059-ADA825CFC674}" sibTransId="{9033C958-2F66-4DE1-84FF-9240E7EF32A1}"/>
    <dgm:cxn modelId="{73247450-0E97-4669-816B-2045A6C3E15E}" srcId="{F11B637B-F0B9-4994-B578-137D121A1D30}" destId="{2193CA7A-A5E1-4F35-A0AB-207CDC20D8AF}" srcOrd="1" destOrd="0" parTransId="{4DEC95BD-D9F1-4AA0-A1DD-1F6B96374F7E}" sibTransId="{1FFC0551-7479-48EF-8832-9562A1CD24C5}"/>
    <dgm:cxn modelId="{0A39F162-539B-4BFB-80E0-3A26D7F37610}" type="presOf" srcId="{4DEC95BD-D9F1-4AA0-A1DD-1F6B96374F7E}" destId="{800734C2-EA39-448E-AEC2-2B6DD08A3A0E}" srcOrd="1" destOrd="0" presId="urn:microsoft.com/office/officeart/2008/layout/HorizontalMultiLevelHierarchy"/>
    <dgm:cxn modelId="{230B277E-E701-4038-B589-63ACCB598D41}" srcId="{F11B637B-F0B9-4994-B578-137D121A1D30}" destId="{804CA5AC-F287-46F5-90CF-8D34CB517834}" srcOrd="2" destOrd="0" parTransId="{3FC9CA71-C42B-465F-B3B2-90F88018CB9B}" sibTransId="{652107D5-AE19-4AC4-990F-C04D2B49C242}"/>
    <dgm:cxn modelId="{D858E003-BCD0-4DC1-A2AA-5062F20F8D55}" srcId="{6A2DFEF1-7970-438F-8188-D882D7FC6577}" destId="{F11B637B-F0B9-4994-B578-137D121A1D30}" srcOrd="0" destOrd="0" parTransId="{5A21DA8B-6AC6-4720-A9EC-032C4B9765B3}" sibTransId="{4F42CC2A-42AA-4720-BBAC-2311DF52F760}"/>
    <dgm:cxn modelId="{81CAFC19-F476-46B1-ACD3-CEEC94FE3B35}" type="presOf" srcId="{4DEC95BD-D9F1-4AA0-A1DD-1F6B96374F7E}" destId="{58F9F5B6-3509-4E2D-AF99-F11557623DE1}" srcOrd="0" destOrd="0" presId="urn:microsoft.com/office/officeart/2008/layout/HorizontalMultiLevelHierarchy"/>
    <dgm:cxn modelId="{D31867F0-DB83-45F8-9894-F2740B4FDBE3}" type="presOf" srcId="{804CA5AC-F287-46F5-90CF-8D34CB517834}" destId="{7809CC0D-E302-424F-8826-EA0094E7FE4D}" srcOrd="0" destOrd="0" presId="urn:microsoft.com/office/officeart/2008/layout/HorizontalMultiLevelHierarchy"/>
    <dgm:cxn modelId="{E4F16496-6226-4D95-9A47-071B46FD0545}" type="presOf" srcId="{8E3CC7CC-76FE-4E86-B059-ADA825CFC674}" destId="{411527EC-B012-4BAB-BBA0-B7980883EC1A}" srcOrd="1" destOrd="0" presId="urn:microsoft.com/office/officeart/2008/layout/HorizontalMultiLevelHierarchy"/>
    <dgm:cxn modelId="{D4A8218C-5A84-4584-AA4B-EF523EC07E85}" type="presOf" srcId="{2193CA7A-A5E1-4F35-A0AB-207CDC20D8AF}" destId="{470D4A28-3C59-490B-8592-E012F99B61C1}" srcOrd="0" destOrd="0" presId="urn:microsoft.com/office/officeart/2008/layout/HorizontalMultiLevelHierarchy"/>
    <dgm:cxn modelId="{1918CA76-384F-4C9C-A84A-18523FD54DB3}" type="presOf" srcId="{6A2DFEF1-7970-438F-8188-D882D7FC6577}" destId="{2C9609D2-CC57-4204-9A0C-8E20A314B623}" srcOrd="0" destOrd="0" presId="urn:microsoft.com/office/officeart/2008/layout/HorizontalMultiLevelHierarchy"/>
    <dgm:cxn modelId="{6716A142-7B14-4193-9E01-CB80F15988F4}" type="presOf" srcId="{3FC9CA71-C42B-465F-B3B2-90F88018CB9B}" destId="{A9A8A152-7417-4749-9195-BBAE39D3BF2C}" srcOrd="0" destOrd="0" presId="urn:microsoft.com/office/officeart/2008/layout/HorizontalMultiLevelHierarchy"/>
    <dgm:cxn modelId="{8C61E116-3151-4D21-907A-C68CF5D9A86B}" type="presParOf" srcId="{2C9609D2-CC57-4204-9A0C-8E20A314B623}" destId="{0B1FD52A-5DE2-4F22-A24B-BCF467BAA3C3}" srcOrd="0" destOrd="0" presId="urn:microsoft.com/office/officeart/2008/layout/HorizontalMultiLevelHierarchy"/>
    <dgm:cxn modelId="{2CE11AF2-B23F-476B-BDA1-6654EE3FD657}" type="presParOf" srcId="{0B1FD52A-5DE2-4F22-A24B-BCF467BAA3C3}" destId="{46E63B26-F46D-4A16-AE76-3CECD605BCEF}" srcOrd="0" destOrd="0" presId="urn:microsoft.com/office/officeart/2008/layout/HorizontalMultiLevelHierarchy"/>
    <dgm:cxn modelId="{305DAACD-C43B-42CC-8D09-45D23BA89C89}" type="presParOf" srcId="{0B1FD52A-5DE2-4F22-A24B-BCF467BAA3C3}" destId="{258E495A-B103-40DC-95E1-C3AB07CE9975}" srcOrd="1" destOrd="0" presId="urn:microsoft.com/office/officeart/2008/layout/HorizontalMultiLevelHierarchy"/>
    <dgm:cxn modelId="{AA1AF3EC-F97A-4F9D-BDA7-6BB0CF1A0759}" type="presParOf" srcId="{258E495A-B103-40DC-95E1-C3AB07CE9975}" destId="{36EC9B45-093F-4C69-9396-E095E6FE3D74}" srcOrd="0" destOrd="0" presId="urn:microsoft.com/office/officeart/2008/layout/HorizontalMultiLevelHierarchy"/>
    <dgm:cxn modelId="{A1B71B27-264B-48C7-B2BD-7FD4B3291D98}" type="presParOf" srcId="{36EC9B45-093F-4C69-9396-E095E6FE3D74}" destId="{411527EC-B012-4BAB-BBA0-B7980883EC1A}" srcOrd="0" destOrd="0" presId="urn:microsoft.com/office/officeart/2008/layout/HorizontalMultiLevelHierarchy"/>
    <dgm:cxn modelId="{D2A2E73B-6D8F-41B2-B8C9-45D857A1BBF2}" type="presParOf" srcId="{258E495A-B103-40DC-95E1-C3AB07CE9975}" destId="{64451B0C-6997-4F22-8F8C-772A2436B98B}" srcOrd="1" destOrd="0" presId="urn:microsoft.com/office/officeart/2008/layout/HorizontalMultiLevelHierarchy"/>
    <dgm:cxn modelId="{827C32DE-31EF-4562-8F38-4F20F478F53D}" type="presParOf" srcId="{64451B0C-6997-4F22-8F8C-772A2436B98B}" destId="{D3DEF377-2D30-42FD-82D2-0DB46417F4A9}" srcOrd="0" destOrd="0" presId="urn:microsoft.com/office/officeart/2008/layout/HorizontalMultiLevelHierarchy"/>
    <dgm:cxn modelId="{34CA5E57-E228-4B8D-8AB0-DE0C4C4CCD32}" type="presParOf" srcId="{64451B0C-6997-4F22-8F8C-772A2436B98B}" destId="{6592368C-DCF2-4A1B-8312-061D5C8F7F7B}" srcOrd="1" destOrd="0" presId="urn:microsoft.com/office/officeart/2008/layout/HorizontalMultiLevelHierarchy"/>
    <dgm:cxn modelId="{16CA12FE-4602-4640-AF0E-215B282B35A5}" type="presParOf" srcId="{258E495A-B103-40DC-95E1-C3AB07CE9975}" destId="{58F9F5B6-3509-4E2D-AF99-F11557623DE1}" srcOrd="2" destOrd="0" presId="urn:microsoft.com/office/officeart/2008/layout/HorizontalMultiLevelHierarchy"/>
    <dgm:cxn modelId="{CAC73575-ABC9-424C-AAB7-21B8D1C0894E}" type="presParOf" srcId="{58F9F5B6-3509-4E2D-AF99-F11557623DE1}" destId="{800734C2-EA39-448E-AEC2-2B6DD08A3A0E}" srcOrd="0" destOrd="0" presId="urn:microsoft.com/office/officeart/2008/layout/HorizontalMultiLevelHierarchy"/>
    <dgm:cxn modelId="{1971C380-33CC-47ED-9E42-5E7E9528DC11}" type="presParOf" srcId="{258E495A-B103-40DC-95E1-C3AB07CE9975}" destId="{C0202972-518D-4C0C-9C21-F001203FFAEC}" srcOrd="3" destOrd="0" presId="urn:microsoft.com/office/officeart/2008/layout/HorizontalMultiLevelHierarchy"/>
    <dgm:cxn modelId="{D276F2DD-FA25-4960-9747-0A6836AD356A}" type="presParOf" srcId="{C0202972-518D-4C0C-9C21-F001203FFAEC}" destId="{470D4A28-3C59-490B-8592-E012F99B61C1}" srcOrd="0" destOrd="0" presId="urn:microsoft.com/office/officeart/2008/layout/HorizontalMultiLevelHierarchy"/>
    <dgm:cxn modelId="{2FAA1210-4922-45A2-9701-9A2EAB9FA00B}" type="presParOf" srcId="{C0202972-518D-4C0C-9C21-F001203FFAEC}" destId="{0F09D37B-FDB6-425F-BA9B-411EBBCED3F9}" srcOrd="1" destOrd="0" presId="urn:microsoft.com/office/officeart/2008/layout/HorizontalMultiLevelHierarchy"/>
    <dgm:cxn modelId="{BC194C57-AF20-41E2-8EA6-D44B03BF3897}" type="presParOf" srcId="{258E495A-B103-40DC-95E1-C3AB07CE9975}" destId="{A9A8A152-7417-4749-9195-BBAE39D3BF2C}" srcOrd="4" destOrd="0" presId="urn:microsoft.com/office/officeart/2008/layout/HorizontalMultiLevelHierarchy"/>
    <dgm:cxn modelId="{EF14304C-A795-4A5C-B1EC-CA23C5443DD6}" type="presParOf" srcId="{A9A8A152-7417-4749-9195-BBAE39D3BF2C}" destId="{561DE347-6626-4F19-8EB2-46879194246D}" srcOrd="0" destOrd="0" presId="urn:microsoft.com/office/officeart/2008/layout/HorizontalMultiLevelHierarchy"/>
    <dgm:cxn modelId="{451E1F7F-F1C2-4D6D-8186-DA76DAC50E60}" type="presParOf" srcId="{258E495A-B103-40DC-95E1-C3AB07CE9975}" destId="{A21F96D4-7B48-408F-AF06-7AFBB3A0085B}" srcOrd="5" destOrd="0" presId="urn:microsoft.com/office/officeart/2008/layout/HorizontalMultiLevelHierarchy"/>
    <dgm:cxn modelId="{7D240753-E042-4B31-B57B-8581642EFE0D}" type="presParOf" srcId="{A21F96D4-7B48-408F-AF06-7AFBB3A0085B}" destId="{7809CC0D-E302-424F-8826-EA0094E7FE4D}" srcOrd="0" destOrd="0" presId="urn:microsoft.com/office/officeart/2008/layout/HorizontalMultiLevelHierarchy"/>
    <dgm:cxn modelId="{AFF6E408-BAC1-4CD9-A813-3A6C86775B50}" type="presParOf" srcId="{A21F96D4-7B48-408F-AF06-7AFBB3A0085B}" destId="{D32283A0-4C7C-4704-9DA3-7C89A922D11E}"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A2DFEF1-7970-438F-8188-D882D7FC657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F11B637B-F0B9-4994-B578-137D121A1D30}">
      <dgm:prSet phldrT="[Texto]"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S" sz="3200" b="1" dirty="0"/>
            <a:t>CONTRATOS Y CONVENIOS </a:t>
          </a:r>
        </a:p>
      </dgm:t>
    </dgm:pt>
    <dgm:pt modelId="{5A21DA8B-6AC6-4720-A9EC-032C4B9765B3}" type="parTrans" cxnId="{D858E003-BCD0-4DC1-A2AA-5062F20F8D55}">
      <dgm:prSet/>
      <dgm:spPr/>
      <dgm:t>
        <a:bodyPr/>
        <a:lstStyle/>
        <a:p>
          <a:endParaRPr lang="es-ES"/>
        </a:p>
      </dgm:t>
    </dgm:pt>
    <dgm:pt modelId="{4F42CC2A-42AA-4720-BBAC-2311DF52F760}" type="sibTrans" cxnId="{D858E003-BCD0-4DC1-A2AA-5062F20F8D55}">
      <dgm:prSet/>
      <dgm:spPr/>
      <dgm:t>
        <a:bodyPr/>
        <a:lstStyle/>
        <a:p>
          <a:endParaRPr lang="es-ES"/>
        </a:p>
      </dgm:t>
    </dgm:pt>
    <dgm:pt modelId="{F2A7996F-DCF2-415F-A29A-A32100CD45F9}">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ES" sz="2000" b="1" dirty="0">
              <a:solidFill>
                <a:schemeClr val="bg2">
                  <a:lumMod val="25000"/>
                </a:schemeClr>
              </a:solidFill>
            </a:rPr>
            <a:t>Contratos Administrativos (NB-SABS)</a:t>
          </a:r>
        </a:p>
        <a:p>
          <a:r>
            <a:rPr lang="es-ES" sz="2000" b="1" dirty="0">
              <a:solidFill>
                <a:schemeClr val="bg2">
                  <a:lumMod val="25000"/>
                </a:schemeClr>
              </a:solidFill>
            </a:rPr>
            <a:t>- Meta 390</a:t>
          </a:r>
        </a:p>
      </dgm:t>
    </dgm:pt>
    <dgm:pt modelId="{8E3CC7CC-76FE-4E86-B059-ADA825CFC674}" type="parTrans" cxnId="{036D4076-1A3B-4FF7-9112-EEDDB983B0DF}">
      <dgm:prSet/>
      <dgm:spPr/>
      <dgm:t>
        <a:bodyPr/>
        <a:lstStyle/>
        <a:p>
          <a:endParaRPr lang="es-ES" dirty="0"/>
        </a:p>
      </dgm:t>
    </dgm:pt>
    <dgm:pt modelId="{9033C958-2F66-4DE1-84FF-9240E7EF32A1}" type="sibTrans" cxnId="{036D4076-1A3B-4FF7-9112-EEDDB983B0DF}">
      <dgm:prSet/>
      <dgm:spPr/>
      <dgm:t>
        <a:bodyPr/>
        <a:lstStyle/>
        <a:p>
          <a:endParaRPr lang="es-ES"/>
        </a:p>
      </dgm:t>
    </dgm:pt>
    <dgm:pt modelId="{2193CA7A-A5E1-4F35-A0AB-207CDC20D8AF}">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ES" sz="2000" b="1" dirty="0">
              <a:solidFill>
                <a:schemeClr val="bg2">
                  <a:lumMod val="25000"/>
                </a:schemeClr>
              </a:solidFill>
            </a:rPr>
            <a:t>Contratos Laborales</a:t>
          </a:r>
        </a:p>
        <a:p>
          <a:r>
            <a:rPr lang="es-ES" sz="2000" b="1" dirty="0">
              <a:solidFill>
                <a:schemeClr val="bg2">
                  <a:lumMod val="25000"/>
                </a:schemeClr>
              </a:solidFill>
            </a:rPr>
            <a:t>- Meta 514</a:t>
          </a:r>
        </a:p>
      </dgm:t>
    </dgm:pt>
    <dgm:pt modelId="{4DEC95BD-D9F1-4AA0-A1DD-1F6B96374F7E}" type="parTrans" cxnId="{73247450-0E97-4669-816B-2045A6C3E15E}">
      <dgm:prSet/>
      <dgm:spPr/>
      <dgm:t>
        <a:bodyPr/>
        <a:lstStyle/>
        <a:p>
          <a:endParaRPr lang="es-ES" dirty="0"/>
        </a:p>
      </dgm:t>
    </dgm:pt>
    <dgm:pt modelId="{1FFC0551-7479-48EF-8832-9562A1CD24C5}" type="sibTrans" cxnId="{73247450-0E97-4669-816B-2045A6C3E15E}">
      <dgm:prSet/>
      <dgm:spPr/>
      <dgm:t>
        <a:bodyPr/>
        <a:lstStyle/>
        <a:p>
          <a:endParaRPr lang="es-ES"/>
        </a:p>
      </dgm:t>
    </dgm:pt>
    <dgm:pt modelId="{804CA5AC-F287-46F5-90CF-8D34CB517834}">
      <dgm:prSet phldrT="[Texto]" custT="1">
        <dgm:style>
          <a:lnRef idx="1">
            <a:schemeClr val="accent3"/>
          </a:lnRef>
          <a:fillRef idx="2">
            <a:schemeClr val="accent3"/>
          </a:fillRef>
          <a:effectRef idx="1">
            <a:schemeClr val="accent3"/>
          </a:effectRef>
          <a:fontRef idx="minor">
            <a:schemeClr val="dk1"/>
          </a:fontRef>
        </dgm:style>
      </dgm:prSet>
      <dgm:spPr>
        <a:ln/>
      </dgm:spPr>
      <dgm:t>
        <a:bodyPr/>
        <a:lstStyle/>
        <a:p>
          <a:r>
            <a:rPr lang="es-ES" sz="2000" b="1" dirty="0">
              <a:solidFill>
                <a:schemeClr val="bg2">
                  <a:lumMod val="25000"/>
                </a:schemeClr>
              </a:solidFill>
            </a:rPr>
            <a:t>Convenios elaborados</a:t>
          </a:r>
        </a:p>
        <a:p>
          <a:r>
            <a:rPr lang="es-ES" sz="2000" b="1" dirty="0">
              <a:solidFill>
                <a:schemeClr val="bg2">
                  <a:lumMod val="25000"/>
                </a:schemeClr>
              </a:solidFill>
            </a:rPr>
            <a:t>- Meta 24</a:t>
          </a:r>
          <a:r>
            <a:rPr lang="es-ES" sz="2400" b="1" dirty="0">
              <a:solidFill>
                <a:schemeClr val="bg2">
                  <a:lumMod val="25000"/>
                </a:schemeClr>
              </a:solidFill>
            </a:rPr>
            <a:t> </a:t>
          </a:r>
        </a:p>
      </dgm:t>
    </dgm:pt>
    <dgm:pt modelId="{3FC9CA71-C42B-465F-B3B2-90F88018CB9B}" type="parTrans" cxnId="{230B277E-E701-4038-B589-63ACCB598D41}">
      <dgm:prSet/>
      <dgm:spPr/>
      <dgm:t>
        <a:bodyPr/>
        <a:lstStyle/>
        <a:p>
          <a:endParaRPr lang="es-ES" dirty="0"/>
        </a:p>
      </dgm:t>
    </dgm:pt>
    <dgm:pt modelId="{652107D5-AE19-4AC4-990F-C04D2B49C242}" type="sibTrans" cxnId="{230B277E-E701-4038-B589-63ACCB598D41}">
      <dgm:prSet/>
      <dgm:spPr/>
      <dgm:t>
        <a:bodyPr/>
        <a:lstStyle/>
        <a:p>
          <a:endParaRPr lang="es-ES"/>
        </a:p>
      </dgm:t>
    </dgm:pt>
    <dgm:pt modelId="{2C9609D2-CC57-4204-9A0C-8E20A314B623}" type="pres">
      <dgm:prSet presAssocID="{6A2DFEF1-7970-438F-8188-D882D7FC6577}" presName="Name0" presStyleCnt="0">
        <dgm:presLayoutVars>
          <dgm:chPref val="1"/>
          <dgm:dir/>
          <dgm:animOne val="branch"/>
          <dgm:animLvl val="lvl"/>
          <dgm:resizeHandles val="exact"/>
        </dgm:presLayoutVars>
      </dgm:prSet>
      <dgm:spPr/>
      <dgm:t>
        <a:bodyPr/>
        <a:lstStyle/>
        <a:p>
          <a:endParaRPr lang="es-ES"/>
        </a:p>
      </dgm:t>
    </dgm:pt>
    <dgm:pt modelId="{0B1FD52A-5DE2-4F22-A24B-BCF467BAA3C3}" type="pres">
      <dgm:prSet presAssocID="{F11B637B-F0B9-4994-B578-137D121A1D30}" presName="root1" presStyleCnt="0"/>
      <dgm:spPr/>
    </dgm:pt>
    <dgm:pt modelId="{46E63B26-F46D-4A16-AE76-3CECD605BCEF}" type="pres">
      <dgm:prSet presAssocID="{F11B637B-F0B9-4994-B578-137D121A1D30}" presName="LevelOneTextNode" presStyleLbl="node0" presStyleIdx="0" presStyleCnt="1" custScaleX="131152" custLinFactX="-20315" custLinFactNeighborX="-100000" custLinFactNeighborY="480">
        <dgm:presLayoutVars>
          <dgm:chPref val="3"/>
        </dgm:presLayoutVars>
      </dgm:prSet>
      <dgm:spPr/>
      <dgm:t>
        <a:bodyPr/>
        <a:lstStyle/>
        <a:p>
          <a:endParaRPr lang="es-ES"/>
        </a:p>
      </dgm:t>
    </dgm:pt>
    <dgm:pt modelId="{258E495A-B103-40DC-95E1-C3AB07CE9975}" type="pres">
      <dgm:prSet presAssocID="{F11B637B-F0B9-4994-B578-137D121A1D30}" presName="level2hierChild" presStyleCnt="0"/>
      <dgm:spPr/>
    </dgm:pt>
    <dgm:pt modelId="{36EC9B45-093F-4C69-9396-E095E6FE3D74}" type="pres">
      <dgm:prSet presAssocID="{8E3CC7CC-76FE-4E86-B059-ADA825CFC674}" presName="conn2-1" presStyleLbl="parChTrans1D2" presStyleIdx="0" presStyleCnt="3"/>
      <dgm:spPr/>
      <dgm:t>
        <a:bodyPr/>
        <a:lstStyle/>
        <a:p>
          <a:endParaRPr lang="es-ES"/>
        </a:p>
      </dgm:t>
    </dgm:pt>
    <dgm:pt modelId="{411527EC-B012-4BAB-BBA0-B7980883EC1A}" type="pres">
      <dgm:prSet presAssocID="{8E3CC7CC-76FE-4E86-B059-ADA825CFC674}" presName="connTx" presStyleLbl="parChTrans1D2" presStyleIdx="0" presStyleCnt="3"/>
      <dgm:spPr/>
      <dgm:t>
        <a:bodyPr/>
        <a:lstStyle/>
        <a:p>
          <a:endParaRPr lang="es-ES"/>
        </a:p>
      </dgm:t>
    </dgm:pt>
    <dgm:pt modelId="{64451B0C-6997-4F22-8F8C-772A2436B98B}" type="pres">
      <dgm:prSet presAssocID="{F2A7996F-DCF2-415F-A29A-A32100CD45F9}" presName="root2" presStyleCnt="0"/>
      <dgm:spPr/>
    </dgm:pt>
    <dgm:pt modelId="{D3DEF377-2D30-42FD-82D2-0DB46417F4A9}" type="pres">
      <dgm:prSet presAssocID="{F2A7996F-DCF2-415F-A29A-A32100CD45F9}" presName="LevelTwoTextNode" presStyleLbl="node2" presStyleIdx="0" presStyleCnt="3" custScaleX="100864" custScaleY="169704" custLinFactNeighborX="-18980" custLinFactNeighborY="4915">
        <dgm:presLayoutVars>
          <dgm:chPref val="3"/>
        </dgm:presLayoutVars>
      </dgm:prSet>
      <dgm:spPr/>
      <dgm:t>
        <a:bodyPr/>
        <a:lstStyle/>
        <a:p>
          <a:endParaRPr lang="es-ES"/>
        </a:p>
      </dgm:t>
    </dgm:pt>
    <dgm:pt modelId="{6592368C-DCF2-4A1B-8312-061D5C8F7F7B}" type="pres">
      <dgm:prSet presAssocID="{F2A7996F-DCF2-415F-A29A-A32100CD45F9}" presName="level3hierChild" presStyleCnt="0"/>
      <dgm:spPr/>
    </dgm:pt>
    <dgm:pt modelId="{58F9F5B6-3509-4E2D-AF99-F11557623DE1}" type="pres">
      <dgm:prSet presAssocID="{4DEC95BD-D9F1-4AA0-A1DD-1F6B96374F7E}" presName="conn2-1" presStyleLbl="parChTrans1D2" presStyleIdx="1" presStyleCnt="3"/>
      <dgm:spPr/>
      <dgm:t>
        <a:bodyPr/>
        <a:lstStyle/>
        <a:p>
          <a:endParaRPr lang="es-ES"/>
        </a:p>
      </dgm:t>
    </dgm:pt>
    <dgm:pt modelId="{800734C2-EA39-448E-AEC2-2B6DD08A3A0E}" type="pres">
      <dgm:prSet presAssocID="{4DEC95BD-D9F1-4AA0-A1DD-1F6B96374F7E}" presName="connTx" presStyleLbl="parChTrans1D2" presStyleIdx="1" presStyleCnt="3"/>
      <dgm:spPr/>
      <dgm:t>
        <a:bodyPr/>
        <a:lstStyle/>
        <a:p>
          <a:endParaRPr lang="es-ES"/>
        </a:p>
      </dgm:t>
    </dgm:pt>
    <dgm:pt modelId="{C0202972-518D-4C0C-9C21-F001203FFAEC}" type="pres">
      <dgm:prSet presAssocID="{2193CA7A-A5E1-4F35-A0AB-207CDC20D8AF}" presName="root2" presStyleCnt="0"/>
      <dgm:spPr/>
    </dgm:pt>
    <dgm:pt modelId="{470D4A28-3C59-490B-8592-E012F99B61C1}" type="pres">
      <dgm:prSet presAssocID="{2193CA7A-A5E1-4F35-A0AB-207CDC20D8AF}" presName="LevelTwoTextNode" presStyleLbl="node2" presStyleIdx="1" presStyleCnt="3" custScaleY="148407" custLinFactNeighborX="-19050" custLinFactNeighborY="5502">
        <dgm:presLayoutVars>
          <dgm:chPref val="3"/>
        </dgm:presLayoutVars>
      </dgm:prSet>
      <dgm:spPr/>
      <dgm:t>
        <a:bodyPr/>
        <a:lstStyle/>
        <a:p>
          <a:endParaRPr lang="es-ES"/>
        </a:p>
      </dgm:t>
    </dgm:pt>
    <dgm:pt modelId="{0F09D37B-FDB6-425F-BA9B-411EBBCED3F9}" type="pres">
      <dgm:prSet presAssocID="{2193CA7A-A5E1-4F35-A0AB-207CDC20D8AF}" presName="level3hierChild" presStyleCnt="0"/>
      <dgm:spPr/>
    </dgm:pt>
    <dgm:pt modelId="{A9A8A152-7417-4749-9195-BBAE39D3BF2C}" type="pres">
      <dgm:prSet presAssocID="{3FC9CA71-C42B-465F-B3B2-90F88018CB9B}" presName="conn2-1" presStyleLbl="parChTrans1D2" presStyleIdx="2" presStyleCnt="3"/>
      <dgm:spPr/>
      <dgm:t>
        <a:bodyPr/>
        <a:lstStyle/>
        <a:p>
          <a:endParaRPr lang="es-ES"/>
        </a:p>
      </dgm:t>
    </dgm:pt>
    <dgm:pt modelId="{561DE347-6626-4F19-8EB2-46879194246D}" type="pres">
      <dgm:prSet presAssocID="{3FC9CA71-C42B-465F-B3B2-90F88018CB9B}" presName="connTx" presStyleLbl="parChTrans1D2" presStyleIdx="2" presStyleCnt="3"/>
      <dgm:spPr/>
      <dgm:t>
        <a:bodyPr/>
        <a:lstStyle/>
        <a:p>
          <a:endParaRPr lang="es-ES"/>
        </a:p>
      </dgm:t>
    </dgm:pt>
    <dgm:pt modelId="{A21F96D4-7B48-408F-AF06-7AFBB3A0085B}" type="pres">
      <dgm:prSet presAssocID="{804CA5AC-F287-46F5-90CF-8D34CB517834}" presName="root2" presStyleCnt="0"/>
      <dgm:spPr/>
    </dgm:pt>
    <dgm:pt modelId="{7809CC0D-E302-424F-8826-EA0094E7FE4D}" type="pres">
      <dgm:prSet presAssocID="{804CA5AC-F287-46F5-90CF-8D34CB517834}" presName="LevelTwoTextNode" presStyleLbl="node2" presStyleIdx="2" presStyleCnt="3" custScaleY="158212" custLinFactNeighborX="-17974" custLinFactNeighborY="1776">
        <dgm:presLayoutVars>
          <dgm:chPref val="3"/>
        </dgm:presLayoutVars>
      </dgm:prSet>
      <dgm:spPr/>
      <dgm:t>
        <a:bodyPr/>
        <a:lstStyle/>
        <a:p>
          <a:endParaRPr lang="es-ES"/>
        </a:p>
      </dgm:t>
    </dgm:pt>
    <dgm:pt modelId="{D32283A0-4C7C-4704-9DA3-7C89A922D11E}" type="pres">
      <dgm:prSet presAssocID="{804CA5AC-F287-46F5-90CF-8D34CB517834}" presName="level3hierChild" presStyleCnt="0"/>
      <dgm:spPr/>
    </dgm:pt>
  </dgm:ptLst>
  <dgm:cxnLst>
    <dgm:cxn modelId="{643D8BC1-4CDC-45F1-B664-E77F8B7B75CF}" type="presOf" srcId="{F11B637B-F0B9-4994-B578-137D121A1D30}" destId="{46E63B26-F46D-4A16-AE76-3CECD605BCEF}" srcOrd="0" destOrd="0" presId="urn:microsoft.com/office/officeart/2008/layout/HorizontalMultiLevelHierarchy"/>
    <dgm:cxn modelId="{C44518B7-D1E0-4909-A4AA-15730B42283D}" type="presOf" srcId="{F2A7996F-DCF2-415F-A29A-A32100CD45F9}" destId="{D3DEF377-2D30-42FD-82D2-0DB46417F4A9}" srcOrd="0" destOrd="0" presId="urn:microsoft.com/office/officeart/2008/layout/HorizontalMultiLevelHierarchy"/>
    <dgm:cxn modelId="{BE9A5CBE-24FD-4AF7-A825-F1D28CA6FCA2}" type="presOf" srcId="{8E3CC7CC-76FE-4E86-B059-ADA825CFC674}" destId="{411527EC-B012-4BAB-BBA0-B7980883EC1A}" srcOrd="1" destOrd="0" presId="urn:microsoft.com/office/officeart/2008/layout/HorizontalMultiLevelHierarchy"/>
    <dgm:cxn modelId="{F98D7B59-EA99-4251-AEB0-59B5536364B2}" type="presOf" srcId="{804CA5AC-F287-46F5-90CF-8D34CB517834}" destId="{7809CC0D-E302-424F-8826-EA0094E7FE4D}" srcOrd="0" destOrd="0" presId="urn:microsoft.com/office/officeart/2008/layout/HorizontalMultiLevelHierarchy"/>
    <dgm:cxn modelId="{2DF92356-B688-45D0-9E32-E2660A312246}" type="presOf" srcId="{8E3CC7CC-76FE-4E86-B059-ADA825CFC674}" destId="{36EC9B45-093F-4C69-9396-E095E6FE3D74}" srcOrd="0" destOrd="0" presId="urn:microsoft.com/office/officeart/2008/layout/HorizontalMultiLevelHierarchy"/>
    <dgm:cxn modelId="{C169973F-0CEE-4207-992D-9BB3DA0856F3}" type="presOf" srcId="{2193CA7A-A5E1-4F35-A0AB-207CDC20D8AF}" destId="{470D4A28-3C59-490B-8592-E012F99B61C1}" srcOrd="0" destOrd="0" presId="urn:microsoft.com/office/officeart/2008/layout/HorizontalMultiLevelHierarchy"/>
    <dgm:cxn modelId="{036D4076-1A3B-4FF7-9112-EEDDB983B0DF}" srcId="{F11B637B-F0B9-4994-B578-137D121A1D30}" destId="{F2A7996F-DCF2-415F-A29A-A32100CD45F9}" srcOrd="0" destOrd="0" parTransId="{8E3CC7CC-76FE-4E86-B059-ADA825CFC674}" sibTransId="{9033C958-2F66-4DE1-84FF-9240E7EF32A1}"/>
    <dgm:cxn modelId="{73247450-0E97-4669-816B-2045A6C3E15E}" srcId="{F11B637B-F0B9-4994-B578-137D121A1D30}" destId="{2193CA7A-A5E1-4F35-A0AB-207CDC20D8AF}" srcOrd="1" destOrd="0" parTransId="{4DEC95BD-D9F1-4AA0-A1DD-1F6B96374F7E}" sibTransId="{1FFC0551-7479-48EF-8832-9562A1CD24C5}"/>
    <dgm:cxn modelId="{B58BA527-3D5E-44BD-A336-D6F5FDCA9585}" type="presOf" srcId="{3FC9CA71-C42B-465F-B3B2-90F88018CB9B}" destId="{A9A8A152-7417-4749-9195-BBAE39D3BF2C}" srcOrd="0" destOrd="0" presId="urn:microsoft.com/office/officeart/2008/layout/HorizontalMultiLevelHierarchy"/>
    <dgm:cxn modelId="{74ADF99C-15FF-46CD-89F5-BD724B1EB23C}" type="presOf" srcId="{4DEC95BD-D9F1-4AA0-A1DD-1F6B96374F7E}" destId="{58F9F5B6-3509-4E2D-AF99-F11557623DE1}" srcOrd="0" destOrd="0" presId="urn:microsoft.com/office/officeart/2008/layout/HorizontalMultiLevelHierarchy"/>
    <dgm:cxn modelId="{A4E33EFB-1220-4F12-9242-139FC0A710D7}" type="presOf" srcId="{6A2DFEF1-7970-438F-8188-D882D7FC6577}" destId="{2C9609D2-CC57-4204-9A0C-8E20A314B623}" srcOrd="0" destOrd="0" presId="urn:microsoft.com/office/officeart/2008/layout/HorizontalMultiLevelHierarchy"/>
    <dgm:cxn modelId="{C1096999-3458-45BB-B0CD-AB0E9E6FFA8F}" type="presOf" srcId="{4DEC95BD-D9F1-4AA0-A1DD-1F6B96374F7E}" destId="{800734C2-EA39-448E-AEC2-2B6DD08A3A0E}" srcOrd="1" destOrd="0" presId="urn:microsoft.com/office/officeart/2008/layout/HorizontalMultiLevelHierarchy"/>
    <dgm:cxn modelId="{230B277E-E701-4038-B589-63ACCB598D41}" srcId="{F11B637B-F0B9-4994-B578-137D121A1D30}" destId="{804CA5AC-F287-46F5-90CF-8D34CB517834}" srcOrd="2" destOrd="0" parTransId="{3FC9CA71-C42B-465F-B3B2-90F88018CB9B}" sibTransId="{652107D5-AE19-4AC4-990F-C04D2B49C242}"/>
    <dgm:cxn modelId="{D858E003-BCD0-4DC1-A2AA-5062F20F8D55}" srcId="{6A2DFEF1-7970-438F-8188-D882D7FC6577}" destId="{F11B637B-F0B9-4994-B578-137D121A1D30}" srcOrd="0" destOrd="0" parTransId="{5A21DA8B-6AC6-4720-A9EC-032C4B9765B3}" sibTransId="{4F42CC2A-42AA-4720-BBAC-2311DF52F760}"/>
    <dgm:cxn modelId="{B20C66C5-59F8-434C-8ED0-B5F7692A72B6}" type="presOf" srcId="{3FC9CA71-C42B-465F-B3B2-90F88018CB9B}" destId="{561DE347-6626-4F19-8EB2-46879194246D}" srcOrd="1" destOrd="0" presId="urn:microsoft.com/office/officeart/2008/layout/HorizontalMultiLevelHierarchy"/>
    <dgm:cxn modelId="{EF1F68E5-E3A1-4D72-9C5F-A2CFB01BFF23}" type="presParOf" srcId="{2C9609D2-CC57-4204-9A0C-8E20A314B623}" destId="{0B1FD52A-5DE2-4F22-A24B-BCF467BAA3C3}" srcOrd="0" destOrd="0" presId="urn:microsoft.com/office/officeart/2008/layout/HorizontalMultiLevelHierarchy"/>
    <dgm:cxn modelId="{CABB3A71-57A5-42C2-AD4D-282B6FE716D6}" type="presParOf" srcId="{0B1FD52A-5DE2-4F22-A24B-BCF467BAA3C3}" destId="{46E63B26-F46D-4A16-AE76-3CECD605BCEF}" srcOrd="0" destOrd="0" presId="urn:microsoft.com/office/officeart/2008/layout/HorizontalMultiLevelHierarchy"/>
    <dgm:cxn modelId="{10C1F1BA-49C2-40BA-9C09-AB37B3C01665}" type="presParOf" srcId="{0B1FD52A-5DE2-4F22-A24B-BCF467BAA3C3}" destId="{258E495A-B103-40DC-95E1-C3AB07CE9975}" srcOrd="1" destOrd="0" presId="urn:microsoft.com/office/officeart/2008/layout/HorizontalMultiLevelHierarchy"/>
    <dgm:cxn modelId="{76BF1EA3-56F1-4ADE-B073-452E53421E0E}" type="presParOf" srcId="{258E495A-B103-40DC-95E1-C3AB07CE9975}" destId="{36EC9B45-093F-4C69-9396-E095E6FE3D74}" srcOrd="0" destOrd="0" presId="urn:microsoft.com/office/officeart/2008/layout/HorizontalMultiLevelHierarchy"/>
    <dgm:cxn modelId="{390A6EA5-2DA2-410D-A275-616DD2BA6138}" type="presParOf" srcId="{36EC9B45-093F-4C69-9396-E095E6FE3D74}" destId="{411527EC-B012-4BAB-BBA0-B7980883EC1A}" srcOrd="0" destOrd="0" presId="urn:microsoft.com/office/officeart/2008/layout/HorizontalMultiLevelHierarchy"/>
    <dgm:cxn modelId="{60784D1D-8A82-43C8-B4E1-CECCF65BC073}" type="presParOf" srcId="{258E495A-B103-40DC-95E1-C3AB07CE9975}" destId="{64451B0C-6997-4F22-8F8C-772A2436B98B}" srcOrd="1" destOrd="0" presId="urn:microsoft.com/office/officeart/2008/layout/HorizontalMultiLevelHierarchy"/>
    <dgm:cxn modelId="{5AEFA0B2-8D17-4D6F-90B9-E2671C52B1D7}" type="presParOf" srcId="{64451B0C-6997-4F22-8F8C-772A2436B98B}" destId="{D3DEF377-2D30-42FD-82D2-0DB46417F4A9}" srcOrd="0" destOrd="0" presId="urn:microsoft.com/office/officeart/2008/layout/HorizontalMultiLevelHierarchy"/>
    <dgm:cxn modelId="{38FA02D4-0C87-41CB-9546-B1ED08E504E2}" type="presParOf" srcId="{64451B0C-6997-4F22-8F8C-772A2436B98B}" destId="{6592368C-DCF2-4A1B-8312-061D5C8F7F7B}" srcOrd="1" destOrd="0" presId="urn:microsoft.com/office/officeart/2008/layout/HorizontalMultiLevelHierarchy"/>
    <dgm:cxn modelId="{CA22D773-DF32-42E6-A5D2-33BC11328565}" type="presParOf" srcId="{258E495A-B103-40DC-95E1-C3AB07CE9975}" destId="{58F9F5B6-3509-4E2D-AF99-F11557623DE1}" srcOrd="2" destOrd="0" presId="urn:microsoft.com/office/officeart/2008/layout/HorizontalMultiLevelHierarchy"/>
    <dgm:cxn modelId="{7056F398-3103-4222-A30D-8F783B8C9C06}" type="presParOf" srcId="{58F9F5B6-3509-4E2D-AF99-F11557623DE1}" destId="{800734C2-EA39-448E-AEC2-2B6DD08A3A0E}" srcOrd="0" destOrd="0" presId="urn:microsoft.com/office/officeart/2008/layout/HorizontalMultiLevelHierarchy"/>
    <dgm:cxn modelId="{B2EB5840-7FB1-4553-9E13-0D929ED75A97}" type="presParOf" srcId="{258E495A-B103-40DC-95E1-C3AB07CE9975}" destId="{C0202972-518D-4C0C-9C21-F001203FFAEC}" srcOrd="3" destOrd="0" presId="urn:microsoft.com/office/officeart/2008/layout/HorizontalMultiLevelHierarchy"/>
    <dgm:cxn modelId="{46C7AAF4-8572-4D32-96C9-DDB107020481}" type="presParOf" srcId="{C0202972-518D-4C0C-9C21-F001203FFAEC}" destId="{470D4A28-3C59-490B-8592-E012F99B61C1}" srcOrd="0" destOrd="0" presId="urn:microsoft.com/office/officeart/2008/layout/HorizontalMultiLevelHierarchy"/>
    <dgm:cxn modelId="{21B23A36-05ED-480F-904A-E57E737C98AA}" type="presParOf" srcId="{C0202972-518D-4C0C-9C21-F001203FFAEC}" destId="{0F09D37B-FDB6-425F-BA9B-411EBBCED3F9}" srcOrd="1" destOrd="0" presId="urn:microsoft.com/office/officeart/2008/layout/HorizontalMultiLevelHierarchy"/>
    <dgm:cxn modelId="{64B141BA-746C-425E-9857-DB9044ABADC5}" type="presParOf" srcId="{258E495A-B103-40DC-95E1-C3AB07CE9975}" destId="{A9A8A152-7417-4749-9195-BBAE39D3BF2C}" srcOrd="4" destOrd="0" presId="urn:microsoft.com/office/officeart/2008/layout/HorizontalMultiLevelHierarchy"/>
    <dgm:cxn modelId="{CEA08F1F-C5EF-4318-B9FE-E23E7AF4B42D}" type="presParOf" srcId="{A9A8A152-7417-4749-9195-BBAE39D3BF2C}" destId="{561DE347-6626-4F19-8EB2-46879194246D}" srcOrd="0" destOrd="0" presId="urn:microsoft.com/office/officeart/2008/layout/HorizontalMultiLevelHierarchy"/>
    <dgm:cxn modelId="{677E292A-F9DC-48E3-AEDC-90A866ED5EFB}" type="presParOf" srcId="{258E495A-B103-40DC-95E1-C3AB07CE9975}" destId="{A21F96D4-7B48-408F-AF06-7AFBB3A0085B}" srcOrd="5" destOrd="0" presId="urn:microsoft.com/office/officeart/2008/layout/HorizontalMultiLevelHierarchy"/>
    <dgm:cxn modelId="{4E0ADE55-B95B-4E57-B73E-1560866B67BE}" type="presParOf" srcId="{A21F96D4-7B48-408F-AF06-7AFBB3A0085B}" destId="{7809CC0D-E302-424F-8826-EA0094E7FE4D}" srcOrd="0" destOrd="0" presId="urn:microsoft.com/office/officeart/2008/layout/HorizontalMultiLevelHierarchy"/>
    <dgm:cxn modelId="{5CAE78E2-C7F7-4A58-822F-2C3472D38082}" type="presParOf" srcId="{A21F96D4-7B48-408F-AF06-7AFBB3A0085B}" destId="{D32283A0-4C7C-4704-9DA3-7C89A922D11E}" srcOrd="1" destOrd="0" presId="urn:microsoft.com/office/officeart/2008/layout/HorizontalMultiLevelHierarchy"/>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09B9AD-9E17-43F3-86F5-AB0CB36EAC40}"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ES"/>
        </a:p>
      </dgm:t>
    </dgm:pt>
    <dgm:pt modelId="{DA5D99A2-07AA-49AA-B148-6A0869D9173B}">
      <dgm:prSet phldrT="[Texto]" custT="1"/>
      <dgm:spPr/>
      <dgm:t>
        <a:bodyPr/>
        <a:lstStyle/>
        <a:p>
          <a:pPr algn="ctr"/>
          <a:r>
            <a:rPr lang="es-ES" sz="1050" b="1" dirty="0">
              <a:solidFill>
                <a:schemeClr val="accent4">
                  <a:lumMod val="75000"/>
                </a:schemeClr>
              </a:solidFill>
            </a:rPr>
            <a:t>GESTIÓN</a:t>
          </a:r>
          <a:r>
            <a:rPr lang="es-ES" sz="1050" b="1" dirty="0">
              <a:solidFill>
                <a:schemeClr val="accent4">
                  <a:lumMod val="50000"/>
                </a:schemeClr>
              </a:solidFill>
            </a:rPr>
            <a:t> </a:t>
          </a:r>
          <a:r>
            <a:rPr lang="es-ES" sz="1200" b="1" dirty="0">
              <a:solidFill>
                <a:schemeClr val="accent4">
                  <a:lumMod val="75000"/>
                </a:schemeClr>
              </a:solidFill>
            </a:rPr>
            <a:t>2023</a:t>
          </a:r>
          <a:endParaRPr lang="es-ES" sz="1050" b="1" dirty="0">
            <a:solidFill>
              <a:schemeClr val="accent4">
                <a:lumMod val="75000"/>
              </a:schemeClr>
            </a:solidFill>
          </a:endParaRPr>
        </a:p>
      </dgm:t>
    </dgm:pt>
    <dgm:pt modelId="{9E5F32FC-D149-4E4C-B463-1D354AE2EFB5}" type="parTrans" cxnId="{12267AF3-BCB1-4705-99D3-0685BE16FCA7}">
      <dgm:prSet/>
      <dgm:spPr/>
      <dgm:t>
        <a:bodyPr/>
        <a:lstStyle/>
        <a:p>
          <a:endParaRPr lang="es-ES" sz="2000"/>
        </a:p>
      </dgm:t>
    </dgm:pt>
    <dgm:pt modelId="{02C2BB1E-66AC-4E1C-BB89-FEFDF20CDD7C}" type="sibTrans" cxnId="{12267AF3-BCB1-4705-99D3-0685BE16FCA7}">
      <dgm:prSet/>
      <dgm:spPr/>
      <dgm:t>
        <a:bodyPr/>
        <a:lstStyle/>
        <a:p>
          <a:endParaRPr lang="es-ES" sz="2000"/>
        </a:p>
      </dgm:t>
    </dgm:pt>
    <dgm:pt modelId="{502C4AEE-AE23-4D32-83AE-FACA504DC25D}">
      <dgm:prSet phldrT="[Texto]" custT="1"/>
      <dgm:spPr/>
      <dgm:t>
        <a:bodyPr/>
        <a:lstStyle/>
        <a:p>
          <a:pPr algn="ctr"/>
          <a:r>
            <a:rPr lang="es-ES" sz="1100" b="1" dirty="0">
              <a:solidFill>
                <a:schemeClr val="accent4">
                  <a:lumMod val="75000"/>
                </a:schemeClr>
              </a:solidFill>
            </a:rPr>
            <a:t>GESTIÓN 2024</a:t>
          </a:r>
        </a:p>
      </dgm:t>
    </dgm:pt>
    <dgm:pt modelId="{8FC29D59-5662-4A1D-BD6E-F90305B08789}" type="parTrans" cxnId="{BBE588B6-3888-4F88-B464-40859DEED764}">
      <dgm:prSet/>
      <dgm:spPr/>
      <dgm:t>
        <a:bodyPr/>
        <a:lstStyle/>
        <a:p>
          <a:endParaRPr lang="es-ES" sz="2000"/>
        </a:p>
      </dgm:t>
    </dgm:pt>
    <dgm:pt modelId="{DF11B4B6-A5CC-4653-9D7F-F7E0BE4B85DD}" type="sibTrans" cxnId="{BBE588B6-3888-4F88-B464-40859DEED764}">
      <dgm:prSet/>
      <dgm:spPr/>
      <dgm:t>
        <a:bodyPr/>
        <a:lstStyle/>
        <a:p>
          <a:endParaRPr lang="es-ES" sz="2000"/>
        </a:p>
      </dgm:t>
    </dgm:pt>
    <dgm:pt modelId="{7B68F974-1ED2-487E-AFF3-F2A4E2D44FEF}" type="pres">
      <dgm:prSet presAssocID="{E509B9AD-9E17-43F3-86F5-AB0CB36EAC40}" presName="rootnode" presStyleCnt="0">
        <dgm:presLayoutVars>
          <dgm:chMax/>
          <dgm:chPref/>
          <dgm:dir/>
          <dgm:animLvl val="lvl"/>
        </dgm:presLayoutVars>
      </dgm:prSet>
      <dgm:spPr/>
      <dgm:t>
        <a:bodyPr/>
        <a:lstStyle/>
        <a:p>
          <a:endParaRPr lang="es-ES"/>
        </a:p>
      </dgm:t>
    </dgm:pt>
    <dgm:pt modelId="{D8B58CDA-CE23-40DF-8C96-4B9F634FA7E6}" type="pres">
      <dgm:prSet presAssocID="{DA5D99A2-07AA-49AA-B148-6A0869D9173B}" presName="composite" presStyleCnt="0"/>
      <dgm:spPr/>
    </dgm:pt>
    <dgm:pt modelId="{01AEF7F7-32EA-4D10-808E-4C86FCB600A6}" type="pres">
      <dgm:prSet presAssocID="{DA5D99A2-07AA-49AA-B148-6A0869D9173B}" presName="LShape" presStyleLbl="alignNode1" presStyleIdx="0" presStyleCnt="3" custScaleX="125499" custScaleY="100876" custLinFactNeighborX="-233" custLinFactNeighborY="-6629"/>
      <dgm:spPr/>
    </dgm:pt>
    <dgm:pt modelId="{A9E47C70-9F8E-4A5E-B3C6-E52F89591354}" type="pres">
      <dgm:prSet presAssocID="{DA5D99A2-07AA-49AA-B148-6A0869D9173B}" presName="ParentText" presStyleLbl="revTx" presStyleIdx="0" presStyleCnt="2" custScaleX="94558" custScaleY="18036" custLinFactNeighborX="-17310" custLinFactNeighborY="-81901">
        <dgm:presLayoutVars>
          <dgm:chMax val="0"/>
          <dgm:chPref val="0"/>
          <dgm:bulletEnabled val="1"/>
        </dgm:presLayoutVars>
      </dgm:prSet>
      <dgm:spPr/>
      <dgm:t>
        <a:bodyPr/>
        <a:lstStyle/>
        <a:p>
          <a:endParaRPr lang="es-ES"/>
        </a:p>
      </dgm:t>
    </dgm:pt>
    <dgm:pt modelId="{8CCA0467-FC04-41CD-81CF-0E36CA9ACB71}" type="pres">
      <dgm:prSet presAssocID="{DA5D99A2-07AA-49AA-B148-6A0869D9173B}" presName="Triangle" presStyleLbl="alignNode1" presStyleIdx="1" presStyleCnt="3"/>
      <dgm:spPr/>
    </dgm:pt>
    <dgm:pt modelId="{F82B3156-8D76-45BC-A283-2FBFC29C1783}" type="pres">
      <dgm:prSet presAssocID="{02C2BB1E-66AC-4E1C-BB89-FEFDF20CDD7C}" presName="sibTrans" presStyleCnt="0"/>
      <dgm:spPr/>
    </dgm:pt>
    <dgm:pt modelId="{761A29EA-46C5-49AA-9118-6CAD6AFCC1AA}" type="pres">
      <dgm:prSet presAssocID="{02C2BB1E-66AC-4E1C-BB89-FEFDF20CDD7C}" presName="space" presStyleCnt="0"/>
      <dgm:spPr/>
    </dgm:pt>
    <dgm:pt modelId="{42D71293-7FAC-4E8B-BF17-A63CBFCCBC13}" type="pres">
      <dgm:prSet presAssocID="{502C4AEE-AE23-4D32-83AE-FACA504DC25D}" presName="composite" presStyleCnt="0"/>
      <dgm:spPr/>
    </dgm:pt>
    <dgm:pt modelId="{0D171156-8EA9-4AF6-B4A1-259E0DDCF553}" type="pres">
      <dgm:prSet presAssocID="{502C4AEE-AE23-4D32-83AE-FACA504DC25D}" presName="LShape" presStyleLbl="alignNode1" presStyleIdx="2" presStyleCnt="3" custScaleX="119507" custScaleY="99438" custLinFactNeighborX="-4559" custLinFactNeighborY="-44141"/>
      <dgm:spPr/>
    </dgm:pt>
    <dgm:pt modelId="{6E2D3541-07AB-470E-A61C-B75972CF0E54}" type="pres">
      <dgm:prSet presAssocID="{502C4AEE-AE23-4D32-83AE-FACA504DC25D}" presName="ParentText" presStyleLbl="revTx" presStyleIdx="1" presStyleCnt="2" custScaleX="170597" custScaleY="15998" custLinFactY="-6967" custLinFactNeighborX="-6922" custLinFactNeighborY="-100000">
        <dgm:presLayoutVars>
          <dgm:chMax val="0"/>
          <dgm:chPref val="0"/>
          <dgm:bulletEnabled val="1"/>
        </dgm:presLayoutVars>
      </dgm:prSet>
      <dgm:spPr/>
      <dgm:t>
        <a:bodyPr/>
        <a:lstStyle/>
        <a:p>
          <a:endParaRPr lang="es-ES"/>
        </a:p>
      </dgm:t>
    </dgm:pt>
  </dgm:ptLst>
  <dgm:cxnLst>
    <dgm:cxn modelId="{7EC5C66A-C480-4B24-8C35-C8A6BB2DC5B1}" type="presOf" srcId="{DA5D99A2-07AA-49AA-B148-6A0869D9173B}" destId="{A9E47C70-9F8E-4A5E-B3C6-E52F89591354}" srcOrd="0" destOrd="0" presId="urn:microsoft.com/office/officeart/2009/3/layout/StepUpProcess"/>
    <dgm:cxn modelId="{12267AF3-BCB1-4705-99D3-0685BE16FCA7}" srcId="{E509B9AD-9E17-43F3-86F5-AB0CB36EAC40}" destId="{DA5D99A2-07AA-49AA-B148-6A0869D9173B}" srcOrd="0" destOrd="0" parTransId="{9E5F32FC-D149-4E4C-B463-1D354AE2EFB5}" sibTransId="{02C2BB1E-66AC-4E1C-BB89-FEFDF20CDD7C}"/>
    <dgm:cxn modelId="{BBE588B6-3888-4F88-B464-40859DEED764}" srcId="{E509B9AD-9E17-43F3-86F5-AB0CB36EAC40}" destId="{502C4AEE-AE23-4D32-83AE-FACA504DC25D}" srcOrd="1" destOrd="0" parTransId="{8FC29D59-5662-4A1D-BD6E-F90305B08789}" sibTransId="{DF11B4B6-A5CC-4653-9D7F-F7E0BE4B85DD}"/>
    <dgm:cxn modelId="{94A91434-F962-467A-9747-DC7711E1D0DA}" type="presOf" srcId="{502C4AEE-AE23-4D32-83AE-FACA504DC25D}" destId="{6E2D3541-07AB-470E-A61C-B75972CF0E54}" srcOrd="0" destOrd="0" presId="urn:microsoft.com/office/officeart/2009/3/layout/StepUpProcess"/>
    <dgm:cxn modelId="{2614EC29-4E42-4BC8-93BF-0A7C8C74AC0D}" type="presOf" srcId="{E509B9AD-9E17-43F3-86F5-AB0CB36EAC40}" destId="{7B68F974-1ED2-487E-AFF3-F2A4E2D44FEF}" srcOrd="0" destOrd="0" presId="urn:microsoft.com/office/officeart/2009/3/layout/StepUpProcess"/>
    <dgm:cxn modelId="{06156E48-DE78-4808-A898-7DB9E0F14D25}" type="presParOf" srcId="{7B68F974-1ED2-487E-AFF3-F2A4E2D44FEF}" destId="{D8B58CDA-CE23-40DF-8C96-4B9F634FA7E6}" srcOrd="0" destOrd="0" presId="urn:microsoft.com/office/officeart/2009/3/layout/StepUpProcess"/>
    <dgm:cxn modelId="{D7304511-F4B4-4ED3-ABC8-72117E84F29A}" type="presParOf" srcId="{D8B58CDA-CE23-40DF-8C96-4B9F634FA7E6}" destId="{01AEF7F7-32EA-4D10-808E-4C86FCB600A6}" srcOrd="0" destOrd="0" presId="urn:microsoft.com/office/officeart/2009/3/layout/StepUpProcess"/>
    <dgm:cxn modelId="{FD10DC5C-6F70-4E08-9D93-F1AD5CBAD388}" type="presParOf" srcId="{D8B58CDA-CE23-40DF-8C96-4B9F634FA7E6}" destId="{A9E47C70-9F8E-4A5E-B3C6-E52F89591354}" srcOrd="1" destOrd="0" presId="urn:microsoft.com/office/officeart/2009/3/layout/StepUpProcess"/>
    <dgm:cxn modelId="{B79C9113-70B2-45CE-813C-1B67A1E48E9F}" type="presParOf" srcId="{D8B58CDA-CE23-40DF-8C96-4B9F634FA7E6}" destId="{8CCA0467-FC04-41CD-81CF-0E36CA9ACB71}" srcOrd="2" destOrd="0" presId="urn:microsoft.com/office/officeart/2009/3/layout/StepUpProcess"/>
    <dgm:cxn modelId="{47620ADF-85F9-4F76-BB10-D2EEE1142706}" type="presParOf" srcId="{7B68F974-1ED2-487E-AFF3-F2A4E2D44FEF}" destId="{F82B3156-8D76-45BC-A283-2FBFC29C1783}" srcOrd="1" destOrd="0" presId="urn:microsoft.com/office/officeart/2009/3/layout/StepUpProcess"/>
    <dgm:cxn modelId="{65A34FA6-022D-4CE0-B554-29795F797A86}" type="presParOf" srcId="{F82B3156-8D76-45BC-A283-2FBFC29C1783}" destId="{761A29EA-46C5-49AA-9118-6CAD6AFCC1AA}" srcOrd="0" destOrd="0" presId="urn:microsoft.com/office/officeart/2009/3/layout/StepUpProcess"/>
    <dgm:cxn modelId="{D0D99253-7177-43F3-8C5B-F89476791835}" type="presParOf" srcId="{7B68F974-1ED2-487E-AFF3-F2A4E2D44FEF}" destId="{42D71293-7FAC-4E8B-BF17-A63CBFCCBC13}" srcOrd="2" destOrd="0" presId="urn:microsoft.com/office/officeart/2009/3/layout/StepUpProcess"/>
    <dgm:cxn modelId="{72193AF2-6576-4DE2-BF83-8DF8AE0221B1}" type="presParOf" srcId="{42D71293-7FAC-4E8B-BF17-A63CBFCCBC13}" destId="{0D171156-8EA9-4AF6-B4A1-259E0DDCF553}" srcOrd="0" destOrd="0" presId="urn:microsoft.com/office/officeart/2009/3/layout/StepUpProcess"/>
    <dgm:cxn modelId="{9B79E4E1-6A2A-4F97-B17B-0DD29337C407}" type="presParOf" srcId="{42D71293-7FAC-4E8B-BF17-A63CBFCCBC13}" destId="{6E2D3541-07AB-470E-A61C-B75972CF0E5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09B9AD-9E17-43F3-86F5-AB0CB36EAC40}"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ES"/>
        </a:p>
      </dgm:t>
    </dgm:pt>
    <dgm:pt modelId="{DA5D99A2-07AA-49AA-B148-6A0869D9173B}">
      <dgm:prSet phldrT="[Texto]" custT="1"/>
      <dgm:spPr/>
      <dgm:t>
        <a:bodyPr/>
        <a:lstStyle/>
        <a:p>
          <a:pPr algn="ctr"/>
          <a:r>
            <a:rPr lang="es-ES" sz="1050" b="1" dirty="0">
              <a:solidFill>
                <a:schemeClr val="accent4">
                  <a:lumMod val="75000"/>
                </a:schemeClr>
              </a:solidFill>
            </a:rPr>
            <a:t>GESTIÓN</a:t>
          </a:r>
          <a:r>
            <a:rPr lang="es-ES" sz="1050" b="1" dirty="0">
              <a:solidFill>
                <a:schemeClr val="accent4">
                  <a:lumMod val="50000"/>
                </a:schemeClr>
              </a:solidFill>
            </a:rPr>
            <a:t> </a:t>
          </a:r>
          <a:r>
            <a:rPr lang="es-ES" sz="1200" b="1" dirty="0">
              <a:solidFill>
                <a:schemeClr val="accent4">
                  <a:lumMod val="75000"/>
                </a:schemeClr>
              </a:solidFill>
            </a:rPr>
            <a:t>2023</a:t>
          </a:r>
          <a:endParaRPr lang="es-ES" sz="1050" b="1" dirty="0">
            <a:solidFill>
              <a:schemeClr val="accent4">
                <a:lumMod val="75000"/>
              </a:schemeClr>
            </a:solidFill>
          </a:endParaRPr>
        </a:p>
      </dgm:t>
    </dgm:pt>
    <dgm:pt modelId="{9E5F32FC-D149-4E4C-B463-1D354AE2EFB5}" type="parTrans" cxnId="{12267AF3-BCB1-4705-99D3-0685BE16FCA7}">
      <dgm:prSet/>
      <dgm:spPr/>
      <dgm:t>
        <a:bodyPr/>
        <a:lstStyle/>
        <a:p>
          <a:endParaRPr lang="es-ES" sz="2000"/>
        </a:p>
      </dgm:t>
    </dgm:pt>
    <dgm:pt modelId="{02C2BB1E-66AC-4E1C-BB89-FEFDF20CDD7C}" type="sibTrans" cxnId="{12267AF3-BCB1-4705-99D3-0685BE16FCA7}">
      <dgm:prSet/>
      <dgm:spPr/>
      <dgm:t>
        <a:bodyPr/>
        <a:lstStyle/>
        <a:p>
          <a:endParaRPr lang="es-ES" sz="2000"/>
        </a:p>
      </dgm:t>
    </dgm:pt>
    <dgm:pt modelId="{502C4AEE-AE23-4D32-83AE-FACA504DC25D}">
      <dgm:prSet phldrT="[Texto]" custT="1"/>
      <dgm:spPr/>
      <dgm:t>
        <a:bodyPr/>
        <a:lstStyle/>
        <a:p>
          <a:pPr algn="ctr"/>
          <a:r>
            <a:rPr lang="es-ES" sz="1100" b="1" dirty="0">
              <a:solidFill>
                <a:schemeClr val="accent4">
                  <a:lumMod val="75000"/>
                </a:schemeClr>
              </a:solidFill>
            </a:rPr>
            <a:t>GESTIÓN 2024</a:t>
          </a:r>
        </a:p>
      </dgm:t>
    </dgm:pt>
    <dgm:pt modelId="{8FC29D59-5662-4A1D-BD6E-F90305B08789}" type="parTrans" cxnId="{BBE588B6-3888-4F88-B464-40859DEED764}">
      <dgm:prSet/>
      <dgm:spPr/>
      <dgm:t>
        <a:bodyPr/>
        <a:lstStyle/>
        <a:p>
          <a:endParaRPr lang="es-ES" sz="2000"/>
        </a:p>
      </dgm:t>
    </dgm:pt>
    <dgm:pt modelId="{DF11B4B6-A5CC-4653-9D7F-F7E0BE4B85DD}" type="sibTrans" cxnId="{BBE588B6-3888-4F88-B464-40859DEED764}">
      <dgm:prSet/>
      <dgm:spPr/>
      <dgm:t>
        <a:bodyPr/>
        <a:lstStyle/>
        <a:p>
          <a:endParaRPr lang="es-ES" sz="2000"/>
        </a:p>
      </dgm:t>
    </dgm:pt>
    <dgm:pt modelId="{7B68F974-1ED2-487E-AFF3-F2A4E2D44FEF}" type="pres">
      <dgm:prSet presAssocID="{E509B9AD-9E17-43F3-86F5-AB0CB36EAC40}" presName="rootnode" presStyleCnt="0">
        <dgm:presLayoutVars>
          <dgm:chMax/>
          <dgm:chPref/>
          <dgm:dir/>
          <dgm:animLvl val="lvl"/>
        </dgm:presLayoutVars>
      </dgm:prSet>
      <dgm:spPr/>
      <dgm:t>
        <a:bodyPr/>
        <a:lstStyle/>
        <a:p>
          <a:endParaRPr lang="es-ES"/>
        </a:p>
      </dgm:t>
    </dgm:pt>
    <dgm:pt modelId="{D8B58CDA-CE23-40DF-8C96-4B9F634FA7E6}" type="pres">
      <dgm:prSet presAssocID="{DA5D99A2-07AA-49AA-B148-6A0869D9173B}" presName="composite" presStyleCnt="0"/>
      <dgm:spPr/>
    </dgm:pt>
    <dgm:pt modelId="{01AEF7F7-32EA-4D10-808E-4C86FCB600A6}" type="pres">
      <dgm:prSet presAssocID="{DA5D99A2-07AA-49AA-B148-6A0869D9173B}" presName="LShape" presStyleLbl="alignNode1" presStyleIdx="0" presStyleCnt="3" custScaleX="125499" custScaleY="100876" custLinFactNeighborX="-233" custLinFactNeighborY="-6629"/>
      <dgm:spPr/>
    </dgm:pt>
    <dgm:pt modelId="{A9E47C70-9F8E-4A5E-B3C6-E52F89591354}" type="pres">
      <dgm:prSet presAssocID="{DA5D99A2-07AA-49AA-B148-6A0869D9173B}" presName="ParentText" presStyleLbl="revTx" presStyleIdx="0" presStyleCnt="2" custScaleX="94558" custScaleY="18036" custLinFactNeighborX="-17310" custLinFactNeighborY="-81901">
        <dgm:presLayoutVars>
          <dgm:chMax val="0"/>
          <dgm:chPref val="0"/>
          <dgm:bulletEnabled val="1"/>
        </dgm:presLayoutVars>
      </dgm:prSet>
      <dgm:spPr/>
      <dgm:t>
        <a:bodyPr/>
        <a:lstStyle/>
        <a:p>
          <a:endParaRPr lang="es-ES"/>
        </a:p>
      </dgm:t>
    </dgm:pt>
    <dgm:pt modelId="{8CCA0467-FC04-41CD-81CF-0E36CA9ACB71}" type="pres">
      <dgm:prSet presAssocID="{DA5D99A2-07AA-49AA-B148-6A0869D9173B}" presName="Triangle" presStyleLbl="alignNode1" presStyleIdx="1" presStyleCnt="3"/>
      <dgm:spPr/>
    </dgm:pt>
    <dgm:pt modelId="{F82B3156-8D76-45BC-A283-2FBFC29C1783}" type="pres">
      <dgm:prSet presAssocID="{02C2BB1E-66AC-4E1C-BB89-FEFDF20CDD7C}" presName="sibTrans" presStyleCnt="0"/>
      <dgm:spPr/>
    </dgm:pt>
    <dgm:pt modelId="{761A29EA-46C5-49AA-9118-6CAD6AFCC1AA}" type="pres">
      <dgm:prSet presAssocID="{02C2BB1E-66AC-4E1C-BB89-FEFDF20CDD7C}" presName="space" presStyleCnt="0"/>
      <dgm:spPr/>
    </dgm:pt>
    <dgm:pt modelId="{42D71293-7FAC-4E8B-BF17-A63CBFCCBC13}" type="pres">
      <dgm:prSet presAssocID="{502C4AEE-AE23-4D32-83AE-FACA504DC25D}" presName="composite" presStyleCnt="0"/>
      <dgm:spPr/>
    </dgm:pt>
    <dgm:pt modelId="{0D171156-8EA9-4AF6-B4A1-259E0DDCF553}" type="pres">
      <dgm:prSet presAssocID="{502C4AEE-AE23-4D32-83AE-FACA504DC25D}" presName="LShape" presStyleLbl="alignNode1" presStyleIdx="2" presStyleCnt="3" custScaleX="119507" custScaleY="99438" custLinFactNeighborX="-4559" custLinFactNeighborY="-44141"/>
      <dgm:spPr/>
    </dgm:pt>
    <dgm:pt modelId="{6E2D3541-07AB-470E-A61C-B75972CF0E54}" type="pres">
      <dgm:prSet presAssocID="{502C4AEE-AE23-4D32-83AE-FACA504DC25D}" presName="ParentText" presStyleLbl="revTx" presStyleIdx="1" presStyleCnt="2" custScaleX="170597" custScaleY="15998" custLinFactY="-6967" custLinFactNeighborX="-6922" custLinFactNeighborY="-100000">
        <dgm:presLayoutVars>
          <dgm:chMax val="0"/>
          <dgm:chPref val="0"/>
          <dgm:bulletEnabled val="1"/>
        </dgm:presLayoutVars>
      </dgm:prSet>
      <dgm:spPr/>
      <dgm:t>
        <a:bodyPr/>
        <a:lstStyle/>
        <a:p>
          <a:endParaRPr lang="es-ES"/>
        </a:p>
      </dgm:t>
    </dgm:pt>
  </dgm:ptLst>
  <dgm:cxnLst>
    <dgm:cxn modelId="{BBE588B6-3888-4F88-B464-40859DEED764}" srcId="{E509B9AD-9E17-43F3-86F5-AB0CB36EAC40}" destId="{502C4AEE-AE23-4D32-83AE-FACA504DC25D}" srcOrd="1" destOrd="0" parTransId="{8FC29D59-5662-4A1D-BD6E-F90305B08789}" sibTransId="{DF11B4B6-A5CC-4653-9D7F-F7E0BE4B85DD}"/>
    <dgm:cxn modelId="{12267AF3-BCB1-4705-99D3-0685BE16FCA7}" srcId="{E509B9AD-9E17-43F3-86F5-AB0CB36EAC40}" destId="{DA5D99A2-07AA-49AA-B148-6A0869D9173B}" srcOrd="0" destOrd="0" parTransId="{9E5F32FC-D149-4E4C-B463-1D354AE2EFB5}" sibTransId="{02C2BB1E-66AC-4E1C-BB89-FEFDF20CDD7C}"/>
    <dgm:cxn modelId="{11454939-BDD8-40F6-857C-BA2DC44E8090}" type="presOf" srcId="{E509B9AD-9E17-43F3-86F5-AB0CB36EAC40}" destId="{7B68F974-1ED2-487E-AFF3-F2A4E2D44FEF}" srcOrd="0" destOrd="0" presId="urn:microsoft.com/office/officeart/2009/3/layout/StepUpProcess"/>
    <dgm:cxn modelId="{2AA7B70E-E58F-46ED-8F01-B7FB4DEAEEF5}" type="presOf" srcId="{DA5D99A2-07AA-49AA-B148-6A0869D9173B}" destId="{A9E47C70-9F8E-4A5E-B3C6-E52F89591354}" srcOrd="0" destOrd="0" presId="urn:microsoft.com/office/officeart/2009/3/layout/StepUpProcess"/>
    <dgm:cxn modelId="{DBB38E00-A4E8-4B09-9C4C-5C5CD5D4342B}" type="presOf" srcId="{502C4AEE-AE23-4D32-83AE-FACA504DC25D}" destId="{6E2D3541-07AB-470E-A61C-B75972CF0E54}" srcOrd="0" destOrd="0" presId="urn:microsoft.com/office/officeart/2009/3/layout/StepUpProcess"/>
    <dgm:cxn modelId="{A346A334-AC9C-47A6-BFEA-6CBC28F205BA}" type="presParOf" srcId="{7B68F974-1ED2-487E-AFF3-F2A4E2D44FEF}" destId="{D8B58CDA-CE23-40DF-8C96-4B9F634FA7E6}" srcOrd="0" destOrd="0" presId="urn:microsoft.com/office/officeart/2009/3/layout/StepUpProcess"/>
    <dgm:cxn modelId="{15CBFE7F-1FBE-428E-B300-D5D56CEC1965}" type="presParOf" srcId="{D8B58CDA-CE23-40DF-8C96-4B9F634FA7E6}" destId="{01AEF7F7-32EA-4D10-808E-4C86FCB600A6}" srcOrd="0" destOrd="0" presId="urn:microsoft.com/office/officeart/2009/3/layout/StepUpProcess"/>
    <dgm:cxn modelId="{46378192-5FCC-42BA-90DA-CEFF9CD23A71}" type="presParOf" srcId="{D8B58CDA-CE23-40DF-8C96-4B9F634FA7E6}" destId="{A9E47C70-9F8E-4A5E-B3C6-E52F89591354}" srcOrd="1" destOrd="0" presId="urn:microsoft.com/office/officeart/2009/3/layout/StepUpProcess"/>
    <dgm:cxn modelId="{C43C9FCD-67A5-4784-AA3B-0E85F0C0E487}" type="presParOf" srcId="{D8B58CDA-CE23-40DF-8C96-4B9F634FA7E6}" destId="{8CCA0467-FC04-41CD-81CF-0E36CA9ACB71}" srcOrd="2" destOrd="0" presId="urn:microsoft.com/office/officeart/2009/3/layout/StepUpProcess"/>
    <dgm:cxn modelId="{6D687230-966C-4420-A31D-699FE81A7721}" type="presParOf" srcId="{7B68F974-1ED2-487E-AFF3-F2A4E2D44FEF}" destId="{F82B3156-8D76-45BC-A283-2FBFC29C1783}" srcOrd="1" destOrd="0" presId="urn:microsoft.com/office/officeart/2009/3/layout/StepUpProcess"/>
    <dgm:cxn modelId="{0FD58812-1E7B-4EC7-AAF4-BCE3D2028430}" type="presParOf" srcId="{F82B3156-8D76-45BC-A283-2FBFC29C1783}" destId="{761A29EA-46C5-49AA-9118-6CAD6AFCC1AA}" srcOrd="0" destOrd="0" presId="urn:microsoft.com/office/officeart/2009/3/layout/StepUpProcess"/>
    <dgm:cxn modelId="{0217A5D8-E61D-4B3D-8AEA-198FA8479730}" type="presParOf" srcId="{7B68F974-1ED2-487E-AFF3-F2A4E2D44FEF}" destId="{42D71293-7FAC-4E8B-BF17-A63CBFCCBC13}" srcOrd="2" destOrd="0" presId="urn:microsoft.com/office/officeart/2009/3/layout/StepUpProcess"/>
    <dgm:cxn modelId="{444715AC-01B0-4B74-A7CC-80C16FB27EB5}" type="presParOf" srcId="{42D71293-7FAC-4E8B-BF17-A63CBFCCBC13}" destId="{0D171156-8EA9-4AF6-B4A1-259E0DDCF553}" srcOrd="0" destOrd="0" presId="urn:microsoft.com/office/officeart/2009/3/layout/StepUpProcess"/>
    <dgm:cxn modelId="{45AB526D-2A10-40FA-8D63-B8C98A1B4947}" type="presParOf" srcId="{42D71293-7FAC-4E8B-BF17-A63CBFCCBC13}" destId="{6E2D3541-07AB-470E-A61C-B75972CF0E54}" srcOrd="1" destOrd="0" presId="urn:microsoft.com/office/officeart/2009/3/layout/StepUp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A3CDD4-CE0E-4C48-BACB-0DEB355036E2}"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s-ES"/>
        </a:p>
      </dgm:t>
    </dgm:pt>
    <dgm:pt modelId="{0D9DB3AA-82DB-49D6-8708-6860954223B7}">
      <dgm:prSet phldrT="[Texto]" custT="1"/>
      <dgm:spPr/>
      <dgm:t>
        <a:bodyPr/>
        <a:lstStyle/>
        <a:p>
          <a:r>
            <a:rPr lang="es-ES" sz="1800" b="1" dirty="0">
              <a:solidFill>
                <a:srgbClr val="DA6C3A"/>
              </a:solidFill>
            </a:rPr>
            <a:t>DIAGNOSTICO DE LA CALIDAD</a:t>
          </a:r>
        </a:p>
      </dgm:t>
    </dgm:pt>
    <dgm:pt modelId="{2F893265-D820-4D77-B440-FE30F704B733}" type="parTrans" cxnId="{C91BAE9F-E4CB-4852-B171-BF74B78B66CF}">
      <dgm:prSet/>
      <dgm:spPr/>
      <dgm:t>
        <a:bodyPr/>
        <a:lstStyle/>
        <a:p>
          <a:endParaRPr lang="es-ES"/>
        </a:p>
      </dgm:t>
    </dgm:pt>
    <dgm:pt modelId="{38C9A8DB-F323-46FD-8681-6159920ED61A}" type="sibTrans" cxnId="{C91BAE9F-E4CB-4852-B171-BF74B78B66CF}">
      <dgm:prSet/>
      <dgm:spPr/>
      <dgm:t>
        <a:bodyPr/>
        <a:lstStyle/>
        <a:p>
          <a:endParaRPr lang="es-ES"/>
        </a:p>
      </dgm:t>
    </dgm:pt>
    <dgm:pt modelId="{958EDB8A-BE77-4DE7-AC4E-FA80EF828B35}">
      <dgm:prSet phldrT="[Texto]" custT="1"/>
      <dgm:spPr/>
      <dgm:t>
        <a:bodyPr/>
        <a:lstStyle/>
        <a:p>
          <a:r>
            <a:rPr lang="es-ES" sz="1400" b="1" dirty="0">
              <a:solidFill>
                <a:srgbClr val="000000"/>
              </a:solidFill>
            </a:rPr>
            <a:t>TRATO DIGNO Y HUMANIZADO AL PACIENTE</a:t>
          </a:r>
        </a:p>
      </dgm:t>
    </dgm:pt>
    <dgm:pt modelId="{A15E3F54-49B4-44A7-83F3-87BB2BBFD230}" type="parTrans" cxnId="{7788CBD7-D2ED-420A-8CB1-0E679C939CB8}">
      <dgm:prSet/>
      <dgm:spPr/>
      <dgm:t>
        <a:bodyPr/>
        <a:lstStyle/>
        <a:p>
          <a:endParaRPr lang="es-ES"/>
        </a:p>
      </dgm:t>
    </dgm:pt>
    <dgm:pt modelId="{D1BE21CF-6C06-43B0-983C-84A972D4E775}" type="sibTrans" cxnId="{7788CBD7-D2ED-420A-8CB1-0E679C939CB8}">
      <dgm:prSet/>
      <dgm:spPr/>
      <dgm:t>
        <a:bodyPr/>
        <a:lstStyle/>
        <a:p>
          <a:endParaRPr lang="es-ES"/>
        </a:p>
      </dgm:t>
    </dgm:pt>
    <dgm:pt modelId="{7B274B97-CFC5-4C98-977B-AEBCABB3A438}">
      <dgm:prSet phldrT="[Texto]" custT="1"/>
      <dgm:spPr/>
      <dgm:t>
        <a:bodyPr/>
        <a:lstStyle/>
        <a:p>
          <a:r>
            <a:rPr lang="es-ES" sz="1600" b="1" dirty="0">
              <a:solidFill>
                <a:srgbClr val="000000"/>
              </a:solidFill>
            </a:rPr>
            <a:t>MEJOR ACCESO DE LA INFORMACIÓN AL PACIENTE</a:t>
          </a:r>
        </a:p>
      </dgm:t>
    </dgm:pt>
    <dgm:pt modelId="{B4612718-2BA3-4B52-9547-C386B68F3E0C}" type="parTrans" cxnId="{1B761D12-DD83-4F9A-BDB7-C8157AA59CA7}">
      <dgm:prSet/>
      <dgm:spPr/>
      <dgm:t>
        <a:bodyPr/>
        <a:lstStyle/>
        <a:p>
          <a:endParaRPr lang="es-ES"/>
        </a:p>
      </dgm:t>
    </dgm:pt>
    <dgm:pt modelId="{77DF3885-6894-44DE-9429-C083272224A8}" type="sibTrans" cxnId="{1B761D12-DD83-4F9A-BDB7-C8157AA59CA7}">
      <dgm:prSet/>
      <dgm:spPr/>
      <dgm:t>
        <a:bodyPr/>
        <a:lstStyle/>
        <a:p>
          <a:endParaRPr lang="es-ES"/>
        </a:p>
      </dgm:t>
    </dgm:pt>
    <dgm:pt modelId="{359AFFE1-764C-499C-8351-C51EB13C8CAD}">
      <dgm:prSet custT="1"/>
      <dgm:spPr/>
      <dgm:t>
        <a:bodyPr/>
        <a:lstStyle/>
        <a:p>
          <a:pPr algn="ctr"/>
          <a:r>
            <a:rPr lang="es-ES" sz="2000" b="1" dirty="0">
              <a:solidFill>
                <a:srgbClr val="007459"/>
              </a:solidFill>
            </a:rPr>
            <a:t>CRUZADA POR LA MEJORA DE LA CALIDAD EN SALUD</a:t>
          </a:r>
          <a:endParaRPr lang="es-BO" sz="2000" dirty="0">
            <a:solidFill>
              <a:srgbClr val="007459"/>
            </a:solidFill>
          </a:endParaRPr>
        </a:p>
      </dgm:t>
    </dgm:pt>
    <dgm:pt modelId="{6C14B4B8-4FDD-4D76-838E-B45FB509DC21}" type="parTrans" cxnId="{22DCE450-EF0F-4C4C-9108-E5866555974E}">
      <dgm:prSet/>
      <dgm:spPr/>
      <dgm:t>
        <a:bodyPr/>
        <a:lstStyle/>
        <a:p>
          <a:endParaRPr lang="es-ES"/>
        </a:p>
      </dgm:t>
    </dgm:pt>
    <dgm:pt modelId="{9293D519-60B0-4C0C-A84A-A246F4ACFE86}" type="sibTrans" cxnId="{22DCE450-EF0F-4C4C-9108-E5866555974E}">
      <dgm:prSet/>
      <dgm:spPr/>
      <dgm:t>
        <a:bodyPr/>
        <a:lstStyle/>
        <a:p>
          <a:endParaRPr lang="es-ES"/>
        </a:p>
      </dgm:t>
    </dgm:pt>
    <dgm:pt modelId="{69AF3BC6-BA36-4546-8501-26A60F322A65}" type="pres">
      <dgm:prSet presAssocID="{02A3CDD4-CE0E-4C48-BACB-0DEB355036E2}" presName="arrowDiagram" presStyleCnt="0">
        <dgm:presLayoutVars>
          <dgm:chMax val="5"/>
          <dgm:dir/>
          <dgm:resizeHandles val="exact"/>
        </dgm:presLayoutVars>
      </dgm:prSet>
      <dgm:spPr/>
      <dgm:t>
        <a:bodyPr/>
        <a:lstStyle/>
        <a:p>
          <a:endParaRPr lang="es-ES"/>
        </a:p>
      </dgm:t>
    </dgm:pt>
    <dgm:pt modelId="{70C8F5FD-E81A-4969-88ED-5E252FF3E5E0}" type="pres">
      <dgm:prSet presAssocID="{02A3CDD4-CE0E-4C48-BACB-0DEB355036E2}" presName="arrow" presStyleLbl="bgShp" presStyleIdx="0" presStyleCnt="1" custAng="21373531" custScaleX="98233" custScaleY="87663" custLinFactNeighborX="2118" custLinFactNeighborY="-2539"/>
      <dgm:spPr>
        <a:solidFill>
          <a:schemeClr val="accent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dgm:spPr>
    </dgm:pt>
    <dgm:pt modelId="{159F3265-94A1-4629-85D8-598EF75421EB}" type="pres">
      <dgm:prSet presAssocID="{02A3CDD4-CE0E-4C48-BACB-0DEB355036E2}" presName="arrowDiagram4" presStyleCnt="0"/>
      <dgm:spPr/>
    </dgm:pt>
    <dgm:pt modelId="{1911B080-4810-4316-AAFA-BCAD22D85037}" type="pres">
      <dgm:prSet presAssocID="{0D9DB3AA-82DB-49D6-8708-6860954223B7}" presName="bullet4a" presStyleLbl="node1" presStyleIdx="0" presStyleCnt="4" custScaleX="430841" custScaleY="353276" custLinFactX="-274429" custLinFactY="197421" custLinFactNeighborX="-300000" custLinFactNeighborY="200000"/>
      <dgm:spPr>
        <a:blipFill rotWithShape="0">
          <a:blip xmlns:r="http://schemas.openxmlformats.org/officeDocument/2006/relationships" r:embed="rId1"/>
          <a:stretch>
            <a:fillRect/>
          </a:stretch>
        </a:blipFill>
      </dgm:spPr>
    </dgm:pt>
    <dgm:pt modelId="{1B50CBCB-C2AF-4CAE-BC68-B1187048F928}" type="pres">
      <dgm:prSet presAssocID="{0D9DB3AA-82DB-49D6-8708-6860954223B7}" presName="textBox4a" presStyleLbl="revTx" presStyleIdx="0" presStyleCnt="4" custScaleX="255957" custScaleY="15662" custLinFactNeighborX="37154" custLinFactNeighborY="31967">
        <dgm:presLayoutVars>
          <dgm:bulletEnabled val="1"/>
        </dgm:presLayoutVars>
      </dgm:prSet>
      <dgm:spPr/>
      <dgm:t>
        <a:bodyPr/>
        <a:lstStyle/>
        <a:p>
          <a:endParaRPr lang="es-ES"/>
        </a:p>
      </dgm:t>
    </dgm:pt>
    <dgm:pt modelId="{25F33E95-217D-4337-9989-7AA4629D1193}" type="pres">
      <dgm:prSet presAssocID="{958EDB8A-BE77-4DE7-AC4E-FA80EF828B35}" presName="bullet4b" presStyleLbl="node1" presStyleIdx="1" presStyleCnt="4" custScaleX="276674" custScaleY="241805" custLinFactY="-12042" custLinFactNeighborX="96070" custLinFactNeighborY="-100000"/>
      <dgm:spPr>
        <a:blipFill rotWithShape="0">
          <a:blip xmlns:r="http://schemas.openxmlformats.org/officeDocument/2006/relationships" r:embed="rId2"/>
          <a:stretch>
            <a:fillRect/>
          </a:stretch>
        </a:blipFill>
      </dgm:spPr>
    </dgm:pt>
    <dgm:pt modelId="{108B38D1-E9B8-488F-82B2-1F6E7619D2D9}" type="pres">
      <dgm:prSet presAssocID="{958EDB8A-BE77-4DE7-AC4E-FA80EF828B35}" presName="textBox4b" presStyleLbl="revTx" presStyleIdx="1" presStyleCnt="4" custScaleX="107072" custScaleY="25113" custLinFactX="100000" custLinFactY="-22181" custLinFactNeighborX="168407" custLinFactNeighborY="-100000">
        <dgm:presLayoutVars>
          <dgm:bulletEnabled val="1"/>
        </dgm:presLayoutVars>
      </dgm:prSet>
      <dgm:spPr/>
      <dgm:t>
        <a:bodyPr/>
        <a:lstStyle/>
        <a:p>
          <a:endParaRPr lang="es-ES"/>
        </a:p>
      </dgm:t>
    </dgm:pt>
    <dgm:pt modelId="{02BBB0F3-F758-439F-94B7-D4805DE546E9}" type="pres">
      <dgm:prSet presAssocID="{7B274B97-CFC5-4C98-977B-AEBCABB3A438}" presName="bullet4c" presStyleLbl="node1" presStyleIdx="2" presStyleCnt="4" custScaleX="155470" custScaleY="167792" custLinFactX="200000" custLinFactY="-67792" custLinFactNeighborX="250537" custLinFactNeighborY="-100000"/>
      <dgm:spPr/>
    </dgm:pt>
    <dgm:pt modelId="{EEC3DDDE-9508-4766-8435-405EF67359F7}" type="pres">
      <dgm:prSet presAssocID="{7B274B97-CFC5-4C98-977B-AEBCABB3A438}" presName="textBox4c" presStyleLbl="revTx" presStyleIdx="2" presStyleCnt="4" custScaleX="248630" custScaleY="10324" custLinFactNeighborX="76297" custLinFactNeighborY="-41371">
        <dgm:presLayoutVars>
          <dgm:bulletEnabled val="1"/>
        </dgm:presLayoutVars>
      </dgm:prSet>
      <dgm:spPr/>
      <dgm:t>
        <a:bodyPr/>
        <a:lstStyle/>
        <a:p>
          <a:endParaRPr lang="es-ES"/>
        </a:p>
      </dgm:t>
    </dgm:pt>
    <dgm:pt modelId="{1B70C259-67AB-49FC-B6F7-212D941C9645}" type="pres">
      <dgm:prSet presAssocID="{359AFFE1-764C-499C-8351-C51EB13C8CAD}" presName="bullet4d" presStyleLbl="node1" presStyleIdx="3" presStyleCnt="4" custScaleX="149373" custScaleY="152543" custLinFactX="-124578" custLinFactNeighborX="-200000" custLinFactNeighborY="46992"/>
      <dgm:spPr>
        <a:blipFill rotWithShape="0">
          <a:blip xmlns:r="http://schemas.openxmlformats.org/officeDocument/2006/relationships" r:embed="rId3"/>
          <a:stretch>
            <a:fillRect/>
          </a:stretch>
        </a:blipFill>
      </dgm:spPr>
    </dgm:pt>
    <dgm:pt modelId="{87E0C7F0-5DF7-4D7C-827B-3C7F667BC19D}" type="pres">
      <dgm:prSet presAssocID="{359AFFE1-764C-499C-8351-C51EB13C8CAD}" presName="textBox4d" presStyleLbl="revTx" presStyleIdx="3" presStyleCnt="4" custAng="20061159" custFlipVert="0" custScaleX="312660" custScaleY="12809" custLinFactX="-100000" custLinFactNeighborX="-171530" custLinFactNeighborY="-47484">
        <dgm:presLayoutVars>
          <dgm:bulletEnabled val="1"/>
        </dgm:presLayoutVars>
      </dgm:prSet>
      <dgm:spPr/>
      <dgm:t>
        <a:bodyPr/>
        <a:lstStyle/>
        <a:p>
          <a:endParaRPr lang="es-ES"/>
        </a:p>
      </dgm:t>
    </dgm:pt>
  </dgm:ptLst>
  <dgm:cxnLst>
    <dgm:cxn modelId="{1B761D12-DD83-4F9A-BDB7-C8157AA59CA7}" srcId="{02A3CDD4-CE0E-4C48-BACB-0DEB355036E2}" destId="{7B274B97-CFC5-4C98-977B-AEBCABB3A438}" srcOrd="2" destOrd="0" parTransId="{B4612718-2BA3-4B52-9547-C386B68F3E0C}" sibTransId="{77DF3885-6894-44DE-9429-C083272224A8}"/>
    <dgm:cxn modelId="{FBF1AF14-BB21-4AE1-878A-A34C6FB25CDC}" type="presOf" srcId="{7B274B97-CFC5-4C98-977B-AEBCABB3A438}" destId="{EEC3DDDE-9508-4766-8435-405EF67359F7}" srcOrd="0" destOrd="0" presId="urn:microsoft.com/office/officeart/2005/8/layout/arrow2"/>
    <dgm:cxn modelId="{7788CBD7-D2ED-420A-8CB1-0E679C939CB8}" srcId="{02A3CDD4-CE0E-4C48-BACB-0DEB355036E2}" destId="{958EDB8A-BE77-4DE7-AC4E-FA80EF828B35}" srcOrd="1" destOrd="0" parTransId="{A15E3F54-49B4-44A7-83F3-87BB2BBFD230}" sibTransId="{D1BE21CF-6C06-43B0-983C-84A972D4E775}"/>
    <dgm:cxn modelId="{DBF8AF27-80B9-464F-BC49-24D3C68530FA}" type="presOf" srcId="{958EDB8A-BE77-4DE7-AC4E-FA80EF828B35}" destId="{108B38D1-E9B8-488F-82B2-1F6E7619D2D9}" srcOrd="0" destOrd="0" presId="urn:microsoft.com/office/officeart/2005/8/layout/arrow2"/>
    <dgm:cxn modelId="{79EACAE7-9C3B-4CE3-8620-C8926D7F4567}" type="presOf" srcId="{02A3CDD4-CE0E-4C48-BACB-0DEB355036E2}" destId="{69AF3BC6-BA36-4546-8501-26A60F322A65}" srcOrd="0" destOrd="0" presId="urn:microsoft.com/office/officeart/2005/8/layout/arrow2"/>
    <dgm:cxn modelId="{22DCE450-EF0F-4C4C-9108-E5866555974E}" srcId="{02A3CDD4-CE0E-4C48-BACB-0DEB355036E2}" destId="{359AFFE1-764C-499C-8351-C51EB13C8CAD}" srcOrd="3" destOrd="0" parTransId="{6C14B4B8-4FDD-4D76-838E-B45FB509DC21}" sibTransId="{9293D519-60B0-4C0C-A84A-A246F4ACFE86}"/>
    <dgm:cxn modelId="{7CF5760B-13B3-4CF5-866C-C99E36E7A52B}" type="presOf" srcId="{359AFFE1-764C-499C-8351-C51EB13C8CAD}" destId="{87E0C7F0-5DF7-4D7C-827B-3C7F667BC19D}" srcOrd="0" destOrd="0" presId="urn:microsoft.com/office/officeart/2005/8/layout/arrow2"/>
    <dgm:cxn modelId="{C91BAE9F-E4CB-4852-B171-BF74B78B66CF}" srcId="{02A3CDD4-CE0E-4C48-BACB-0DEB355036E2}" destId="{0D9DB3AA-82DB-49D6-8708-6860954223B7}" srcOrd="0" destOrd="0" parTransId="{2F893265-D820-4D77-B440-FE30F704B733}" sibTransId="{38C9A8DB-F323-46FD-8681-6159920ED61A}"/>
    <dgm:cxn modelId="{F9EED01F-884C-49B2-A876-A9BA8998A083}" type="presOf" srcId="{0D9DB3AA-82DB-49D6-8708-6860954223B7}" destId="{1B50CBCB-C2AF-4CAE-BC68-B1187048F928}" srcOrd="0" destOrd="0" presId="urn:microsoft.com/office/officeart/2005/8/layout/arrow2"/>
    <dgm:cxn modelId="{8DCD22E1-B901-4862-B6EA-7E7ECD975A0D}" type="presParOf" srcId="{69AF3BC6-BA36-4546-8501-26A60F322A65}" destId="{70C8F5FD-E81A-4969-88ED-5E252FF3E5E0}" srcOrd="0" destOrd="0" presId="urn:microsoft.com/office/officeart/2005/8/layout/arrow2"/>
    <dgm:cxn modelId="{54B7FE19-6940-476F-BB91-763A03E88541}" type="presParOf" srcId="{69AF3BC6-BA36-4546-8501-26A60F322A65}" destId="{159F3265-94A1-4629-85D8-598EF75421EB}" srcOrd="1" destOrd="0" presId="urn:microsoft.com/office/officeart/2005/8/layout/arrow2"/>
    <dgm:cxn modelId="{92ECE945-35E9-4418-985D-18987300F078}" type="presParOf" srcId="{159F3265-94A1-4629-85D8-598EF75421EB}" destId="{1911B080-4810-4316-AAFA-BCAD22D85037}" srcOrd="0" destOrd="0" presId="urn:microsoft.com/office/officeart/2005/8/layout/arrow2"/>
    <dgm:cxn modelId="{9F56DA75-5983-47FE-8F48-817C714E25C2}" type="presParOf" srcId="{159F3265-94A1-4629-85D8-598EF75421EB}" destId="{1B50CBCB-C2AF-4CAE-BC68-B1187048F928}" srcOrd="1" destOrd="0" presId="urn:microsoft.com/office/officeart/2005/8/layout/arrow2"/>
    <dgm:cxn modelId="{EE2A846C-F7C5-4478-BBFA-644ACA7CB592}" type="presParOf" srcId="{159F3265-94A1-4629-85D8-598EF75421EB}" destId="{25F33E95-217D-4337-9989-7AA4629D1193}" srcOrd="2" destOrd="0" presId="urn:microsoft.com/office/officeart/2005/8/layout/arrow2"/>
    <dgm:cxn modelId="{9CC3AE8F-26F3-418E-816E-9F974A24FA1D}" type="presParOf" srcId="{159F3265-94A1-4629-85D8-598EF75421EB}" destId="{108B38D1-E9B8-488F-82B2-1F6E7619D2D9}" srcOrd="3" destOrd="0" presId="urn:microsoft.com/office/officeart/2005/8/layout/arrow2"/>
    <dgm:cxn modelId="{C739092E-375D-478C-9EED-2C08AE6C5D62}" type="presParOf" srcId="{159F3265-94A1-4629-85D8-598EF75421EB}" destId="{02BBB0F3-F758-439F-94B7-D4805DE546E9}" srcOrd="4" destOrd="0" presId="urn:microsoft.com/office/officeart/2005/8/layout/arrow2"/>
    <dgm:cxn modelId="{178C5B9C-26F2-4BBE-B0D3-B73FCFC0DA2C}" type="presParOf" srcId="{159F3265-94A1-4629-85D8-598EF75421EB}" destId="{EEC3DDDE-9508-4766-8435-405EF67359F7}" srcOrd="5" destOrd="0" presId="urn:microsoft.com/office/officeart/2005/8/layout/arrow2"/>
    <dgm:cxn modelId="{5DBB2EE3-D6C5-4850-B153-6992D50CC3F9}" type="presParOf" srcId="{159F3265-94A1-4629-85D8-598EF75421EB}" destId="{1B70C259-67AB-49FC-B6F7-212D941C9645}" srcOrd="6" destOrd="0" presId="urn:microsoft.com/office/officeart/2005/8/layout/arrow2"/>
    <dgm:cxn modelId="{24BDB421-CC73-46D6-A1DD-F42B8183EC97}" type="presParOf" srcId="{159F3265-94A1-4629-85D8-598EF75421EB}" destId="{87E0C7F0-5DF7-4D7C-827B-3C7F667BC19D}"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E2FB48F-CF7A-4279-9084-425981B25AAD}"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s-ES"/>
        </a:p>
      </dgm:t>
    </dgm:pt>
    <dgm:pt modelId="{26B500EB-4049-4ECB-9036-6C7FC41DE0DA}">
      <dgm:prSet phldrT="[Texto]"/>
      <dgm:spPr>
        <a:solidFill>
          <a:schemeClr val="accent5">
            <a:lumMod val="60000"/>
            <a:lumOff val="40000"/>
            <a:alpha val="90000"/>
          </a:schemeClr>
        </a:solidFill>
      </dgm:spPr>
      <dgm:t>
        <a:bodyPr/>
        <a:lstStyle/>
        <a:p>
          <a:r>
            <a:rPr lang="es-ES" sz="1400" b="1" dirty="0">
              <a:solidFill>
                <a:schemeClr val="accent3">
                  <a:lumMod val="75000"/>
                </a:schemeClr>
              </a:solidFill>
            </a:rPr>
            <a:t>Programa de Calidad en Salud</a:t>
          </a:r>
        </a:p>
      </dgm:t>
    </dgm:pt>
    <dgm:pt modelId="{170503BB-D697-4C52-9D47-A4314CA2D586}" type="parTrans" cxnId="{B6C4AD0A-A700-404D-BB5A-0BE42D41015A}">
      <dgm:prSet/>
      <dgm:spPr/>
      <dgm:t>
        <a:bodyPr/>
        <a:lstStyle/>
        <a:p>
          <a:endParaRPr lang="es-ES"/>
        </a:p>
      </dgm:t>
    </dgm:pt>
    <dgm:pt modelId="{1CA2AD10-31A4-418C-BABB-4BAD14CE7F66}" type="sibTrans" cxnId="{B6C4AD0A-A700-404D-BB5A-0BE42D41015A}">
      <dgm:prSet/>
      <dgm:spPr/>
      <dgm:t>
        <a:bodyPr/>
        <a:lstStyle/>
        <a:p>
          <a:endParaRPr lang="es-ES"/>
        </a:p>
      </dgm:t>
    </dgm:pt>
    <dgm:pt modelId="{8FB92940-B9FF-44D0-AC07-7538F08D437E}">
      <dgm:prSet phldrT="[Texto]"/>
      <dgm:spPr>
        <a:solidFill>
          <a:schemeClr val="accent5">
            <a:lumMod val="60000"/>
            <a:lumOff val="40000"/>
            <a:alpha val="90000"/>
          </a:schemeClr>
        </a:solidFill>
      </dgm:spPr>
      <dgm:t>
        <a:bodyPr/>
        <a:lstStyle/>
        <a:p>
          <a:r>
            <a:rPr lang="es-ES" sz="1400" b="1" dirty="0">
              <a:solidFill>
                <a:schemeClr val="accent3">
                  <a:lumMod val="75000"/>
                </a:schemeClr>
              </a:solidFill>
            </a:rPr>
            <a:t>Manual de Calidad</a:t>
          </a:r>
        </a:p>
      </dgm:t>
    </dgm:pt>
    <dgm:pt modelId="{193EB0F3-5106-4C4D-9A8C-C5FD063BD009}" type="parTrans" cxnId="{120B73E4-1A65-4D24-B37C-F0DEB45A880E}">
      <dgm:prSet/>
      <dgm:spPr/>
      <dgm:t>
        <a:bodyPr/>
        <a:lstStyle/>
        <a:p>
          <a:endParaRPr lang="es-ES"/>
        </a:p>
      </dgm:t>
    </dgm:pt>
    <dgm:pt modelId="{02B88D70-8A97-450F-95C6-BA5D23A2007B}" type="sibTrans" cxnId="{120B73E4-1A65-4D24-B37C-F0DEB45A880E}">
      <dgm:prSet/>
      <dgm:spPr/>
      <dgm:t>
        <a:bodyPr/>
        <a:lstStyle/>
        <a:p>
          <a:endParaRPr lang="es-ES"/>
        </a:p>
      </dgm:t>
    </dgm:pt>
    <dgm:pt modelId="{96D4473E-EEA5-4820-9A3B-83FBE3AB32D6}">
      <dgm:prSet phldrT="[Texto]"/>
      <dgm:spPr>
        <a:solidFill>
          <a:schemeClr val="accent5">
            <a:lumMod val="60000"/>
            <a:lumOff val="40000"/>
            <a:alpha val="90000"/>
          </a:schemeClr>
        </a:solidFill>
      </dgm:spPr>
      <dgm:t>
        <a:bodyPr/>
        <a:lstStyle/>
        <a:p>
          <a:r>
            <a:rPr lang="es-ES" sz="1400" b="1" dirty="0">
              <a:solidFill>
                <a:schemeClr val="accent3">
                  <a:lumMod val="75000"/>
                </a:schemeClr>
              </a:solidFill>
            </a:rPr>
            <a:t>Reglamento de Quejas, reclamos y denuncias</a:t>
          </a:r>
        </a:p>
      </dgm:t>
    </dgm:pt>
    <dgm:pt modelId="{8CB0465A-1E31-4F1B-A788-1B7551EB0705}" type="parTrans" cxnId="{402DD15C-B013-4929-9AC5-33C2FBA6F1E2}">
      <dgm:prSet/>
      <dgm:spPr/>
      <dgm:t>
        <a:bodyPr/>
        <a:lstStyle/>
        <a:p>
          <a:endParaRPr lang="es-ES"/>
        </a:p>
      </dgm:t>
    </dgm:pt>
    <dgm:pt modelId="{5763ACE4-8181-4A89-99C5-61E45EB084F8}" type="sibTrans" cxnId="{402DD15C-B013-4929-9AC5-33C2FBA6F1E2}">
      <dgm:prSet/>
      <dgm:spPr/>
      <dgm:t>
        <a:bodyPr/>
        <a:lstStyle/>
        <a:p>
          <a:endParaRPr lang="es-ES"/>
        </a:p>
      </dgm:t>
    </dgm:pt>
    <dgm:pt modelId="{3DE9BDA2-DC5A-47BF-BE41-9A67D4517F43}">
      <dgm:prSet phldrT="[Texto]"/>
      <dgm:spPr>
        <a:solidFill>
          <a:schemeClr val="accent5">
            <a:lumMod val="60000"/>
            <a:lumOff val="40000"/>
            <a:alpha val="90000"/>
          </a:schemeClr>
        </a:solidFill>
      </dgm:spPr>
      <dgm:t>
        <a:bodyPr/>
        <a:lstStyle/>
        <a:p>
          <a:r>
            <a:rPr lang="es-ES" sz="1400" b="1" dirty="0">
              <a:solidFill>
                <a:schemeClr val="accent3">
                  <a:lumMod val="75000"/>
                </a:schemeClr>
              </a:solidFill>
            </a:rPr>
            <a:t>Reglamento de auditorías en salud</a:t>
          </a:r>
        </a:p>
      </dgm:t>
    </dgm:pt>
    <dgm:pt modelId="{0C004778-95F8-4CDC-8CC1-AF3E11E72F04}" type="parTrans" cxnId="{756ED7C3-6869-4174-8DE2-C2B633D3298F}">
      <dgm:prSet/>
      <dgm:spPr/>
      <dgm:t>
        <a:bodyPr/>
        <a:lstStyle/>
        <a:p>
          <a:endParaRPr lang="es-ES"/>
        </a:p>
      </dgm:t>
    </dgm:pt>
    <dgm:pt modelId="{E569D755-FFE7-4324-9017-6A5C73BF8FAA}" type="sibTrans" cxnId="{756ED7C3-6869-4174-8DE2-C2B633D3298F}">
      <dgm:prSet/>
      <dgm:spPr/>
      <dgm:t>
        <a:bodyPr/>
        <a:lstStyle/>
        <a:p>
          <a:endParaRPr lang="es-ES"/>
        </a:p>
      </dgm:t>
    </dgm:pt>
    <dgm:pt modelId="{ECF40E12-0CF4-48C9-8CB5-4ED37D745B51}">
      <dgm:prSet phldrT="[Texto]"/>
      <dgm:spPr>
        <a:solidFill>
          <a:schemeClr val="accent5">
            <a:lumMod val="60000"/>
            <a:lumOff val="40000"/>
            <a:alpha val="90000"/>
          </a:schemeClr>
        </a:solidFill>
      </dgm:spPr>
      <dgm:t>
        <a:bodyPr/>
        <a:lstStyle/>
        <a:p>
          <a:r>
            <a:rPr lang="es-ES" sz="1400" b="1" dirty="0">
              <a:solidFill>
                <a:schemeClr val="accent3">
                  <a:lumMod val="75000"/>
                </a:schemeClr>
              </a:solidFill>
            </a:rPr>
            <a:t>Reglamento de comités de asesoramiento</a:t>
          </a:r>
        </a:p>
      </dgm:t>
    </dgm:pt>
    <dgm:pt modelId="{E481D2A7-6D2B-4829-BCBA-D95DC12D3506}" type="parTrans" cxnId="{E0AD632D-BDF3-4831-A84B-B3C7AC837C1A}">
      <dgm:prSet/>
      <dgm:spPr/>
      <dgm:t>
        <a:bodyPr/>
        <a:lstStyle/>
        <a:p>
          <a:endParaRPr lang="es-ES"/>
        </a:p>
      </dgm:t>
    </dgm:pt>
    <dgm:pt modelId="{04620414-86A7-4126-B0E9-3CDE362C1224}" type="sibTrans" cxnId="{E0AD632D-BDF3-4831-A84B-B3C7AC837C1A}">
      <dgm:prSet/>
      <dgm:spPr/>
      <dgm:t>
        <a:bodyPr/>
        <a:lstStyle/>
        <a:p>
          <a:endParaRPr lang="es-ES"/>
        </a:p>
      </dgm:t>
    </dgm:pt>
    <dgm:pt modelId="{B2A56CC2-ED2E-410C-8D54-E4E65BF73DFC}">
      <dgm:prSet phldrT="[Texto]" phldr="1"/>
      <dgm:spPr/>
      <dgm:t>
        <a:bodyPr/>
        <a:lstStyle/>
        <a:p>
          <a:endParaRPr lang="es-ES" dirty="0"/>
        </a:p>
      </dgm:t>
    </dgm:pt>
    <dgm:pt modelId="{65818C65-1A5A-4BE7-B940-3A53ADFED4D6}" type="sibTrans" cxnId="{FE845389-105C-4AE0-9C6E-1F52E4D8D47F}">
      <dgm:prSet/>
      <dgm:spPr/>
      <dgm:t>
        <a:bodyPr/>
        <a:lstStyle/>
        <a:p>
          <a:endParaRPr lang="es-ES"/>
        </a:p>
      </dgm:t>
    </dgm:pt>
    <dgm:pt modelId="{78200989-00BA-4C7C-9955-124D831D43AC}" type="parTrans" cxnId="{FE845389-105C-4AE0-9C6E-1F52E4D8D47F}">
      <dgm:prSet/>
      <dgm:spPr/>
      <dgm:t>
        <a:bodyPr/>
        <a:lstStyle/>
        <a:p>
          <a:endParaRPr lang="es-ES"/>
        </a:p>
      </dgm:t>
    </dgm:pt>
    <dgm:pt modelId="{E1240AF1-FCC3-4791-8418-E0DE2645DF44}">
      <dgm:prSet phldrT="[Texto]" custT="1"/>
      <dgm:spPr>
        <a:solidFill>
          <a:schemeClr val="accent5">
            <a:lumMod val="60000"/>
            <a:lumOff val="40000"/>
            <a:alpha val="90000"/>
          </a:schemeClr>
        </a:solidFill>
      </dgm:spPr>
      <dgm:t>
        <a:bodyPr/>
        <a:lstStyle/>
        <a:p>
          <a:endParaRPr lang="es-ES" sz="1050" b="1" dirty="0">
            <a:solidFill>
              <a:schemeClr val="accent3">
                <a:lumMod val="75000"/>
              </a:schemeClr>
            </a:solidFill>
          </a:endParaRPr>
        </a:p>
      </dgm:t>
    </dgm:pt>
    <dgm:pt modelId="{CDC9218A-374A-4E8B-8EE9-BAEEBFB6A29A}" type="parTrans" cxnId="{0614CFAA-0810-4FD3-AA68-B93BBAEA46A3}">
      <dgm:prSet/>
      <dgm:spPr/>
      <dgm:t>
        <a:bodyPr/>
        <a:lstStyle/>
        <a:p>
          <a:endParaRPr lang="es-ES"/>
        </a:p>
      </dgm:t>
    </dgm:pt>
    <dgm:pt modelId="{C306F8F7-E105-4228-8AEC-055582CA58AF}" type="sibTrans" cxnId="{0614CFAA-0810-4FD3-AA68-B93BBAEA46A3}">
      <dgm:prSet/>
      <dgm:spPr/>
      <dgm:t>
        <a:bodyPr/>
        <a:lstStyle/>
        <a:p>
          <a:endParaRPr lang="es-ES"/>
        </a:p>
      </dgm:t>
    </dgm:pt>
    <dgm:pt modelId="{1C1DB500-A1D4-4393-AE33-CB5B8982B6F4}" type="pres">
      <dgm:prSet presAssocID="{7E2FB48F-CF7A-4279-9084-425981B25AAD}" presName="Name0" presStyleCnt="0">
        <dgm:presLayoutVars>
          <dgm:dir/>
          <dgm:animLvl val="lvl"/>
          <dgm:resizeHandles/>
        </dgm:presLayoutVars>
      </dgm:prSet>
      <dgm:spPr/>
      <dgm:t>
        <a:bodyPr/>
        <a:lstStyle/>
        <a:p>
          <a:endParaRPr lang="es-ES"/>
        </a:p>
      </dgm:t>
    </dgm:pt>
    <dgm:pt modelId="{829A1163-53DA-473C-9888-E66AC011453D}" type="pres">
      <dgm:prSet presAssocID="{B2A56CC2-ED2E-410C-8D54-E4E65BF73DFC}" presName="linNode" presStyleCnt="0"/>
      <dgm:spPr/>
    </dgm:pt>
    <dgm:pt modelId="{9BA10644-2D82-4168-8BD5-DE5F5B7AB530}" type="pres">
      <dgm:prSet presAssocID="{B2A56CC2-ED2E-410C-8D54-E4E65BF73DFC}" presName="parentShp" presStyleLbl="node1" presStyleIdx="0" presStyleCnt="1" custScaleX="13289" custScaleY="2499" custLinFactNeighborX="-2982" custLinFactNeighborY="-232">
        <dgm:presLayoutVars>
          <dgm:bulletEnabled val="1"/>
        </dgm:presLayoutVars>
      </dgm:prSet>
      <dgm:spPr/>
      <dgm:t>
        <a:bodyPr/>
        <a:lstStyle/>
        <a:p>
          <a:endParaRPr lang="es-ES"/>
        </a:p>
      </dgm:t>
    </dgm:pt>
    <dgm:pt modelId="{C1CB0EFD-EA11-4FF0-A568-05FD2BA568E9}" type="pres">
      <dgm:prSet presAssocID="{B2A56CC2-ED2E-410C-8D54-E4E65BF73DFC}" presName="childShp" presStyleLbl="bgAccFollowNode1" presStyleIdx="0" presStyleCnt="1" custScaleX="109892" custScaleY="94406" custLinFactNeighborX="47649" custLinFactNeighborY="-41077">
        <dgm:presLayoutVars>
          <dgm:bulletEnabled val="1"/>
        </dgm:presLayoutVars>
      </dgm:prSet>
      <dgm:spPr/>
      <dgm:t>
        <a:bodyPr/>
        <a:lstStyle/>
        <a:p>
          <a:endParaRPr lang="es-ES"/>
        </a:p>
      </dgm:t>
    </dgm:pt>
  </dgm:ptLst>
  <dgm:cxnLst>
    <dgm:cxn modelId="{B6C4AD0A-A700-404D-BB5A-0BE42D41015A}" srcId="{B2A56CC2-ED2E-410C-8D54-E4E65BF73DFC}" destId="{26B500EB-4049-4ECB-9036-6C7FC41DE0DA}" srcOrd="1" destOrd="0" parTransId="{170503BB-D697-4C52-9D47-A4314CA2D586}" sibTransId="{1CA2AD10-31A4-418C-BABB-4BAD14CE7F66}"/>
    <dgm:cxn modelId="{7E237FAA-FFE9-4C5F-B3A8-FDFFE0ABCCE6}" type="presOf" srcId="{E1240AF1-FCC3-4791-8418-E0DE2645DF44}" destId="{C1CB0EFD-EA11-4FF0-A568-05FD2BA568E9}" srcOrd="0" destOrd="0" presId="urn:microsoft.com/office/officeart/2005/8/layout/vList6"/>
    <dgm:cxn modelId="{402DD15C-B013-4929-9AC5-33C2FBA6F1E2}" srcId="{B2A56CC2-ED2E-410C-8D54-E4E65BF73DFC}" destId="{96D4473E-EEA5-4820-9A3B-83FBE3AB32D6}" srcOrd="3" destOrd="0" parTransId="{8CB0465A-1E31-4F1B-A788-1B7551EB0705}" sibTransId="{5763ACE4-8181-4A89-99C5-61E45EB084F8}"/>
    <dgm:cxn modelId="{E0AD632D-BDF3-4831-A84B-B3C7AC837C1A}" srcId="{B2A56CC2-ED2E-410C-8D54-E4E65BF73DFC}" destId="{ECF40E12-0CF4-48C9-8CB5-4ED37D745B51}" srcOrd="5" destOrd="0" parTransId="{E481D2A7-6D2B-4829-BCBA-D95DC12D3506}" sibTransId="{04620414-86A7-4126-B0E9-3CDE362C1224}"/>
    <dgm:cxn modelId="{756ED7C3-6869-4174-8DE2-C2B633D3298F}" srcId="{B2A56CC2-ED2E-410C-8D54-E4E65BF73DFC}" destId="{3DE9BDA2-DC5A-47BF-BE41-9A67D4517F43}" srcOrd="4" destOrd="0" parTransId="{0C004778-95F8-4CDC-8CC1-AF3E11E72F04}" sibTransId="{E569D755-FFE7-4324-9017-6A5C73BF8FAA}"/>
    <dgm:cxn modelId="{5BA048AC-BBAE-4FCC-B953-E0EF4A853A20}" type="presOf" srcId="{26B500EB-4049-4ECB-9036-6C7FC41DE0DA}" destId="{C1CB0EFD-EA11-4FF0-A568-05FD2BA568E9}" srcOrd="0" destOrd="1" presId="urn:microsoft.com/office/officeart/2005/8/layout/vList6"/>
    <dgm:cxn modelId="{0445E460-1A39-4335-B322-B2F274EDC0C4}" type="presOf" srcId="{ECF40E12-0CF4-48C9-8CB5-4ED37D745B51}" destId="{C1CB0EFD-EA11-4FF0-A568-05FD2BA568E9}" srcOrd="0" destOrd="5" presId="urn:microsoft.com/office/officeart/2005/8/layout/vList6"/>
    <dgm:cxn modelId="{E1ACA6F6-5516-460C-B9A8-E17E44FD53E0}" type="presOf" srcId="{B2A56CC2-ED2E-410C-8D54-E4E65BF73DFC}" destId="{9BA10644-2D82-4168-8BD5-DE5F5B7AB530}" srcOrd="0" destOrd="0" presId="urn:microsoft.com/office/officeart/2005/8/layout/vList6"/>
    <dgm:cxn modelId="{FE845389-105C-4AE0-9C6E-1F52E4D8D47F}" srcId="{7E2FB48F-CF7A-4279-9084-425981B25AAD}" destId="{B2A56CC2-ED2E-410C-8D54-E4E65BF73DFC}" srcOrd="0" destOrd="0" parTransId="{78200989-00BA-4C7C-9955-124D831D43AC}" sibTransId="{65818C65-1A5A-4BE7-B940-3A53ADFED4D6}"/>
    <dgm:cxn modelId="{0614CFAA-0810-4FD3-AA68-B93BBAEA46A3}" srcId="{B2A56CC2-ED2E-410C-8D54-E4E65BF73DFC}" destId="{E1240AF1-FCC3-4791-8418-E0DE2645DF44}" srcOrd="0" destOrd="0" parTransId="{CDC9218A-374A-4E8B-8EE9-BAEEBFB6A29A}" sibTransId="{C306F8F7-E105-4228-8AEC-055582CA58AF}"/>
    <dgm:cxn modelId="{2AD14252-8A22-43A9-9575-936443F463E5}" type="presOf" srcId="{3DE9BDA2-DC5A-47BF-BE41-9A67D4517F43}" destId="{C1CB0EFD-EA11-4FF0-A568-05FD2BA568E9}" srcOrd="0" destOrd="4" presId="urn:microsoft.com/office/officeart/2005/8/layout/vList6"/>
    <dgm:cxn modelId="{BA4ECCB5-8F43-4351-AC4C-2C7DBAB88334}" type="presOf" srcId="{96D4473E-EEA5-4820-9A3B-83FBE3AB32D6}" destId="{C1CB0EFD-EA11-4FF0-A568-05FD2BA568E9}" srcOrd="0" destOrd="3" presId="urn:microsoft.com/office/officeart/2005/8/layout/vList6"/>
    <dgm:cxn modelId="{44D3319B-D30C-4FD9-80C0-1151FFB5A67A}" type="presOf" srcId="{7E2FB48F-CF7A-4279-9084-425981B25AAD}" destId="{1C1DB500-A1D4-4393-AE33-CB5B8982B6F4}" srcOrd="0" destOrd="0" presId="urn:microsoft.com/office/officeart/2005/8/layout/vList6"/>
    <dgm:cxn modelId="{120B73E4-1A65-4D24-B37C-F0DEB45A880E}" srcId="{B2A56CC2-ED2E-410C-8D54-E4E65BF73DFC}" destId="{8FB92940-B9FF-44D0-AC07-7538F08D437E}" srcOrd="2" destOrd="0" parTransId="{193EB0F3-5106-4C4D-9A8C-C5FD063BD009}" sibTransId="{02B88D70-8A97-450F-95C6-BA5D23A2007B}"/>
    <dgm:cxn modelId="{1F65BF47-0D4B-4879-BAF7-FA3719138E7A}" type="presOf" srcId="{8FB92940-B9FF-44D0-AC07-7538F08D437E}" destId="{C1CB0EFD-EA11-4FF0-A568-05FD2BA568E9}" srcOrd="0" destOrd="2" presId="urn:microsoft.com/office/officeart/2005/8/layout/vList6"/>
    <dgm:cxn modelId="{D45EE2A7-FB6D-4542-AA08-69EFB9CAD077}" type="presParOf" srcId="{1C1DB500-A1D4-4393-AE33-CB5B8982B6F4}" destId="{829A1163-53DA-473C-9888-E66AC011453D}" srcOrd="0" destOrd="0" presId="urn:microsoft.com/office/officeart/2005/8/layout/vList6"/>
    <dgm:cxn modelId="{7365659F-321F-4B8D-ACC9-B4E8B0C0DD94}" type="presParOf" srcId="{829A1163-53DA-473C-9888-E66AC011453D}" destId="{9BA10644-2D82-4168-8BD5-DE5F5B7AB530}" srcOrd="0" destOrd="0" presId="urn:microsoft.com/office/officeart/2005/8/layout/vList6"/>
    <dgm:cxn modelId="{B557420F-D628-45F8-B189-0805F1964188}" type="presParOf" srcId="{829A1163-53DA-473C-9888-E66AC011453D}" destId="{C1CB0EFD-EA11-4FF0-A568-05FD2BA568E9}"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509B9AD-9E17-43F3-86F5-AB0CB36EAC40}"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ES"/>
        </a:p>
      </dgm:t>
    </dgm:pt>
    <dgm:pt modelId="{DA5D99A2-07AA-49AA-B148-6A0869D9173B}">
      <dgm:prSet phldrT="[Texto]" custT="1"/>
      <dgm:spPr/>
      <dgm:t>
        <a:bodyPr/>
        <a:lstStyle/>
        <a:p>
          <a:pPr algn="ctr"/>
          <a:r>
            <a:rPr lang="es-ES" sz="1050" b="1" dirty="0">
              <a:solidFill>
                <a:schemeClr val="accent4">
                  <a:lumMod val="75000"/>
                </a:schemeClr>
              </a:solidFill>
            </a:rPr>
            <a:t>GESTIÓN</a:t>
          </a:r>
          <a:r>
            <a:rPr lang="es-ES" sz="1050" b="1" dirty="0">
              <a:solidFill>
                <a:schemeClr val="accent4">
                  <a:lumMod val="50000"/>
                </a:schemeClr>
              </a:solidFill>
            </a:rPr>
            <a:t> </a:t>
          </a:r>
          <a:r>
            <a:rPr lang="es-ES" sz="1200" b="1" dirty="0">
              <a:solidFill>
                <a:schemeClr val="accent4">
                  <a:lumMod val="75000"/>
                </a:schemeClr>
              </a:solidFill>
            </a:rPr>
            <a:t>2023</a:t>
          </a:r>
          <a:endParaRPr lang="es-ES" sz="1050" b="1" dirty="0">
            <a:solidFill>
              <a:schemeClr val="accent4">
                <a:lumMod val="75000"/>
              </a:schemeClr>
            </a:solidFill>
          </a:endParaRPr>
        </a:p>
      </dgm:t>
    </dgm:pt>
    <dgm:pt modelId="{9E5F32FC-D149-4E4C-B463-1D354AE2EFB5}" type="parTrans" cxnId="{12267AF3-BCB1-4705-99D3-0685BE16FCA7}">
      <dgm:prSet/>
      <dgm:spPr/>
      <dgm:t>
        <a:bodyPr/>
        <a:lstStyle/>
        <a:p>
          <a:endParaRPr lang="es-ES" sz="2000"/>
        </a:p>
      </dgm:t>
    </dgm:pt>
    <dgm:pt modelId="{02C2BB1E-66AC-4E1C-BB89-FEFDF20CDD7C}" type="sibTrans" cxnId="{12267AF3-BCB1-4705-99D3-0685BE16FCA7}">
      <dgm:prSet/>
      <dgm:spPr/>
      <dgm:t>
        <a:bodyPr/>
        <a:lstStyle/>
        <a:p>
          <a:endParaRPr lang="es-ES" sz="2000"/>
        </a:p>
      </dgm:t>
    </dgm:pt>
    <dgm:pt modelId="{502C4AEE-AE23-4D32-83AE-FACA504DC25D}">
      <dgm:prSet phldrT="[Texto]" custT="1"/>
      <dgm:spPr/>
      <dgm:t>
        <a:bodyPr/>
        <a:lstStyle/>
        <a:p>
          <a:pPr algn="ctr"/>
          <a:r>
            <a:rPr lang="es-ES" sz="1100" b="1" dirty="0">
              <a:solidFill>
                <a:schemeClr val="accent4">
                  <a:lumMod val="75000"/>
                </a:schemeClr>
              </a:solidFill>
            </a:rPr>
            <a:t>GESTIÓN 2024</a:t>
          </a:r>
        </a:p>
      </dgm:t>
    </dgm:pt>
    <dgm:pt modelId="{8FC29D59-5662-4A1D-BD6E-F90305B08789}" type="parTrans" cxnId="{BBE588B6-3888-4F88-B464-40859DEED764}">
      <dgm:prSet/>
      <dgm:spPr/>
      <dgm:t>
        <a:bodyPr/>
        <a:lstStyle/>
        <a:p>
          <a:endParaRPr lang="es-ES" sz="2000"/>
        </a:p>
      </dgm:t>
    </dgm:pt>
    <dgm:pt modelId="{DF11B4B6-A5CC-4653-9D7F-F7E0BE4B85DD}" type="sibTrans" cxnId="{BBE588B6-3888-4F88-B464-40859DEED764}">
      <dgm:prSet/>
      <dgm:spPr/>
      <dgm:t>
        <a:bodyPr/>
        <a:lstStyle/>
        <a:p>
          <a:endParaRPr lang="es-ES" sz="2000"/>
        </a:p>
      </dgm:t>
    </dgm:pt>
    <dgm:pt modelId="{7B68F974-1ED2-487E-AFF3-F2A4E2D44FEF}" type="pres">
      <dgm:prSet presAssocID="{E509B9AD-9E17-43F3-86F5-AB0CB36EAC40}" presName="rootnode" presStyleCnt="0">
        <dgm:presLayoutVars>
          <dgm:chMax/>
          <dgm:chPref/>
          <dgm:dir/>
          <dgm:animLvl val="lvl"/>
        </dgm:presLayoutVars>
      </dgm:prSet>
      <dgm:spPr/>
      <dgm:t>
        <a:bodyPr/>
        <a:lstStyle/>
        <a:p>
          <a:endParaRPr lang="es-ES"/>
        </a:p>
      </dgm:t>
    </dgm:pt>
    <dgm:pt modelId="{D8B58CDA-CE23-40DF-8C96-4B9F634FA7E6}" type="pres">
      <dgm:prSet presAssocID="{DA5D99A2-07AA-49AA-B148-6A0869D9173B}" presName="composite" presStyleCnt="0"/>
      <dgm:spPr/>
    </dgm:pt>
    <dgm:pt modelId="{01AEF7F7-32EA-4D10-808E-4C86FCB600A6}" type="pres">
      <dgm:prSet presAssocID="{DA5D99A2-07AA-49AA-B148-6A0869D9173B}" presName="LShape" presStyleLbl="alignNode1" presStyleIdx="0" presStyleCnt="3" custScaleX="125499" custScaleY="100876" custLinFactNeighborX="-233" custLinFactNeighborY="-6629"/>
      <dgm:spPr/>
    </dgm:pt>
    <dgm:pt modelId="{A9E47C70-9F8E-4A5E-B3C6-E52F89591354}" type="pres">
      <dgm:prSet presAssocID="{DA5D99A2-07AA-49AA-B148-6A0869D9173B}" presName="ParentText" presStyleLbl="revTx" presStyleIdx="0" presStyleCnt="2" custScaleX="94558" custScaleY="18036" custLinFactNeighborX="-17310" custLinFactNeighborY="-81901">
        <dgm:presLayoutVars>
          <dgm:chMax val="0"/>
          <dgm:chPref val="0"/>
          <dgm:bulletEnabled val="1"/>
        </dgm:presLayoutVars>
      </dgm:prSet>
      <dgm:spPr/>
      <dgm:t>
        <a:bodyPr/>
        <a:lstStyle/>
        <a:p>
          <a:endParaRPr lang="es-ES"/>
        </a:p>
      </dgm:t>
    </dgm:pt>
    <dgm:pt modelId="{8CCA0467-FC04-41CD-81CF-0E36CA9ACB71}" type="pres">
      <dgm:prSet presAssocID="{DA5D99A2-07AA-49AA-B148-6A0869D9173B}" presName="Triangle" presStyleLbl="alignNode1" presStyleIdx="1" presStyleCnt="3"/>
      <dgm:spPr/>
    </dgm:pt>
    <dgm:pt modelId="{F82B3156-8D76-45BC-A283-2FBFC29C1783}" type="pres">
      <dgm:prSet presAssocID="{02C2BB1E-66AC-4E1C-BB89-FEFDF20CDD7C}" presName="sibTrans" presStyleCnt="0"/>
      <dgm:spPr/>
    </dgm:pt>
    <dgm:pt modelId="{761A29EA-46C5-49AA-9118-6CAD6AFCC1AA}" type="pres">
      <dgm:prSet presAssocID="{02C2BB1E-66AC-4E1C-BB89-FEFDF20CDD7C}" presName="space" presStyleCnt="0"/>
      <dgm:spPr/>
    </dgm:pt>
    <dgm:pt modelId="{42D71293-7FAC-4E8B-BF17-A63CBFCCBC13}" type="pres">
      <dgm:prSet presAssocID="{502C4AEE-AE23-4D32-83AE-FACA504DC25D}" presName="composite" presStyleCnt="0"/>
      <dgm:spPr/>
    </dgm:pt>
    <dgm:pt modelId="{0D171156-8EA9-4AF6-B4A1-259E0DDCF553}" type="pres">
      <dgm:prSet presAssocID="{502C4AEE-AE23-4D32-83AE-FACA504DC25D}" presName="LShape" presStyleLbl="alignNode1" presStyleIdx="2" presStyleCnt="3" custScaleX="119507" custScaleY="99438" custLinFactNeighborX="-4559" custLinFactNeighborY="-44141"/>
      <dgm:spPr/>
    </dgm:pt>
    <dgm:pt modelId="{6E2D3541-07AB-470E-A61C-B75972CF0E54}" type="pres">
      <dgm:prSet presAssocID="{502C4AEE-AE23-4D32-83AE-FACA504DC25D}" presName="ParentText" presStyleLbl="revTx" presStyleIdx="1" presStyleCnt="2" custScaleX="170597" custScaleY="15998" custLinFactY="-6967" custLinFactNeighborX="-6922" custLinFactNeighborY="-100000">
        <dgm:presLayoutVars>
          <dgm:chMax val="0"/>
          <dgm:chPref val="0"/>
          <dgm:bulletEnabled val="1"/>
        </dgm:presLayoutVars>
      </dgm:prSet>
      <dgm:spPr/>
      <dgm:t>
        <a:bodyPr/>
        <a:lstStyle/>
        <a:p>
          <a:endParaRPr lang="es-ES"/>
        </a:p>
      </dgm:t>
    </dgm:pt>
  </dgm:ptLst>
  <dgm:cxnLst>
    <dgm:cxn modelId="{474828EA-8198-427E-93EB-C6CBFC88E5A1}" type="presOf" srcId="{502C4AEE-AE23-4D32-83AE-FACA504DC25D}" destId="{6E2D3541-07AB-470E-A61C-B75972CF0E54}" srcOrd="0" destOrd="0" presId="urn:microsoft.com/office/officeart/2009/3/layout/StepUpProcess"/>
    <dgm:cxn modelId="{BBE588B6-3888-4F88-B464-40859DEED764}" srcId="{E509B9AD-9E17-43F3-86F5-AB0CB36EAC40}" destId="{502C4AEE-AE23-4D32-83AE-FACA504DC25D}" srcOrd="1" destOrd="0" parTransId="{8FC29D59-5662-4A1D-BD6E-F90305B08789}" sibTransId="{DF11B4B6-A5CC-4653-9D7F-F7E0BE4B85DD}"/>
    <dgm:cxn modelId="{12267AF3-BCB1-4705-99D3-0685BE16FCA7}" srcId="{E509B9AD-9E17-43F3-86F5-AB0CB36EAC40}" destId="{DA5D99A2-07AA-49AA-B148-6A0869D9173B}" srcOrd="0" destOrd="0" parTransId="{9E5F32FC-D149-4E4C-B463-1D354AE2EFB5}" sibTransId="{02C2BB1E-66AC-4E1C-BB89-FEFDF20CDD7C}"/>
    <dgm:cxn modelId="{E20EC0E4-E1A2-4C63-A710-0D0D85499BD2}" type="presOf" srcId="{DA5D99A2-07AA-49AA-B148-6A0869D9173B}" destId="{A9E47C70-9F8E-4A5E-B3C6-E52F89591354}" srcOrd="0" destOrd="0" presId="urn:microsoft.com/office/officeart/2009/3/layout/StepUpProcess"/>
    <dgm:cxn modelId="{2C2A92D8-A51B-49EE-AF5A-E2E21FCED64D}" type="presOf" srcId="{E509B9AD-9E17-43F3-86F5-AB0CB36EAC40}" destId="{7B68F974-1ED2-487E-AFF3-F2A4E2D44FEF}" srcOrd="0" destOrd="0" presId="urn:microsoft.com/office/officeart/2009/3/layout/StepUpProcess"/>
    <dgm:cxn modelId="{DB99DAC8-D3EA-4682-8C22-D4EC659AAEFB}" type="presParOf" srcId="{7B68F974-1ED2-487E-AFF3-F2A4E2D44FEF}" destId="{D8B58CDA-CE23-40DF-8C96-4B9F634FA7E6}" srcOrd="0" destOrd="0" presId="urn:microsoft.com/office/officeart/2009/3/layout/StepUpProcess"/>
    <dgm:cxn modelId="{65DFE887-7DE9-47FC-8AEA-3500336464EE}" type="presParOf" srcId="{D8B58CDA-CE23-40DF-8C96-4B9F634FA7E6}" destId="{01AEF7F7-32EA-4D10-808E-4C86FCB600A6}" srcOrd="0" destOrd="0" presId="urn:microsoft.com/office/officeart/2009/3/layout/StepUpProcess"/>
    <dgm:cxn modelId="{D6A0CEB3-BCB4-450D-B880-B0F167C16E01}" type="presParOf" srcId="{D8B58CDA-CE23-40DF-8C96-4B9F634FA7E6}" destId="{A9E47C70-9F8E-4A5E-B3C6-E52F89591354}" srcOrd="1" destOrd="0" presId="urn:microsoft.com/office/officeart/2009/3/layout/StepUpProcess"/>
    <dgm:cxn modelId="{2E72718C-0AB9-448C-9759-60F67D5BA80E}" type="presParOf" srcId="{D8B58CDA-CE23-40DF-8C96-4B9F634FA7E6}" destId="{8CCA0467-FC04-41CD-81CF-0E36CA9ACB71}" srcOrd="2" destOrd="0" presId="urn:microsoft.com/office/officeart/2009/3/layout/StepUpProcess"/>
    <dgm:cxn modelId="{E40D40B1-2576-4D14-9ED3-DA2E1AC90C45}" type="presParOf" srcId="{7B68F974-1ED2-487E-AFF3-F2A4E2D44FEF}" destId="{F82B3156-8D76-45BC-A283-2FBFC29C1783}" srcOrd="1" destOrd="0" presId="urn:microsoft.com/office/officeart/2009/3/layout/StepUpProcess"/>
    <dgm:cxn modelId="{2F3CD7B4-B309-4F42-8C89-E6CFD2C45BBB}" type="presParOf" srcId="{F82B3156-8D76-45BC-A283-2FBFC29C1783}" destId="{761A29EA-46C5-49AA-9118-6CAD6AFCC1AA}" srcOrd="0" destOrd="0" presId="urn:microsoft.com/office/officeart/2009/3/layout/StepUpProcess"/>
    <dgm:cxn modelId="{A5B715CF-8FA3-4CCD-9517-43F3C9320A22}" type="presParOf" srcId="{7B68F974-1ED2-487E-AFF3-F2A4E2D44FEF}" destId="{42D71293-7FAC-4E8B-BF17-A63CBFCCBC13}" srcOrd="2" destOrd="0" presId="urn:microsoft.com/office/officeart/2009/3/layout/StepUpProcess"/>
    <dgm:cxn modelId="{1F2BF377-BF08-49D3-9E20-AB0BD002C189}" type="presParOf" srcId="{42D71293-7FAC-4E8B-BF17-A63CBFCCBC13}" destId="{0D171156-8EA9-4AF6-B4A1-259E0DDCF553}" srcOrd="0" destOrd="0" presId="urn:microsoft.com/office/officeart/2009/3/layout/StepUpProcess"/>
    <dgm:cxn modelId="{B7D519D0-455F-4A87-A141-433BD42105A6}" type="presParOf" srcId="{42D71293-7FAC-4E8B-BF17-A63CBFCCBC13}" destId="{6E2D3541-07AB-470E-A61C-B75972CF0E54}"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F66ADB5-CFA2-4C9F-AA40-0C32F81DA846}" type="doc">
      <dgm:prSet loTypeId="urn:microsoft.com/office/officeart/2009/3/layout/StepUpProcess" loCatId="process" qsTypeId="urn:microsoft.com/office/officeart/2005/8/quickstyle/simple1" qsCatId="simple" csTypeId="urn:microsoft.com/office/officeart/2005/8/colors/colorful4" csCatId="colorful" phldr="1"/>
      <dgm:spPr/>
    </dgm:pt>
    <dgm:pt modelId="{9370F23F-A2E7-4756-B19B-B236D9F399BC}">
      <dgm:prSet phldrT="[Texto]"/>
      <dgm:spPr/>
      <dgm:t>
        <a:bodyPr/>
        <a:lstStyle/>
        <a:p>
          <a:r>
            <a:rPr lang="es-ES" dirty="0"/>
            <a:t>REGIONAL CHUQUISACA</a:t>
          </a:r>
          <a:endParaRPr lang="es-BO" dirty="0"/>
        </a:p>
      </dgm:t>
    </dgm:pt>
    <dgm:pt modelId="{D52DC535-4328-4EE4-A98F-DBF87DDD3535}" type="parTrans" cxnId="{97C3548A-E8F6-4711-8135-556C1E4E7F84}">
      <dgm:prSet/>
      <dgm:spPr/>
      <dgm:t>
        <a:bodyPr/>
        <a:lstStyle/>
        <a:p>
          <a:endParaRPr lang="es-BO"/>
        </a:p>
      </dgm:t>
    </dgm:pt>
    <dgm:pt modelId="{6DC881F3-DF21-49FA-9D48-6552F032229C}" type="sibTrans" cxnId="{97C3548A-E8F6-4711-8135-556C1E4E7F84}">
      <dgm:prSet/>
      <dgm:spPr/>
      <dgm:t>
        <a:bodyPr/>
        <a:lstStyle/>
        <a:p>
          <a:endParaRPr lang="es-BO"/>
        </a:p>
      </dgm:t>
    </dgm:pt>
    <dgm:pt modelId="{A0F14309-6632-48EF-9391-93DC0728218A}">
      <dgm:prSet phldrT="[Texto]"/>
      <dgm:spPr/>
      <dgm:t>
        <a:bodyPr/>
        <a:lstStyle/>
        <a:p>
          <a:r>
            <a:rPr lang="es-ES" dirty="0"/>
            <a:t>REGIONAL ORURO</a:t>
          </a:r>
          <a:endParaRPr lang="es-BO" dirty="0"/>
        </a:p>
      </dgm:t>
    </dgm:pt>
    <dgm:pt modelId="{1B04D99E-AFB2-4B4B-83F8-99E62F2701E3}" type="parTrans" cxnId="{F4EEA1E5-9223-44DF-BFB4-EC2B8D657B98}">
      <dgm:prSet/>
      <dgm:spPr/>
      <dgm:t>
        <a:bodyPr/>
        <a:lstStyle/>
        <a:p>
          <a:endParaRPr lang="es-BO"/>
        </a:p>
      </dgm:t>
    </dgm:pt>
    <dgm:pt modelId="{28E0D28F-9475-4C75-90D9-0CC4422183DE}" type="sibTrans" cxnId="{F4EEA1E5-9223-44DF-BFB4-EC2B8D657B98}">
      <dgm:prSet/>
      <dgm:spPr/>
      <dgm:t>
        <a:bodyPr/>
        <a:lstStyle/>
        <a:p>
          <a:endParaRPr lang="es-BO"/>
        </a:p>
      </dgm:t>
    </dgm:pt>
    <dgm:pt modelId="{11BF608E-6E7E-4D80-B0D8-93BB5E9E56C0}">
      <dgm:prSet phldrT="[Texto]"/>
      <dgm:spPr/>
      <dgm:t>
        <a:bodyPr/>
        <a:lstStyle/>
        <a:p>
          <a:r>
            <a:rPr lang="es-ES" dirty="0"/>
            <a:t>REGIONAL TARIJA</a:t>
          </a:r>
          <a:endParaRPr lang="es-BO" dirty="0"/>
        </a:p>
      </dgm:t>
    </dgm:pt>
    <dgm:pt modelId="{7DFC8362-A126-4709-92EB-F40B10E560D7}" type="parTrans" cxnId="{2EE98900-5E23-425E-90B2-A495369C8A4F}">
      <dgm:prSet/>
      <dgm:spPr/>
      <dgm:t>
        <a:bodyPr/>
        <a:lstStyle/>
        <a:p>
          <a:endParaRPr lang="es-BO"/>
        </a:p>
      </dgm:t>
    </dgm:pt>
    <dgm:pt modelId="{9F53E7AC-F63B-4005-A37C-05675DA613F6}" type="sibTrans" cxnId="{2EE98900-5E23-425E-90B2-A495369C8A4F}">
      <dgm:prSet/>
      <dgm:spPr/>
      <dgm:t>
        <a:bodyPr/>
        <a:lstStyle/>
        <a:p>
          <a:endParaRPr lang="es-BO"/>
        </a:p>
      </dgm:t>
    </dgm:pt>
    <dgm:pt modelId="{B9C81199-D174-46C9-8136-3BC72406E1F8}">
      <dgm:prSet phldrT="[Texto]"/>
      <dgm:spPr/>
      <dgm:t>
        <a:bodyPr/>
        <a:lstStyle/>
        <a:p>
          <a:r>
            <a:rPr lang="es-ES" dirty="0"/>
            <a:t>REGIONAL SANTA CRUZ</a:t>
          </a:r>
          <a:endParaRPr lang="es-BO" dirty="0"/>
        </a:p>
      </dgm:t>
    </dgm:pt>
    <dgm:pt modelId="{E4E3BBC2-0C36-49A6-94A3-0512A2331553}" type="parTrans" cxnId="{290C05BB-2CF9-4459-8517-2C7D5CE7EACE}">
      <dgm:prSet/>
      <dgm:spPr/>
      <dgm:t>
        <a:bodyPr/>
        <a:lstStyle/>
        <a:p>
          <a:endParaRPr lang="es-BO"/>
        </a:p>
      </dgm:t>
    </dgm:pt>
    <dgm:pt modelId="{98BDE8D7-4AA0-4512-8969-61FBEDA68770}" type="sibTrans" cxnId="{290C05BB-2CF9-4459-8517-2C7D5CE7EACE}">
      <dgm:prSet/>
      <dgm:spPr/>
      <dgm:t>
        <a:bodyPr/>
        <a:lstStyle/>
        <a:p>
          <a:endParaRPr lang="es-BO"/>
        </a:p>
      </dgm:t>
    </dgm:pt>
    <dgm:pt modelId="{65CA4155-4843-489F-B846-D338DEA21752}">
      <dgm:prSet phldrT="[Texto]"/>
      <dgm:spPr/>
      <dgm:t>
        <a:bodyPr/>
        <a:lstStyle/>
        <a:p>
          <a:r>
            <a:rPr lang="es-ES" dirty="0"/>
            <a:t>REGIONAL BENI</a:t>
          </a:r>
          <a:endParaRPr lang="es-BO" dirty="0"/>
        </a:p>
      </dgm:t>
    </dgm:pt>
    <dgm:pt modelId="{EA1B6EC4-E22B-42F1-8088-9DDB3931F537}" type="parTrans" cxnId="{167FF860-89D8-44F9-A0C6-51FAEBFA2887}">
      <dgm:prSet/>
      <dgm:spPr/>
      <dgm:t>
        <a:bodyPr/>
        <a:lstStyle/>
        <a:p>
          <a:endParaRPr lang="es-BO"/>
        </a:p>
      </dgm:t>
    </dgm:pt>
    <dgm:pt modelId="{F80401A4-D89D-425A-A3A2-2627D1A8E9C8}" type="sibTrans" cxnId="{167FF860-89D8-44F9-A0C6-51FAEBFA2887}">
      <dgm:prSet/>
      <dgm:spPr/>
      <dgm:t>
        <a:bodyPr/>
        <a:lstStyle/>
        <a:p>
          <a:endParaRPr lang="es-BO"/>
        </a:p>
      </dgm:t>
    </dgm:pt>
    <dgm:pt modelId="{5D196AF2-9872-400C-BDF8-FACF5083BACB}">
      <dgm:prSet phldrT="[Texto]"/>
      <dgm:spPr/>
      <dgm:t>
        <a:bodyPr/>
        <a:lstStyle/>
        <a:p>
          <a:r>
            <a:rPr lang="es-ES" dirty="0"/>
            <a:t>REGIONAL POTOSI</a:t>
          </a:r>
          <a:endParaRPr lang="es-BO" dirty="0"/>
        </a:p>
      </dgm:t>
    </dgm:pt>
    <dgm:pt modelId="{8B94C1EC-4D50-453B-89F6-B527DB71E8F3}" type="parTrans" cxnId="{43B98A5C-01F8-4735-9278-D7BC169368F0}">
      <dgm:prSet/>
      <dgm:spPr/>
      <dgm:t>
        <a:bodyPr/>
        <a:lstStyle/>
        <a:p>
          <a:endParaRPr lang="es-BO"/>
        </a:p>
      </dgm:t>
    </dgm:pt>
    <dgm:pt modelId="{3AB45B01-2C19-4BB0-BED4-9858DE6086AC}" type="sibTrans" cxnId="{43B98A5C-01F8-4735-9278-D7BC169368F0}">
      <dgm:prSet/>
      <dgm:spPr/>
      <dgm:t>
        <a:bodyPr/>
        <a:lstStyle/>
        <a:p>
          <a:endParaRPr lang="es-BO"/>
        </a:p>
      </dgm:t>
    </dgm:pt>
    <dgm:pt modelId="{92E1474B-8606-4F0B-93F2-B3F457B402A7}">
      <dgm:prSet phldrT="[Texto]"/>
      <dgm:spPr/>
      <dgm:t>
        <a:bodyPr/>
        <a:lstStyle/>
        <a:p>
          <a:r>
            <a:rPr lang="es-ES" dirty="0"/>
            <a:t>REGIONAL       LA PAZ (RENOVACIÓN DE LA RESOLUCIÓN ADM. DE FUNCIONAMIENTO)</a:t>
          </a:r>
          <a:endParaRPr lang="es-BO" dirty="0"/>
        </a:p>
      </dgm:t>
    </dgm:pt>
    <dgm:pt modelId="{CFC7ED65-5860-4DB9-9162-F974E952DD13}" type="parTrans" cxnId="{F3F54F7C-7504-40F4-A9DE-E928AB76BE21}">
      <dgm:prSet/>
      <dgm:spPr/>
      <dgm:t>
        <a:bodyPr/>
        <a:lstStyle/>
        <a:p>
          <a:endParaRPr lang="es-BO"/>
        </a:p>
      </dgm:t>
    </dgm:pt>
    <dgm:pt modelId="{1506D6B3-EEAD-4CD5-9C58-60FEAC164FA1}" type="sibTrans" cxnId="{F3F54F7C-7504-40F4-A9DE-E928AB76BE21}">
      <dgm:prSet/>
      <dgm:spPr/>
      <dgm:t>
        <a:bodyPr/>
        <a:lstStyle/>
        <a:p>
          <a:endParaRPr lang="es-BO"/>
        </a:p>
      </dgm:t>
    </dgm:pt>
    <dgm:pt modelId="{3490041F-6BBB-4B0F-84CA-A304D2918F20}">
      <dgm:prSet phldrT="[Texto]"/>
      <dgm:spPr/>
      <dgm:t>
        <a:bodyPr/>
        <a:lstStyle/>
        <a:p>
          <a:r>
            <a:rPr lang="es-ES" dirty="0"/>
            <a:t>REGIONAL COCHABAMBA (RENOVACIÓN DE LA RESOLUCIÓN ADM. DE FUNCIONAMIENTO) </a:t>
          </a:r>
          <a:endParaRPr lang="es-BO" dirty="0"/>
        </a:p>
      </dgm:t>
    </dgm:pt>
    <dgm:pt modelId="{7CBD28CE-9081-4236-9DD2-814C4EBD4710}" type="parTrans" cxnId="{C4A5A8D9-57D4-4299-AF43-9B45456C46F9}">
      <dgm:prSet/>
      <dgm:spPr/>
      <dgm:t>
        <a:bodyPr/>
        <a:lstStyle/>
        <a:p>
          <a:endParaRPr lang="es-BO"/>
        </a:p>
      </dgm:t>
    </dgm:pt>
    <dgm:pt modelId="{5A648462-D4FC-487A-931A-54933444D1EE}" type="sibTrans" cxnId="{C4A5A8D9-57D4-4299-AF43-9B45456C46F9}">
      <dgm:prSet/>
      <dgm:spPr/>
      <dgm:t>
        <a:bodyPr/>
        <a:lstStyle/>
        <a:p>
          <a:endParaRPr lang="es-BO"/>
        </a:p>
      </dgm:t>
    </dgm:pt>
    <dgm:pt modelId="{E6E2EBDB-2A7D-4A13-9FD7-E9ACD93BA746}">
      <dgm:prSet phldrT="[Texto]"/>
      <dgm:spPr/>
      <dgm:t>
        <a:bodyPr/>
        <a:lstStyle/>
        <a:p>
          <a:r>
            <a:rPr lang="es-ES" dirty="0"/>
            <a:t>REGIONAL COBIJA</a:t>
          </a:r>
          <a:endParaRPr lang="es-BO" dirty="0"/>
        </a:p>
      </dgm:t>
    </dgm:pt>
    <dgm:pt modelId="{205143AC-6D87-4979-ACB4-13241735E621}" type="parTrans" cxnId="{07156DD7-43D0-451F-B3F7-D43173B08BE0}">
      <dgm:prSet/>
      <dgm:spPr/>
      <dgm:t>
        <a:bodyPr/>
        <a:lstStyle/>
        <a:p>
          <a:endParaRPr lang="es-BO"/>
        </a:p>
      </dgm:t>
    </dgm:pt>
    <dgm:pt modelId="{4CB9D578-8C15-41AB-945E-94B94A77140B}" type="sibTrans" cxnId="{07156DD7-43D0-451F-B3F7-D43173B08BE0}">
      <dgm:prSet/>
      <dgm:spPr/>
      <dgm:t>
        <a:bodyPr/>
        <a:lstStyle/>
        <a:p>
          <a:endParaRPr lang="es-BO"/>
        </a:p>
      </dgm:t>
    </dgm:pt>
    <dgm:pt modelId="{1407FCD7-4974-475E-8E6E-46375F27746F}" type="pres">
      <dgm:prSet presAssocID="{0F66ADB5-CFA2-4C9F-AA40-0C32F81DA846}" presName="rootnode" presStyleCnt="0">
        <dgm:presLayoutVars>
          <dgm:chMax/>
          <dgm:chPref/>
          <dgm:dir/>
          <dgm:animLvl val="lvl"/>
        </dgm:presLayoutVars>
      </dgm:prSet>
      <dgm:spPr/>
    </dgm:pt>
    <dgm:pt modelId="{7E880501-8155-4894-B81A-62CEB248396A}" type="pres">
      <dgm:prSet presAssocID="{9370F23F-A2E7-4756-B19B-B236D9F399BC}" presName="composite" presStyleCnt="0"/>
      <dgm:spPr/>
    </dgm:pt>
    <dgm:pt modelId="{9689001E-6002-4CB5-AFD2-4294C0DB2345}" type="pres">
      <dgm:prSet presAssocID="{9370F23F-A2E7-4756-B19B-B236D9F399BC}" presName="LShape" presStyleLbl="alignNode1" presStyleIdx="0" presStyleCnt="17" custLinFactNeighborX="4716" custLinFactNeighborY="0"/>
      <dgm:spPr>
        <a:solidFill>
          <a:schemeClr val="accent1"/>
        </a:solidFill>
        <a:ln>
          <a:noFill/>
        </a:ln>
      </dgm:spPr>
    </dgm:pt>
    <dgm:pt modelId="{EFFCF4EC-0651-4C77-84BD-7BD03627DC55}" type="pres">
      <dgm:prSet presAssocID="{9370F23F-A2E7-4756-B19B-B236D9F399BC}" presName="ParentText" presStyleLbl="revTx" presStyleIdx="0" presStyleCnt="9">
        <dgm:presLayoutVars>
          <dgm:chMax val="0"/>
          <dgm:chPref val="0"/>
          <dgm:bulletEnabled val="1"/>
        </dgm:presLayoutVars>
      </dgm:prSet>
      <dgm:spPr/>
      <dgm:t>
        <a:bodyPr/>
        <a:lstStyle/>
        <a:p>
          <a:endParaRPr lang="es-ES"/>
        </a:p>
      </dgm:t>
    </dgm:pt>
    <dgm:pt modelId="{B3FBF87F-EBCE-44B8-BEA0-84F86A40B98E}" type="pres">
      <dgm:prSet presAssocID="{9370F23F-A2E7-4756-B19B-B236D9F399BC}" presName="Triangle" presStyleLbl="alignNode1" presStyleIdx="1" presStyleCnt="17" custLinFactNeighborX="27683" custLinFactNeighborY="1"/>
      <dgm:spPr>
        <a:solidFill>
          <a:schemeClr val="accent1"/>
        </a:solidFill>
        <a:ln>
          <a:noFill/>
        </a:ln>
      </dgm:spPr>
    </dgm:pt>
    <dgm:pt modelId="{1F296A30-F218-4728-A429-CAB5085A4AA0}" type="pres">
      <dgm:prSet presAssocID="{6DC881F3-DF21-49FA-9D48-6552F032229C}" presName="sibTrans" presStyleCnt="0"/>
      <dgm:spPr/>
    </dgm:pt>
    <dgm:pt modelId="{EC6E29E5-38ED-4E21-BD83-A841A0E4B1AD}" type="pres">
      <dgm:prSet presAssocID="{6DC881F3-DF21-49FA-9D48-6552F032229C}" presName="space" presStyleCnt="0"/>
      <dgm:spPr/>
    </dgm:pt>
    <dgm:pt modelId="{9CABF03B-5D93-4EAA-8499-4EF24A7F2285}" type="pres">
      <dgm:prSet presAssocID="{A0F14309-6632-48EF-9391-93DC0728218A}" presName="composite" presStyleCnt="0"/>
      <dgm:spPr/>
    </dgm:pt>
    <dgm:pt modelId="{AF917CE7-F056-4753-B108-6E373C9A2DD1}" type="pres">
      <dgm:prSet presAssocID="{A0F14309-6632-48EF-9391-93DC0728218A}" presName="LShape" presStyleLbl="alignNode1" presStyleIdx="2" presStyleCnt="17" custLinFactNeighborX="4716" custLinFactNeighborY="0"/>
      <dgm:spPr>
        <a:solidFill>
          <a:schemeClr val="accent1"/>
        </a:solidFill>
        <a:ln>
          <a:noFill/>
        </a:ln>
      </dgm:spPr>
    </dgm:pt>
    <dgm:pt modelId="{8E75FC5A-E1F5-4B9D-9D5C-4D68836855BD}" type="pres">
      <dgm:prSet presAssocID="{A0F14309-6632-48EF-9391-93DC0728218A}" presName="ParentText" presStyleLbl="revTx" presStyleIdx="1" presStyleCnt="9">
        <dgm:presLayoutVars>
          <dgm:chMax val="0"/>
          <dgm:chPref val="0"/>
          <dgm:bulletEnabled val="1"/>
        </dgm:presLayoutVars>
      </dgm:prSet>
      <dgm:spPr/>
      <dgm:t>
        <a:bodyPr/>
        <a:lstStyle/>
        <a:p>
          <a:endParaRPr lang="es-ES"/>
        </a:p>
      </dgm:t>
    </dgm:pt>
    <dgm:pt modelId="{CFF1948C-ABE5-4C44-BB6A-9B38450BD703}" type="pres">
      <dgm:prSet presAssocID="{A0F14309-6632-48EF-9391-93DC0728218A}" presName="Triangle" presStyleLbl="alignNode1" presStyleIdx="3" presStyleCnt="17" custLinFactNeighborX="27683" custLinFactNeighborY="1"/>
      <dgm:spPr>
        <a:solidFill>
          <a:schemeClr val="accent1"/>
        </a:solidFill>
        <a:ln>
          <a:noFill/>
        </a:ln>
      </dgm:spPr>
    </dgm:pt>
    <dgm:pt modelId="{A62FD07E-876F-4827-BFE1-C4FC2BA7F628}" type="pres">
      <dgm:prSet presAssocID="{28E0D28F-9475-4C75-90D9-0CC4422183DE}" presName="sibTrans" presStyleCnt="0"/>
      <dgm:spPr/>
    </dgm:pt>
    <dgm:pt modelId="{2CD6C036-8881-44D6-97A1-FB4FF2DF84C4}" type="pres">
      <dgm:prSet presAssocID="{28E0D28F-9475-4C75-90D9-0CC4422183DE}" presName="space" presStyleCnt="0"/>
      <dgm:spPr/>
    </dgm:pt>
    <dgm:pt modelId="{0AB59E35-6600-4E5A-847A-ED285916CFB0}" type="pres">
      <dgm:prSet presAssocID="{11BF608E-6E7E-4D80-B0D8-93BB5E9E56C0}" presName="composite" presStyleCnt="0"/>
      <dgm:spPr/>
    </dgm:pt>
    <dgm:pt modelId="{6896FFA1-E0EC-4BC4-BAA7-2A73E3ED1B41}" type="pres">
      <dgm:prSet presAssocID="{11BF608E-6E7E-4D80-B0D8-93BB5E9E56C0}" presName="LShape" presStyleLbl="alignNode1" presStyleIdx="4" presStyleCnt="17" custLinFactNeighborX="4716" custLinFactNeighborY="0"/>
      <dgm:spPr>
        <a:solidFill>
          <a:schemeClr val="accent1"/>
        </a:solidFill>
        <a:ln>
          <a:noFill/>
        </a:ln>
      </dgm:spPr>
    </dgm:pt>
    <dgm:pt modelId="{126E82A2-2EDB-48F8-8164-E26A3156B664}" type="pres">
      <dgm:prSet presAssocID="{11BF608E-6E7E-4D80-B0D8-93BB5E9E56C0}" presName="ParentText" presStyleLbl="revTx" presStyleIdx="2" presStyleCnt="9">
        <dgm:presLayoutVars>
          <dgm:chMax val="0"/>
          <dgm:chPref val="0"/>
          <dgm:bulletEnabled val="1"/>
        </dgm:presLayoutVars>
      </dgm:prSet>
      <dgm:spPr/>
      <dgm:t>
        <a:bodyPr/>
        <a:lstStyle/>
        <a:p>
          <a:endParaRPr lang="es-ES"/>
        </a:p>
      </dgm:t>
    </dgm:pt>
    <dgm:pt modelId="{61D5FF8E-D78D-4A92-B918-D488E4A3C4C0}" type="pres">
      <dgm:prSet presAssocID="{11BF608E-6E7E-4D80-B0D8-93BB5E9E56C0}" presName="Triangle" presStyleLbl="alignNode1" presStyleIdx="5" presStyleCnt="17" custLinFactNeighborX="27683" custLinFactNeighborY="1"/>
      <dgm:spPr>
        <a:solidFill>
          <a:schemeClr val="accent1"/>
        </a:solidFill>
        <a:ln>
          <a:noFill/>
        </a:ln>
      </dgm:spPr>
    </dgm:pt>
    <dgm:pt modelId="{60FD8C3F-E0AF-407D-9B00-9E4147BCDF55}" type="pres">
      <dgm:prSet presAssocID="{9F53E7AC-F63B-4005-A37C-05675DA613F6}" presName="sibTrans" presStyleCnt="0"/>
      <dgm:spPr/>
    </dgm:pt>
    <dgm:pt modelId="{C38D09A1-6827-4140-B839-C151FA764912}" type="pres">
      <dgm:prSet presAssocID="{9F53E7AC-F63B-4005-A37C-05675DA613F6}" presName="space" presStyleCnt="0"/>
      <dgm:spPr/>
    </dgm:pt>
    <dgm:pt modelId="{DE662BEF-A027-4942-93EC-355DFDF6C8C5}" type="pres">
      <dgm:prSet presAssocID="{B9C81199-D174-46C9-8136-3BC72406E1F8}" presName="composite" presStyleCnt="0"/>
      <dgm:spPr/>
    </dgm:pt>
    <dgm:pt modelId="{81C16A8A-630D-4CCF-B549-567A6C484DAF}" type="pres">
      <dgm:prSet presAssocID="{B9C81199-D174-46C9-8136-3BC72406E1F8}" presName="LShape" presStyleLbl="alignNode1" presStyleIdx="6" presStyleCnt="17" custLinFactNeighborX="4716" custLinFactNeighborY="0"/>
      <dgm:spPr>
        <a:solidFill>
          <a:schemeClr val="accent1"/>
        </a:solidFill>
        <a:ln>
          <a:noFill/>
        </a:ln>
      </dgm:spPr>
    </dgm:pt>
    <dgm:pt modelId="{E588CAD7-8FA2-40E0-9127-600C2EF66FFF}" type="pres">
      <dgm:prSet presAssocID="{B9C81199-D174-46C9-8136-3BC72406E1F8}" presName="ParentText" presStyleLbl="revTx" presStyleIdx="3" presStyleCnt="9">
        <dgm:presLayoutVars>
          <dgm:chMax val="0"/>
          <dgm:chPref val="0"/>
          <dgm:bulletEnabled val="1"/>
        </dgm:presLayoutVars>
      </dgm:prSet>
      <dgm:spPr/>
      <dgm:t>
        <a:bodyPr/>
        <a:lstStyle/>
        <a:p>
          <a:endParaRPr lang="es-ES"/>
        </a:p>
      </dgm:t>
    </dgm:pt>
    <dgm:pt modelId="{7AAEBA5A-8DA1-448C-9CAE-B637BA968A58}" type="pres">
      <dgm:prSet presAssocID="{B9C81199-D174-46C9-8136-3BC72406E1F8}" presName="Triangle" presStyleLbl="alignNode1" presStyleIdx="7" presStyleCnt="17"/>
      <dgm:spPr>
        <a:solidFill>
          <a:schemeClr val="accent1"/>
        </a:solidFill>
        <a:ln>
          <a:noFill/>
        </a:ln>
      </dgm:spPr>
    </dgm:pt>
    <dgm:pt modelId="{878C5B6C-2301-42A3-9E92-16B86012206B}" type="pres">
      <dgm:prSet presAssocID="{98BDE8D7-4AA0-4512-8969-61FBEDA68770}" presName="sibTrans" presStyleCnt="0"/>
      <dgm:spPr/>
    </dgm:pt>
    <dgm:pt modelId="{157CE90B-20DA-47CA-99BE-240477AC8750}" type="pres">
      <dgm:prSet presAssocID="{98BDE8D7-4AA0-4512-8969-61FBEDA68770}" presName="space" presStyleCnt="0"/>
      <dgm:spPr/>
    </dgm:pt>
    <dgm:pt modelId="{BC7FDE28-4D5A-4742-AB72-194FA4EA8D5A}" type="pres">
      <dgm:prSet presAssocID="{65CA4155-4843-489F-B846-D338DEA21752}" presName="composite" presStyleCnt="0"/>
      <dgm:spPr/>
    </dgm:pt>
    <dgm:pt modelId="{74E4628E-49D9-4ABD-A97B-1A7C77DB7BB4}" type="pres">
      <dgm:prSet presAssocID="{65CA4155-4843-489F-B846-D338DEA21752}" presName="LShape" presStyleLbl="alignNode1" presStyleIdx="8" presStyleCnt="17"/>
      <dgm:spPr>
        <a:solidFill>
          <a:schemeClr val="accent1"/>
        </a:solidFill>
        <a:ln>
          <a:noFill/>
        </a:ln>
      </dgm:spPr>
    </dgm:pt>
    <dgm:pt modelId="{85C6069B-DE3A-45D7-98F2-19A93A6FFEF7}" type="pres">
      <dgm:prSet presAssocID="{65CA4155-4843-489F-B846-D338DEA21752}" presName="ParentText" presStyleLbl="revTx" presStyleIdx="4" presStyleCnt="9">
        <dgm:presLayoutVars>
          <dgm:chMax val="0"/>
          <dgm:chPref val="0"/>
          <dgm:bulletEnabled val="1"/>
        </dgm:presLayoutVars>
      </dgm:prSet>
      <dgm:spPr/>
      <dgm:t>
        <a:bodyPr/>
        <a:lstStyle/>
        <a:p>
          <a:endParaRPr lang="es-ES"/>
        </a:p>
      </dgm:t>
    </dgm:pt>
    <dgm:pt modelId="{2C75A463-F517-4C83-8CB9-FDE598CD953D}" type="pres">
      <dgm:prSet presAssocID="{65CA4155-4843-489F-B846-D338DEA21752}" presName="Triangle" presStyleLbl="alignNode1" presStyleIdx="9" presStyleCnt="17"/>
      <dgm:spPr>
        <a:solidFill>
          <a:schemeClr val="accent1"/>
        </a:solidFill>
        <a:ln>
          <a:noFill/>
        </a:ln>
      </dgm:spPr>
    </dgm:pt>
    <dgm:pt modelId="{A6A969F3-03A9-43D5-956F-872AF2C03A68}" type="pres">
      <dgm:prSet presAssocID="{F80401A4-D89D-425A-A3A2-2627D1A8E9C8}" presName="sibTrans" presStyleCnt="0"/>
      <dgm:spPr/>
    </dgm:pt>
    <dgm:pt modelId="{1CCE67DA-1323-43E7-AB47-6866E6C8382B}" type="pres">
      <dgm:prSet presAssocID="{F80401A4-D89D-425A-A3A2-2627D1A8E9C8}" presName="space" presStyleCnt="0"/>
      <dgm:spPr/>
    </dgm:pt>
    <dgm:pt modelId="{AE9180C7-E7C9-4A15-970C-798440334C96}" type="pres">
      <dgm:prSet presAssocID="{5D196AF2-9872-400C-BDF8-FACF5083BACB}" presName="composite" presStyleCnt="0"/>
      <dgm:spPr/>
    </dgm:pt>
    <dgm:pt modelId="{F1A8F63A-DA82-48E5-8475-DCE99F30DDFA}" type="pres">
      <dgm:prSet presAssocID="{5D196AF2-9872-400C-BDF8-FACF5083BACB}" presName="LShape" presStyleLbl="alignNode1" presStyleIdx="10" presStyleCnt="17"/>
      <dgm:spPr>
        <a:solidFill>
          <a:schemeClr val="accent1"/>
        </a:solidFill>
        <a:ln>
          <a:noFill/>
        </a:ln>
      </dgm:spPr>
    </dgm:pt>
    <dgm:pt modelId="{9E9BBBE8-C4A4-4CE3-A969-B0025496485D}" type="pres">
      <dgm:prSet presAssocID="{5D196AF2-9872-400C-BDF8-FACF5083BACB}" presName="ParentText" presStyleLbl="revTx" presStyleIdx="5" presStyleCnt="9">
        <dgm:presLayoutVars>
          <dgm:chMax val="0"/>
          <dgm:chPref val="0"/>
          <dgm:bulletEnabled val="1"/>
        </dgm:presLayoutVars>
      </dgm:prSet>
      <dgm:spPr/>
      <dgm:t>
        <a:bodyPr/>
        <a:lstStyle/>
        <a:p>
          <a:endParaRPr lang="es-ES"/>
        </a:p>
      </dgm:t>
    </dgm:pt>
    <dgm:pt modelId="{27B5A628-410A-4C76-B9B0-D1B358ABEC3C}" type="pres">
      <dgm:prSet presAssocID="{5D196AF2-9872-400C-BDF8-FACF5083BACB}" presName="Triangle" presStyleLbl="alignNode1" presStyleIdx="11" presStyleCnt="17"/>
      <dgm:spPr>
        <a:solidFill>
          <a:schemeClr val="accent1"/>
        </a:solidFill>
        <a:ln>
          <a:noFill/>
        </a:ln>
      </dgm:spPr>
    </dgm:pt>
    <dgm:pt modelId="{65B4A30F-FA9E-4A03-9879-C3383AED5B28}" type="pres">
      <dgm:prSet presAssocID="{3AB45B01-2C19-4BB0-BED4-9858DE6086AC}" presName="sibTrans" presStyleCnt="0"/>
      <dgm:spPr/>
    </dgm:pt>
    <dgm:pt modelId="{6F391D2D-FEAC-496B-B3B3-90281C9A31DE}" type="pres">
      <dgm:prSet presAssocID="{3AB45B01-2C19-4BB0-BED4-9858DE6086AC}" presName="space" presStyleCnt="0"/>
      <dgm:spPr/>
    </dgm:pt>
    <dgm:pt modelId="{DA624BB0-096C-4F36-98D7-2EF46B6EC8BE}" type="pres">
      <dgm:prSet presAssocID="{92E1474B-8606-4F0B-93F2-B3F457B402A7}" presName="composite" presStyleCnt="0"/>
      <dgm:spPr/>
    </dgm:pt>
    <dgm:pt modelId="{DDFA81E7-4728-4F0C-995C-9529173EF13D}" type="pres">
      <dgm:prSet presAssocID="{92E1474B-8606-4F0B-93F2-B3F457B402A7}" presName="LShape" presStyleLbl="alignNode1" presStyleIdx="12" presStyleCnt="17"/>
      <dgm:spPr>
        <a:solidFill>
          <a:schemeClr val="accent1"/>
        </a:solidFill>
        <a:ln>
          <a:noFill/>
        </a:ln>
      </dgm:spPr>
    </dgm:pt>
    <dgm:pt modelId="{7429404D-0FF7-469D-A5D6-66A1EFAD53D2}" type="pres">
      <dgm:prSet presAssocID="{92E1474B-8606-4F0B-93F2-B3F457B402A7}" presName="ParentText" presStyleLbl="revTx" presStyleIdx="6" presStyleCnt="9">
        <dgm:presLayoutVars>
          <dgm:chMax val="0"/>
          <dgm:chPref val="0"/>
          <dgm:bulletEnabled val="1"/>
        </dgm:presLayoutVars>
      </dgm:prSet>
      <dgm:spPr/>
      <dgm:t>
        <a:bodyPr/>
        <a:lstStyle/>
        <a:p>
          <a:endParaRPr lang="es-ES"/>
        </a:p>
      </dgm:t>
    </dgm:pt>
    <dgm:pt modelId="{8BE12CDD-AB7E-41BD-BD3C-637B06CE261C}" type="pres">
      <dgm:prSet presAssocID="{92E1474B-8606-4F0B-93F2-B3F457B402A7}" presName="Triangle" presStyleLbl="alignNode1" presStyleIdx="13" presStyleCnt="17"/>
      <dgm:spPr>
        <a:solidFill>
          <a:schemeClr val="accent1"/>
        </a:solidFill>
        <a:ln>
          <a:noFill/>
        </a:ln>
      </dgm:spPr>
    </dgm:pt>
    <dgm:pt modelId="{18CC9B13-588F-49C5-ACF5-F5BD4AB44C6A}" type="pres">
      <dgm:prSet presAssocID="{1506D6B3-EEAD-4CD5-9C58-60FEAC164FA1}" presName="sibTrans" presStyleCnt="0"/>
      <dgm:spPr/>
    </dgm:pt>
    <dgm:pt modelId="{F22B43AB-1C06-4612-A36E-7A01E8BEB791}" type="pres">
      <dgm:prSet presAssocID="{1506D6B3-EEAD-4CD5-9C58-60FEAC164FA1}" presName="space" presStyleCnt="0"/>
      <dgm:spPr/>
    </dgm:pt>
    <dgm:pt modelId="{348BF7AA-4463-4173-B0BA-FFAB2D73AFEE}" type="pres">
      <dgm:prSet presAssocID="{3490041F-6BBB-4B0F-84CA-A304D2918F20}" presName="composite" presStyleCnt="0"/>
      <dgm:spPr/>
    </dgm:pt>
    <dgm:pt modelId="{8081B51A-7D71-46B7-B685-520BE16FDD1A}" type="pres">
      <dgm:prSet presAssocID="{3490041F-6BBB-4B0F-84CA-A304D2918F20}" presName="LShape" presStyleLbl="alignNode1" presStyleIdx="14" presStyleCnt="17"/>
      <dgm:spPr>
        <a:solidFill>
          <a:schemeClr val="accent1"/>
        </a:solidFill>
        <a:ln>
          <a:noFill/>
        </a:ln>
      </dgm:spPr>
    </dgm:pt>
    <dgm:pt modelId="{123B8581-7839-41A5-AB4E-22FA89293277}" type="pres">
      <dgm:prSet presAssocID="{3490041F-6BBB-4B0F-84CA-A304D2918F20}" presName="ParentText" presStyleLbl="revTx" presStyleIdx="7" presStyleCnt="9">
        <dgm:presLayoutVars>
          <dgm:chMax val="0"/>
          <dgm:chPref val="0"/>
          <dgm:bulletEnabled val="1"/>
        </dgm:presLayoutVars>
      </dgm:prSet>
      <dgm:spPr/>
      <dgm:t>
        <a:bodyPr/>
        <a:lstStyle/>
        <a:p>
          <a:endParaRPr lang="es-ES"/>
        </a:p>
      </dgm:t>
    </dgm:pt>
    <dgm:pt modelId="{43D1C34B-4F4D-4963-8939-A2A7C4795EB2}" type="pres">
      <dgm:prSet presAssocID="{3490041F-6BBB-4B0F-84CA-A304D2918F20}" presName="Triangle" presStyleLbl="alignNode1" presStyleIdx="15" presStyleCnt="17"/>
      <dgm:spPr>
        <a:solidFill>
          <a:schemeClr val="accent1"/>
        </a:solidFill>
        <a:ln>
          <a:noFill/>
        </a:ln>
      </dgm:spPr>
    </dgm:pt>
    <dgm:pt modelId="{E07B9500-1780-457D-AD6B-A366F4544F81}" type="pres">
      <dgm:prSet presAssocID="{5A648462-D4FC-487A-931A-54933444D1EE}" presName="sibTrans" presStyleCnt="0"/>
      <dgm:spPr/>
    </dgm:pt>
    <dgm:pt modelId="{0E68374F-696C-44F3-BE76-ED427A41520F}" type="pres">
      <dgm:prSet presAssocID="{5A648462-D4FC-487A-931A-54933444D1EE}" presName="space" presStyleCnt="0"/>
      <dgm:spPr/>
    </dgm:pt>
    <dgm:pt modelId="{F9260389-531C-46E4-8FF3-09E10D6D351B}" type="pres">
      <dgm:prSet presAssocID="{E6E2EBDB-2A7D-4A13-9FD7-E9ACD93BA746}" presName="composite" presStyleCnt="0"/>
      <dgm:spPr/>
    </dgm:pt>
    <dgm:pt modelId="{54F4DDD8-E611-46B6-9F48-11042FE01BC0}" type="pres">
      <dgm:prSet presAssocID="{E6E2EBDB-2A7D-4A13-9FD7-E9ACD93BA746}" presName="LShape" presStyleLbl="alignNode1" presStyleIdx="16" presStyleCnt="17"/>
      <dgm:spPr>
        <a:solidFill>
          <a:schemeClr val="accent1"/>
        </a:solidFill>
        <a:ln>
          <a:noFill/>
        </a:ln>
      </dgm:spPr>
    </dgm:pt>
    <dgm:pt modelId="{D8573190-028C-4920-B2B1-A1D273101F81}" type="pres">
      <dgm:prSet presAssocID="{E6E2EBDB-2A7D-4A13-9FD7-E9ACD93BA746}" presName="ParentText" presStyleLbl="revTx" presStyleIdx="8" presStyleCnt="9">
        <dgm:presLayoutVars>
          <dgm:chMax val="0"/>
          <dgm:chPref val="0"/>
          <dgm:bulletEnabled val="1"/>
        </dgm:presLayoutVars>
      </dgm:prSet>
      <dgm:spPr/>
      <dgm:t>
        <a:bodyPr/>
        <a:lstStyle/>
        <a:p>
          <a:endParaRPr lang="es-ES"/>
        </a:p>
      </dgm:t>
    </dgm:pt>
  </dgm:ptLst>
  <dgm:cxnLst>
    <dgm:cxn modelId="{290C05BB-2CF9-4459-8517-2C7D5CE7EACE}" srcId="{0F66ADB5-CFA2-4C9F-AA40-0C32F81DA846}" destId="{B9C81199-D174-46C9-8136-3BC72406E1F8}" srcOrd="3" destOrd="0" parTransId="{E4E3BBC2-0C36-49A6-94A3-0512A2331553}" sibTransId="{98BDE8D7-4AA0-4512-8969-61FBEDA68770}"/>
    <dgm:cxn modelId="{1950C185-3095-48A3-8255-ADB4753ACE34}" type="presOf" srcId="{A0F14309-6632-48EF-9391-93DC0728218A}" destId="{8E75FC5A-E1F5-4B9D-9D5C-4D68836855BD}" srcOrd="0" destOrd="0" presId="urn:microsoft.com/office/officeart/2009/3/layout/StepUpProcess"/>
    <dgm:cxn modelId="{A1792BD9-1ED3-4AA0-A46A-377E7F8B606D}" type="presOf" srcId="{E6E2EBDB-2A7D-4A13-9FD7-E9ACD93BA746}" destId="{D8573190-028C-4920-B2B1-A1D273101F81}" srcOrd="0" destOrd="0" presId="urn:microsoft.com/office/officeart/2009/3/layout/StepUpProcess"/>
    <dgm:cxn modelId="{06C76DBA-C360-4214-BE1F-0F36AEF49CEE}" type="presOf" srcId="{9370F23F-A2E7-4756-B19B-B236D9F399BC}" destId="{EFFCF4EC-0651-4C77-84BD-7BD03627DC55}" srcOrd="0" destOrd="0" presId="urn:microsoft.com/office/officeart/2009/3/layout/StepUpProcess"/>
    <dgm:cxn modelId="{F4EEA1E5-9223-44DF-BFB4-EC2B8D657B98}" srcId="{0F66ADB5-CFA2-4C9F-AA40-0C32F81DA846}" destId="{A0F14309-6632-48EF-9391-93DC0728218A}" srcOrd="1" destOrd="0" parTransId="{1B04D99E-AFB2-4B4B-83F8-99E62F2701E3}" sibTransId="{28E0D28F-9475-4C75-90D9-0CC4422183DE}"/>
    <dgm:cxn modelId="{97C3548A-E8F6-4711-8135-556C1E4E7F84}" srcId="{0F66ADB5-CFA2-4C9F-AA40-0C32F81DA846}" destId="{9370F23F-A2E7-4756-B19B-B236D9F399BC}" srcOrd="0" destOrd="0" parTransId="{D52DC535-4328-4EE4-A98F-DBF87DDD3535}" sibTransId="{6DC881F3-DF21-49FA-9D48-6552F032229C}"/>
    <dgm:cxn modelId="{2EE98900-5E23-425E-90B2-A495369C8A4F}" srcId="{0F66ADB5-CFA2-4C9F-AA40-0C32F81DA846}" destId="{11BF608E-6E7E-4D80-B0D8-93BB5E9E56C0}" srcOrd="2" destOrd="0" parTransId="{7DFC8362-A126-4709-92EB-F40B10E560D7}" sibTransId="{9F53E7AC-F63B-4005-A37C-05675DA613F6}"/>
    <dgm:cxn modelId="{F3F54F7C-7504-40F4-A9DE-E928AB76BE21}" srcId="{0F66ADB5-CFA2-4C9F-AA40-0C32F81DA846}" destId="{92E1474B-8606-4F0B-93F2-B3F457B402A7}" srcOrd="6" destOrd="0" parTransId="{CFC7ED65-5860-4DB9-9162-F974E952DD13}" sibTransId="{1506D6B3-EEAD-4CD5-9C58-60FEAC164FA1}"/>
    <dgm:cxn modelId="{A0BE5CBC-679C-4A47-AB9E-5E1CA203B205}" type="presOf" srcId="{11BF608E-6E7E-4D80-B0D8-93BB5E9E56C0}" destId="{126E82A2-2EDB-48F8-8164-E26A3156B664}" srcOrd="0" destOrd="0" presId="urn:microsoft.com/office/officeart/2009/3/layout/StepUpProcess"/>
    <dgm:cxn modelId="{C4A5A8D9-57D4-4299-AF43-9B45456C46F9}" srcId="{0F66ADB5-CFA2-4C9F-AA40-0C32F81DA846}" destId="{3490041F-6BBB-4B0F-84CA-A304D2918F20}" srcOrd="7" destOrd="0" parTransId="{7CBD28CE-9081-4236-9DD2-814C4EBD4710}" sibTransId="{5A648462-D4FC-487A-931A-54933444D1EE}"/>
    <dgm:cxn modelId="{588719FF-5BAA-48D8-B991-BB166D14117D}" type="presOf" srcId="{65CA4155-4843-489F-B846-D338DEA21752}" destId="{85C6069B-DE3A-45D7-98F2-19A93A6FFEF7}" srcOrd="0" destOrd="0" presId="urn:microsoft.com/office/officeart/2009/3/layout/StepUpProcess"/>
    <dgm:cxn modelId="{07156DD7-43D0-451F-B3F7-D43173B08BE0}" srcId="{0F66ADB5-CFA2-4C9F-AA40-0C32F81DA846}" destId="{E6E2EBDB-2A7D-4A13-9FD7-E9ACD93BA746}" srcOrd="8" destOrd="0" parTransId="{205143AC-6D87-4979-ACB4-13241735E621}" sibTransId="{4CB9D578-8C15-41AB-945E-94B94A77140B}"/>
    <dgm:cxn modelId="{618C68EC-6EF3-43B2-B08D-499EE09AA921}" type="presOf" srcId="{0F66ADB5-CFA2-4C9F-AA40-0C32F81DA846}" destId="{1407FCD7-4974-475E-8E6E-46375F27746F}" srcOrd="0" destOrd="0" presId="urn:microsoft.com/office/officeart/2009/3/layout/StepUpProcess"/>
    <dgm:cxn modelId="{43B98A5C-01F8-4735-9278-D7BC169368F0}" srcId="{0F66ADB5-CFA2-4C9F-AA40-0C32F81DA846}" destId="{5D196AF2-9872-400C-BDF8-FACF5083BACB}" srcOrd="5" destOrd="0" parTransId="{8B94C1EC-4D50-453B-89F6-B527DB71E8F3}" sibTransId="{3AB45B01-2C19-4BB0-BED4-9858DE6086AC}"/>
    <dgm:cxn modelId="{5561D16D-36D5-49AE-9395-4DA6E127688C}" type="presOf" srcId="{B9C81199-D174-46C9-8136-3BC72406E1F8}" destId="{E588CAD7-8FA2-40E0-9127-600C2EF66FFF}" srcOrd="0" destOrd="0" presId="urn:microsoft.com/office/officeart/2009/3/layout/StepUpProcess"/>
    <dgm:cxn modelId="{F9FBDAFC-1BF2-45AC-BE78-DC313C9B67CE}" type="presOf" srcId="{3490041F-6BBB-4B0F-84CA-A304D2918F20}" destId="{123B8581-7839-41A5-AB4E-22FA89293277}" srcOrd="0" destOrd="0" presId="urn:microsoft.com/office/officeart/2009/3/layout/StepUpProcess"/>
    <dgm:cxn modelId="{167FF860-89D8-44F9-A0C6-51FAEBFA2887}" srcId="{0F66ADB5-CFA2-4C9F-AA40-0C32F81DA846}" destId="{65CA4155-4843-489F-B846-D338DEA21752}" srcOrd="4" destOrd="0" parTransId="{EA1B6EC4-E22B-42F1-8088-9DDB3931F537}" sibTransId="{F80401A4-D89D-425A-A3A2-2627D1A8E9C8}"/>
    <dgm:cxn modelId="{402F9965-F476-49F7-B2E7-69E2D172569E}" type="presOf" srcId="{92E1474B-8606-4F0B-93F2-B3F457B402A7}" destId="{7429404D-0FF7-469D-A5D6-66A1EFAD53D2}" srcOrd="0" destOrd="0" presId="urn:microsoft.com/office/officeart/2009/3/layout/StepUpProcess"/>
    <dgm:cxn modelId="{36D970F7-912D-46E0-BA32-EE9A479F8419}" type="presOf" srcId="{5D196AF2-9872-400C-BDF8-FACF5083BACB}" destId="{9E9BBBE8-C4A4-4CE3-A969-B0025496485D}" srcOrd="0" destOrd="0" presId="urn:microsoft.com/office/officeart/2009/3/layout/StepUpProcess"/>
    <dgm:cxn modelId="{C6837BAE-9273-4AD0-B3FF-A5A83D99DD0C}" type="presParOf" srcId="{1407FCD7-4974-475E-8E6E-46375F27746F}" destId="{7E880501-8155-4894-B81A-62CEB248396A}" srcOrd="0" destOrd="0" presId="urn:microsoft.com/office/officeart/2009/3/layout/StepUpProcess"/>
    <dgm:cxn modelId="{631302C4-3EE6-4963-9FCA-8AFCA7222913}" type="presParOf" srcId="{7E880501-8155-4894-B81A-62CEB248396A}" destId="{9689001E-6002-4CB5-AFD2-4294C0DB2345}" srcOrd="0" destOrd="0" presId="urn:microsoft.com/office/officeart/2009/3/layout/StepUpProcess"/>
    <dgm:cxn modelId="{7FA86BD7-4DDE-48AD-8499-5349F42E3220}" type="presParOf" srcId="{7E880501-8155-4894-B81A-62CEB248396A}" destId="{EFFCF4EC-0651-4C77-84BD-7BD03627DC55}" srcOrd="1" destOrd="0" presId="urn:microsoft.com/office/officeart/2009/3/layout/StepUpProcess"/>
    <dgm:cxn modelId="{65A88EE1-CCA7-4505-8732-F79E6F90D390}" type="presParOf" srcId="{7E880501-8155-4894-B81A-62CEB248396A}" destId="{B3FBF87F-EBCE-44B8-BEA0-84F86A40B98E}" srcOrd="2" destOrd="0" presId="urn:microsoft.com/office/officeart/2009/3/layout/StepUpProcess"/>
    <dgm:cxn modelId="{82490EC3-CB6E-4616-A991-D9BE64FF5005}" type="presParOf" srcId="{1407FCD7-4974-475E-8E6E-46375F27746F}" destId="{1F296A30-F218-4728-A429-CAB5085A4AA0}" srcOrd="1" destOrd="0" presId="urn:microsoft.com/office/officeart/2009/3/layout/StepUpProcess"/>
    <dgm:cxn modelId="{51D2ACEC-7E17-4FF9-B54F-F7877601ADDC}" type="presParOf" srcId="{1F296A30-F218-4728-A429-CAB5085A4AA0}" destId="{EC6E29E5-38ED-4E21-BD83-A841A0E4B1AD}" srcOrd="0" destOrd="0" presId="urn:microsoft.com/office/officeart/2009/3/layout/StepUpProcess"/>
    <dgm:cxn modelId="{840A476C-13B0-4CA6-9AA4-A1F80E2DEE11}" type="presParOf" srcId="{1407FCD7-4974-475E-8E6E-46375F27746F}" destId="{9CABF03B-5D93-4EAA-8499-4EF24A7F2285}" srcOrd="2" destOrd="0" presId="urn:microsoft.com/office/officeart/2009/3/layout/StepUpProcess"/>
    <dgm:cxn modelId="{B81DE009-90A2-4E10-BD9E-DF92D1226F57}" type="presParOf" srcId="{9CABF03B-5D93-4EAA-8499-4EF24A7F2285}" destId="{AF917CE7-F056-4753-B108-6E373C9A2DD1}" srcOrd="0" destOrd="0" presId="urn:microsoft.com/office/officeart/2009/3/layout/StepUpProcess"/>
    <dgm:cxn modelId="{F1F12F5D-88A3-4A4F-8AD8-BC14AC9A67FF}" type="presParOf" srcId="{9CABF03B-5D93-4EAA-8499-4EF24A7F2285}" destId="{8E75FC5A-E1F5-4B9D-9D5C-4D68836855BD}" srcOrd="1" destOrd="0" presId="urn:microsoft.com/office/officeart/2009/3/layout/StepUpProcess"/>
    <dgm:cxn modelId="{42C69A05-9E4B-4090-A766-F5BA2DCD9FDB}" type="presParOf" srcId="{9CABF03B-5D93-4EAA-8499-4EF24A7F2285}" destId="{CFF1948C-ABE5-4C44-BB6A-9B38450BD703}" srcOrd="2" destOrd="0" presId="urn:microsoft.com/office/officeart/2009/3/layout/StepUpProcess"/>
    <dgm:cxn modelId="{6C3BC4DC-925A-4439-AC2B-D81E339AEAAD}" type="presParOf" srcId="{1407FCD7-4974-475E-8E6E-46375F27746F}" destId="{A62FD07E-876F-4827-BFE1-C4FC2BA7F628}" srcOrd="3" destOrd="0" presId="urn:microsoft.com/office/officeart/2009/3/layout/StepUpProcess"/>
    <dgm:cxn modelId="{3D29972E-08D7-4466-8FDC-758D3EF97941}" type="presParOf" srcId="{A62FD07E-876F-4827-BFE1-C4FC2BA7F628}" destId="{2CD6C036-8881-44D6-97A1-FB4FF2DF84C4}" srcOrd="0" destOrd="0" presId="urn:microsoft.com/office/officeart/2009/3/layout/StepUpProcess"/>
    <dgm:cxn modelId="{E342CA33-6581-4F38-B765-06C87DA728C3}" type="presParOf" srcId="{1407FCD7-4974-475E-8E6E-46375F27746F}" destId="{0AB59E35-6600-4E5A-847A-ED285916CFB0}" srcOrd="4" destOrd="0" presId="urn:microsoft.com/office/officeart/2009/3/layout/StepUpProcess"/>
    <dgm:cxn modelId="{437C2617-B9DC-4F5D-B430-DE67FFA88DBB}" type="presParOf" srcId="{0AB59E35-6600-4E5A-847A-ED285916CFB0}" destId="{6896FFA1-E0EC-4BC4-BAA7-2A73E3ED1B41}" srcOrd="0" destOrd="0" presId="urn:microsoft.com/office/officeart/2009/3/layout/StepUpProcess"/>
    <dgm:cxn modelId="{DBF8FE62-BF9F-4526-BE9C-CB756ED42D8D}" type="presParOf" srcId="{0AB59E35-6600-4E5A-847A-ED285916CFB0}" destId="{126E82A2-2EDB-48F8-8164-E26A3156B664}" srcOrd="1" destOrd="0" presId="urn:microsoft.com/office/officeart/2009/3/layout/StepUpProcess"/>
    <dgm:cxn modelId="{D8FDAD12-BEE4-4A12-9164-15B720C58901}" type="presParOf" srcId="{0AB59E35-6600-4E5A-847A-ED285916CFB0}" destId="{61D5FF8E-D78D-4A92-B918-D488E4A3C4C0}" srcOrd="2" destOrd="0" presId="urn:microsoft.com/office/officeart/2009/3/layout/StepUpProcess"/>
    <dgm:cxn modelId="{069DCB48-74C8-4219-BBB2-9F35523C68E3}" type="presParOf" srcId="{1407FCD7-4974-475E-8E6E-46375F27746F}" destId="{60FD8C3F-E0AF-407D-9B00-9E4147BCDF55}" srcOrd="5" destOrd="0" presId="urn:microsoft.com/office/officeart/2009/3/layout/StepUpProcess"/>
    <dgm:cxn modelId="{251AEF1C-4F28-4581-913F-5C60EA50904D}" type="presParOf" srcId="{60FD8C3F-E0AF-407D-9B00-9E4147BCDF55}" destId="{C38D09A1-6827-4140-B839-C151FA764912}" srcOrd="0" destOrd="0" presId="urn:microsoft.com/office/officeart/2009/3/layout/StepUpProcess"/>
    <dgm:cxn modelId="{54855966-0EB2-4929-9E28-50BADF2C635D}" type="presParOf" srcId="{1407FCD7-4974-475E-8E6E-46375F27746F}" destId="{DE662BEF-A027-4942-93EC-355DFDF6C8C5}" srcOrd="6" destOrd="0" presId="urn:microsoft.com/office/officeart/2009/3/layout/StepUpProcess"/>
    <dgm:cxn modelId="{4260CE5A-AB37-492F-A21F-C54C959D3976}" type="presParOf" srcId="{DE662BEF-A027-4942-93EC-355DFDF6C8C5}" destId="{81C16A8A-630D-4CCF-B549-567A6C484DAF}" srcOrd="0" destOrd="0" presId="urn:microsoft.com/office/officeart/2009/3/layout/StepUpProcess"/>
    <dgm:cxn modelId="{8FC36CB0-2777-437D-A20F-A4E08416C831}" type="presParOf" srcId="{DE662BEF-A027-4942-93EC-355DFDF6C8C5}" destId="{E588CAD7-8FA2-40E0-9127-600C2EF66FFF}" srcOrd="1" destOrd="0" presId="urn:microsoft.com/office/officeart/2009/3/layout/StepUpProcess"/>
    <dgm:cxn modelId="{10AEA1EF-CF22-46D5-A553-F15C5AF6A987}" type="presParOf" srcId="{DE662BEF-A027-4942-93EC-355DFDF6C8C5}" destId="{7AAEBA5A-8DA1-448C-9CAE-B637BA968A58}" srcOrd="2" destOrd="0" presId="urn:microsoft.com/office/officeart/2009/3/layout/StepUpProcess"/>
    <dgm:cxn modelId="{35192400-13CD-4B05-89DF-5DABECDBA6B8}" type="presParOf" srcId="{1407FCD7-4974-475E-8E6E-46375F27746F}" destId="{878C5B6C-2301-42A3-9E92-16B86012206B}" srcOrd="7" destOrd="0" presId="urn:microsoft.com/office/officeart/2009/3/layout/StepUpProcess"/>
    <dgm:cxn modelId="{A9EEF2A1-00EB-4148-ACA2-E5B6A54B3264}" type="presParOf" srcId="{878C5B6C-2301-42A3-9E92-16B86012206B}" destId="{157CE90B-20DA-47CA-99BE-240477AC8750}" srcOrd="0" destOrd="0" presId="urn:microsoft.com/office/officeart/2009/3/layout/StepUpProcess"/>
    <dgm:cxn modelId="{F81AB4EE-A296-4D37-8CBB-CA0AEBC99259}" type="presParOf" srcId="{1407FCD7-4974-475E-8E6E-46375F27746F}" destId="{BC7FDE28-4D5A-4742-AB72-194FA4EA8D5A}" srcOrd="8" destOrd="0" presId="urn:microsoft.com/office/officeart/2009/3/layout/StepUpProcess"/>
    <dgm:cxn modelId="{01892BAF-6E4E-4145-8218-EBB17B01164A}" type="presParOf" srcId="{BC7FDE28-4D5A-4742-AB72-194FA4EA8D5A}" destId="{74E4628E-49D9-4ABD-A97B-1A7C77DB7BB4}" srcOrd="0" destOrd="0" presId="urn:microsoft.com/office/officeart/2009/3/layout/StepUpProcess"/>
    <dgm:cxn modelId="{BECB0DD9-44A1-4E30-83C1-C731BD40CC0D}" type="presParOf" srcId="{BC7FDE28-4D5A-4742-AB72-194FA4EA8D5A}" destId="{85C6069B-DE3A-45D7-98F2-19A93A6FFEF7}" srcOrd="1" destOrd="0" presId="urn:microsoft.com/office/officeart/2009/3/layout/StepUpProcess"/>
    <dgm:cxn modelId="{134D8472-A05A-451D-8717-2C34C32FD92B}" type="presParOf" srcId="{BC7FDE28-4D5A-4742-AB72-194FA4EA8D5A}" destId="{2C75A463-F517-4C83-8CB9-FDE598CD953D}" srcOrd="2" destOrd="0" presId="urn:microsoft.com/office/officeart/2009/3/layout/StepUpProcess"/>
    <dgm:cxn modelId="{6E47913F-01BE-48E5-B83E-2D9A210DA54B}" type="presParOf" srcId="{1407FCD7-4974-475E-8E6E-46375F27746F}" destId="{A6A969F3-03A9-43D5-956F-872AF2C03A68}" srcOrd="9" destOrd="0" presId="urn:microsoft.com/office/officeart/2009/3/layout/StepUpProcess"/>
    <dgm:cxn modelId="{47905F7C-5546-4271-B47E-3F1F7FC8B290}" type="presParOf" srcId="{A6A969F3-03A9-43D5-956F-872AF2C03A68}" destId="{1CCE67DA-1323-43E7-AB47-6866E6C8382B}" srcOrd="0" destOrd="0" presId="urn:microsoft.com/office/officeart/2009/3/layout/StepUpProcess"/>
    <dgm:cxn modelId="{3C59C27B-5E5E-4AC1-81C7-EED501D2742A}" type="presParOf" srcId="{1407FCD7-4974-475E-8E6E-46375F27746F}" destId="{AE9180C7-E7C9-4A15-970C-798440334C96}" srcOrd="10" destOrd="0" presId="urn:microsoft.com/office/officeart/2009/3/layout/StepUpProcess"/>
    <dgm:cxn modelId="{7746618B-3DE5-42F2-B6A6-52F9D0651397}" type="presParOf" srcId="{AE9180C7-E7C9-4A15-970C-798440334C96}" destId="{F1A8F63A-DA82-48E5-8475-DCE99F30DDFA}" srcOrd="0" destOrd="0" presId="urn:microsoft.com/office/officeart/2009/3/layout/StepUpProcess"/>
    <dgm:cxn modelId="{EA4CACB8-2919-47E3-8AC8-3041ABBC32EE}" type="presParOf" srcId="{AE9180C7-E7C9-4A15-970C-798440334C96}" destId="{9E9BBBE8-C4A4-4CE3-A969-B0025496485D}" srcOrd="1" destOrd="0" presId="urn:microsoft.com/office/officeart/2009/3/layout/StepUpProcess"/>
    <dgm:cxn modelId="{C8EA9360-9F94-4CAF-AC80-D1D543479433}" type="presParOf" srcId="{AE9180C7-E7C9-4A15-970C-798440334C96}" destId="{27B5A628-410A-4C76-B9B0-D1B358ABEC3C}" srcOrd="2" destOrd="0" presId="urn:microsoft.com/office/officeart/2009/3/layout/StepUpProcess"/>
    <dgm:cxn modelId="{728697F9-F874-4746-A562-04FE203237BF}" type="presParOf" srcId="{1407FCD7-4974-475E-8E6E-46375F27746F}" destId="{65B4A30F-FA9E-4A03-9879-C3383AED5B28}" srcOrd="11" destOrd="0" presId="urn:microsoft.com/office/officeart/2009/3/layout/StepUpProcess"/>
    <dgm:cxn modelId="{262A16C3-0D8C-41F2-9ADF-EA6D21E0656E}" type="presParOf" srcId="{65B4A30F-FA9E-4A03-9879-C3383AED5B28}" destId="{6F391D2D-FEAC-496B-B3B3-90281C9A31DE}" srcOrd="0" destOrd="0" presId="urn:microsoft.com/office/officeart/2009/3/layout/StepUpProcess"/>
    <dgm:cxn modelId="{7BECC4FB-B650-4884-848F-A49B5397FF00}" type="presParOf" srcId="{1407FCD7-4974-475E-8E6E-46375F27746F}" destId="{DA624BB0-096C-4F36-98D7-2EF46B6EC8BE}" srcOrd="12" destOrd="0" presId="urn:microsoft.com/office/officeart/2009/3/layout/StepUpProcess"/>
    <dgm:cxn modelId="{CC2EA5B1-20AE-423A-BA92-7ABF38073EDF}" type="presParOf" srcId="{DA624BB0-096C-4F36-98D7-2EF46B6EC8BE}" destId="{DDFA81E7-4728-4F0C-995C-9529173EF13D}" srcOrd="0" destOrd="0" presId="urn:microsoft.com/office/officeart/2009/3/layout/StepUpProcess"/>
    <dgm:cxn modelId="{8893B3F6-17EE-4CDD-9431-72C85F18920B}" type="presParOf" srcId="{DA624BB0-096C-4F36-98D7-2EF46B6EC8BE}" destId="{7429404D-0FF7-469D-A5D6-66A1EFAD53D2}" srcOrd="1" destOrd="0" presId="urn:microsoft.com/office/officeart/2009/3/layout/StepUpProcess"/>
    <dgm:cxn modelId="{ABBCA368-E967-488A-BD31-CBA4C51C28FD}" type="presParOf" srcId="{DA624BB0-096C-4F36-98D7-2EF46B6EC8BE}" destId="{8BE12CDD-AB7E-41BD-BD3C-637B06CE261C}" srcOrd="2" destOrd="0" presId="urn:microsoft.com/office/officeart/2009/3/layout/StepUpProcess"/>
    <dgm:cxn modelId="{D12E55E0-795B-4A55-B40B-B7BACDB87884}" type="presParOf" srcId="{1407FCD7-4974-475E-8E6E-46375F27746F}" destId="{18CC9B13-588F-49C5-ACF5-F5BD4AB44C6A}" srcOrd="13" destOrd="0" presId="urn:microsoft.com/office/officeart/2009/3/layout/StepUpProcess"/>
    <dgm:cxn modelId="{AECC60D6-4DA8-4FAE-879C-D96E87B5BA3B}" type="presParOf" srcId="{18CC9B13-588F-49C5-ACF5-F5BD4AB44C6A}" destId="{F22B43AB-1C06-4612-A36E-7A01E8BEB791}" srcOrd="0" destOrd="0" presId="urn:microsoft.com/office/officeart/2009/3/layout/StepUpProcess"/>
    <dgm:cxn modelId="{2000CD3A-98DF-4A42-B21F-41ED7648AAA3}" type="presParOf" srcId="{1407FCD7-4974-475E-8E6E-46375F27746F}" destId="{348BF7AA-4463-4173-B0BA-FFAB2D73AFEE}" srcOrd="14" destOrd="0" presId="urn:microsoft.com/office/officeart/2009/3/layout/StepUpProcess"/>
    <dgm:cxn modelId="{2C760EEB-B6C1-4C55-82C4-427C6344540A}" type="presParOf" srcId="{348BF7AA-4463-4173-B0BA-FFAB2D73AFEE}" destId="{8081B51A-7D71-46B7-B685-520BE16FDD1A}" srcOrd="0" destOrd="0" presId="urn:microsoft.com/office/officeart/2009/3/layout/StepUpProcess"/>
    <dgm:cxn modelId="{36528ADF-84E7-40BD-B6BD-A745956F2619}" type="presParOf" srcId="{348BF7AA-4463-4173-B0BA-FFAB2D73AFEE}" destId="{123B8581-7839-41A5-AB4E-22FA89293277}" srcOrd="1" destOrd="0" presId="urn:microsoft.com/office/officeart/2009/3/layout/StepUpProcess"/>
    <dgm:cxn modelId="{9152C32B-7DE8-4BA9-AA1F-5A544D79B64F}" type="presParOf" srcId="{348BF7AA-4463-4173-B0BA-FFAB2D73AFEE}" destId="{43D1C34B-4F4D-4963-8939-A2A7C4795EB2}" srcOrd="2" destOrd="0" presId="urn:microsoft.com/office/officeart/2009/3/layout/StepUpProcess"/>
    <dgm:cxn modelId="{E290032B-4D4A-4C86-81D2-F52757B13E8D}" type="presParOf" srcId="{1407FCD7-4974-475E-8E6E-46375F27746F}" destId="{E07B9500-1780-457D-AD6B-A366F4544F81}" srcOrd="15" destOrd="0" presId="urn:microsoft.com/office/officeart/2009/3/layout/StepUpProcess"/>
    <dgm:cxn modelId="{28FB7968-6BB6-4119-80AC-DE9FEB44E0DD}" type="presParOf" srcId="{E07B9500-1780-457D-AD6B-A366F4544F81}" destId="{0E68374F-696C-44F3-BE76-ED427A41520F}" srcOrd="0" destOrd="0" presId="urn:microsoft.com/office/officeart/2009/3/layout/StepUpProcess"/>
    <dgm:cxn modelId="{149A4144-3F45-4851-9B41-EE7282B295AC}" type="presParOf" srcId="{1407FCD7-4974-475E-8E6E-46375F27746F}" destId="{F9260389-531C-46E4-8FF3-09E10D6D351B}" srcOrd="16" destOrd="0" presId="urn:microsoft.com/office/officeart/2009/3/layout/StepUpProcess"/>
    <dgm:cxn modelId="{D463F07D-A4E4-4A11-8467-22CDD4EF585E}" type="presParOf" srcId="{F9260389-531C-46E4-8FF3-09E10D6D351B}" destId="{54F4DDD8-E611-46B6-9F48-11042FE01BC0}" srcOrd="0" destOrd="0" presId="urn:microsoft.com/office/officeart/2009/3/layout/StepUpProcess"/>
    <dgm:cxn modelId="{DE2F8A64-CE67-4658-B83F-0A50EE73A2AB}" type="presParOf" srcId="{F9260389-531C-46E4-8FF3-09E10D6D351B}" destId="{D8573190-028C-4920-B2B1-A1D273101F81}"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66ADB5-CFA2-4C9F-AA40-0C32F81DA846}" type="doc">
      <dgm:prSet loTypeId="urn:microsoft.com/office/officeart/2009/3/layout/StepUpProcess" loCatId="process" qsTypeId="urn:microsoft.com/office/officeart/2005/8/quickstyle/simple1" qsCatId="simple" csTypeId="urn:microsoft.com/office/officeart/2005/8/colors/colorful4" csCatId="colorful" phldr="1"/>
      <dgm:spPr/>
    </dgm:pt>
    <dgm:pt modelId="{9370F23F-A2E7-4756-B19B-B236D9F399BC}">
      <dgm:prSet phldrT="[Texto]"/>
      <dgm:spPr/>
      <dgm:t>
        <a:bodyPr/>
        <a:lstStyle/>
        <a:p>
          <a:r>
            <a:rPr lang="es-ES" dirty="0"/>
            <a:t>REGIONAL TARIJA</a:t>
          </a:r>
          <a:endParaRPr lang="es-BO" dirty="0"/>
        </a:p>
      </dgm:t>
    </dgm:pt>
    <dgm:pt modelId="{D52DC535-4328-4EE4-A98F-DBF87DDD3535}" type="parTrans" cxnId="{97C3548A-E8F6-4711-8135-556C1E4E7F84}">
      <dgm:prSet/>
      <dgm:spPr/>
      <dgm:t>
        <a:bodyPr/>
        <a:lstStyle/>
        <a:p>
          <a:endParaRPr lang="es-BO"/>
        </a:p>
      </dgm:t>
    </dgm:pt>
    <dgm:pt modelId="{6DC881F3-DF21-49FA-9D48-6552F032229C}" type="sibTrans" cxnId="{97C3548A-E8F6-4711-8135-556C1E4E7F84}">
      <dgm:prSet/>
      <dgm:spPr/>
      <dgm:t>
        <a:bodyPr/>
        <a:lstStyle/>
        <a:p>
          <a:endParaRPr lang="es-BO"/>
        </a:p>
      </dgm:t>
    </dgm:pt>
    <dgm:pt modelId="{A0F14309-6632-48EF-9391-93DC0728218A}">
      <dgm:prSet phldrT="[Texto]"/>
      <dgm:spPr/>
      <dgm:t>
        <a:bodyPr/>
        <a:lstStyle/>
        <a:p>
          <a:r>
            <a:rPr lang="es-ES" dirty="0"/>
            <a:t>REGIONAL ORURO</a:t>
          </a:r>
          <a:endParaRPr lang="es-BO" dirty="0"/>
        </a:p>
      </dgm:t>
    </dgm:pt>
    <dgm:pt modelId="{1B04D99E-AFB2-4B4B-83F8-99E62F2701E3}" type="parTrans" cxnId="{F4EEA1E5-9223-44DF-BFB4-EC2B8D657B98}">
      <dgm:prSet/>
      <dgm:spPr/>
      <dgm:t>
        <a:bodyPr/>
        <a:lstStyle/>
        <a:p>
          <a:endParaRPr lang="es-BO"/>
        </a:p>
      </dgm:t>
    </dgm:pt>
    <dgm:pt modelId="{28E0D28F-9475-4C75-90D9-0CC4422183DE}" type="sibTrans" cxnId="{F4EEA1E5-9223-44DF-BFB4-EC2B8D657B98}">
      <dgm:prSet/>
      <dgm:spPr/>
      <dgm:t>
        <a:bodyPr/>
        <a:lstStyle/>
        <a:p>
          <a:endParaRPr lang="es-BO"/>
        </a:p>
      </dgm:t>
    </dgm:pt>
    <dgm:pt modelId="{11BF608E-6E7E-4D80-B0D8-93BB5E9E56C0}">
      <dgm:prSet phldrT="[Texto]"/>
      <dgm:spPr/>
      <dgm:t>
        <a:bodyPr/>
        <a:lstStyle/>
        <a:p>
          <a:r>
            <a:rPr lang="es-ES" dirty="0"/>
            <a:t>REGIONAL COCHABAMBA</a:t>
          </a:r>
          <a:endParaRPr lang="es-BO" dirty="0"/>
        </a:p>
      </dgm:t>
    </dgm:pt>
    <dgm:pt modelId="{7DFC8362-A126-4709-92EB-F40B10E560D7}" type="parTrans" cxnId="{2EE98900-5E23-425E-90B2-A495369C8A4F}">
      <dgm:prSet/>
      <dgm:spPr/>
      <dgm:t>
        <a:bodyPr/>
        <a:lstStyle/>
        <a:p>
          <a:endParaRPr lang="es-BO"/>
        </a:p>
      </dgm:t>
    </dgm:pt>
    <dgm:pt modelId="{9F53E7AC-F63B-4005-A37C-05675DA613F6}" type="sibTrans" cxnId="{2EE98900-5E23-425E-90B2-A495369C8A4F}">
      <dgm:prSet/>
      <dgm:spPr/>
      <dgm:t>
        <a:bodyPr/>
        <a:lstStyle/>
        <a:p>
          <a:endParaRPr lang="es-BO"/>
        </a:p>
      </dgm:t>
    </dgm:pt>
    <dgm:pt modelId="{B9C81199-D174-46C9-8136-3BC72406E1F8}">
      <dgm:prSet phldrT="[Texto]"/>
      <dgm:spPr/>
      <dgm:t>
        <a:bodyPr/>
        <a:lstStyle/>
        <a:p>
          <a:r>
            <a:rPr lang="es-ES" dirty="0"/>
            <a:t>REGIONAL SANTA CRUZ</a:t>
          </a:r>
          <a:endParaRPr lang="es-BO" dirty="0"/>
        </a:p>
      </dgm:t>
    </dgm:pt>
    <dgm:pt modelId="{E4E3BBC2-0C36-49A6-94A3-0512A2331553}" type="parTrans" cxnId="{290C05BB-2CF9-4459-8517-2C7D5CE7EACE}">
      <dgm:prSet/>
      <dgm:spPr/>
      <dgm:t>
        <a:bodyPr/>
        <a:lstStyle/>
        <a:p>
          <a:endParaRPr lang="es-BO"/>
        </a:p>
      </dgm:t>
    </dgm:pt>
    <dgm:pt modelId="{98BDE8D7-4AA0-4512-8969-61FBEDA68770}" type="sibTrans" cxnId="{290C05BB-2CF9-4459-8517-2C7D5CE7EACE}">
      <dgm:prSet/>
      <dgm:spPr/>
      <dgm:t>
        <a:bodyPr/>
        <a:lstStyle/>
        <a:p>
          <a:endParaRPr lang="es-BO"/>
        </a:p>
      </dgm:t>
    </dgm:pt>
    <dgm:pt modelId="{65CA4155-4843-489F-B846-D338DEA21752}">
      <dgm:prSet phldrT="[Texto]"/>
      <dgm:spPr/>
      <dgm:t>
        <a:bodyPr/>
        <a:lstStyle/>
        <a:p>
          <a:r>
            <a:rPr lang="es-ES" dirty="0"/>
            <a:t>REGIONAL COBIJA</a:t>
          </a:r>
          <a:endParaRPr lang="es-BO" dirty="0"/>
        </a:p>
      </dgm:t>
    </dgm:pt>
    <dgm:pt modelId="{EA1B6EC4-E22B-42F1-8088-9DDB3931F537}" type="parTrans" cxnId="{167FF860-89D8-44F9-A0C6-51FAEBFA2887}">
      <dgm:prSet/>
      <dgm:spPr/>
      <dgm:t>
        <a:bodyPr/>
        <a:lstStyle/>
        <a:p>
          <a:endParaRPr lang="es-BO"/>
        </a:p>
      </dgm:t>
    </dgm:pt>
    <dgm:pt modelId="{F80401A4-D89D-425A-A3A2-2627D1A8E9C8}" type="sibTrans" cxnId="{167FF860-89D8-44F9-A0C6-51FAEBFA2887}">
      <dgm:prSet/>
      <dgm:spPr/>
      <dgm:t>
        <a:bodyPr/>
        <a:lstStyle/>
        <a:p>
          <a:endParaRPr lang="es-BO"/>
        </a:p>
      </dgm:t>
    </dgm:pt>
    <dgm:pt modelId="{5D196AF2-9872-400C-BDF8-FACF5083BACB}">
      <dgm:prSet phldrT="[Texto]"/>
      <dgm:spPr/>
      <dgm:t>
        <a:bodyPr/>
        <a:lstStyle/>
        <a:p>
          <a:r>
            <a:rPr lang="es-ES" dirty="0"/>
            <a:t>REGIONAL TRINIDAD</a:t>
          </a:r>
          <a:endParaRPr lang="es-BO" dirty="0"/>
        </a:p>
      </dgm:t>
    </dgm:pt>
    <dgm:pt modelId="{8B94C1EC-4D50-453B-89F6-B527DB71E8F3}" type="parTrans" cxnId="{43B98A5C-01F8-4735-9278-D7BC169368F0}">
      <dgm:prSet/>
      <dgm:spPr/>
      <dgm:t>
        <a:bodyPr/>
        <a:lstStyle/>
        <a:p>
          <a:endParaRPr lang="es-BO"/>
        </a:p>
      </dgm:t>
    </dgm:pt>
    <dgm:pt modelId="{3AB45B01-2C19-4BB0-BED4-9858DE6086AC}" type="sibTrans" cxnId="{43B98A5C-01F8-4735-9278-D7BC169368F0}">
      <dgm:prSet/>
      <dgm:spPr/>
      <dgm:t>
        <a:bodyPr/>
        <a:lstStyle/>
        <a:p>
          <a:endParaRPr lang="es-BO"/>
        </a:p>
      </dgm:t>
    </dgm:pt>
    <dgm:pt modelId="{92E1474B-8606-4F0B-93F2-B3F457B402A7}">
      <dgm:prSet phldrT="[Texto]"/>
      <dgm:spPr/>
      <dgm:t>
        <a:bodyPr/>
        <a:lstStyle/>
        <a:p>
          <a:r>
            <a:rPr lang="es-ES" dirty="0"/>
            <a:t>REGIONAL       LA PAZ</a:t>
          </a:r>
          <a:endParaRPr lang="es-BO" dirty="0"/>
        </a:p>
      </dgm:t>
    </dgm:pt>
    <dgm:pt modelId="{CFC7ED65-5860-4DB9-9162-F974E952DD13}" type="parTrans" cxnId="{F3F54F7C-7504-40F4-A9DE-E928AB76BE21}">
      <dgm:prSet/>
      <dgm:spPr/>
      <dgm:t>
        <a:bodyPr/>
        <a:lstStyle/>
        <a:p>
          <a:endParaRPr lang="es-BO"/>
        </a:p>
      </dgm:t>
    </dgm:pt>
    <dgm:pt modelId="{1506D6B3-EEAD-4CD5-9C58-60FEAC164FA1}" type="sibTrans" cxnId="{F3F54F7C-7504-40F4-A9DE-E928AB76BE21}">
      <dgm:prSet/>
      <dgm:spPr/>
      <dgm:t>
        <a:bodyPr/>
        <a:lstStyle/>
        <a:p>
          <a:endParaRPr lang="es-BO"/>
        </a:p>
      </dgm:t>
    </dgm:pt>
    <dgm:pt modelId="{3490041F-6BBB-4B0F-84CA-A304D2918F20}">
      <dgm:prSet phldrT="[Texto]"/>
      <dgm:spPr/>
      <dgm:t>
        <a:bodyPr/>
        <a:lstStyle/>
        <a:p>
          <a:r>
            <a:rPr lang="es-ES" dirty="0"/>
            <a:t>REGIONAL POTOSI</a:t>
          </a:r>
          <a:endParaRPr lang="es-BO" dirty="0"/>
        </a:p>
      </dgm:t>
    </dgm:pt>
    <dgm:pt modelId="{7CBD28CE-9081-4236-9DD2-814C4EBD4710}" type="parTrans" cxnId="{C4A5A8D9-57D4-4299-AF43-9B45456C46F9}">
      <dgm:prSet/>
      <dgm:spPr/>
      <dgm:t>
        <a:bodyPr/>
        <a:lstStyle/>
        <a:p>
          <a:endParaRPr lang="es-BO"/>
        </a:p>
      </dgm:t>
    </dgm:pt>
    <dgm:pt modelId="{5A648462-D4FC-487A-931A-54933444D1EE}" type="sibTrans" cxnId="{C4A5A8D9-57D4-4299-AF43-9B45456C46F9}">
      <dgm:prSet/>
      <dgm:spPr/>
      <dgm:t>
        <a:bodyPr/>
        <a:lstStyle/>
        <a:p>
          <a:endParaRPr lang="es-BO"/>
        </a:p>
      </dgm:t>
    </dgm:pt>
    <dgm:pt modelId="{E6E2EBDB-2A7D-4A13-9FD7-E9ACD93BA746}">
      <dgm:prSet phldrT="[Texto]"/>
      <dgm:spPr/>
      <dgm:t>
        <a:bodyPr/>
        <a:lstStyle/>
        <a:p>
          <a:r>
            <a:rPr lang="es-ES" dirty="0"/>
            <a:t>REGIONAL SUCRE</a:t>
          </a:r>
          <a:endParaRPr lang="es-BO" dirty="0"/>
        </a:p>
      </dgm:t>
    </dgm:pt>
    <dgm:pt modelId="{205143AC-6D87-4979-ACB4-13241735E621}" type="parTrans" cxnId="{07156DD7-43D0-451F-B3F7-D43173B08BE0}">
      <dgm:prSet/>
      <dgm:spPr/>
      <dgm:t>
        <a:bodyPr/>
        <a:lstStyle/>
        <a:p>
          <a:endParaRPr lang="es-BO"/>
        </a:p>
      </dgm:t>
    </dgm:pt>
    <dgm:pt modelId="{4CB9D578-8C15-41AB-945E-94B94A77140B}" type="sibTrans" cxnId="{07156DD7-43D0-451F-B3F7-D43173B08BE0}">
      <dgm:prSet/>
      <dgm:spPr/>
      <dgm:t>
        <a:bodyPr/>
        <a:lstStyle/>
        <a:p>
          <a:endParaRPr lang="es-BO"/>
        </a:p>
      </dgm:t>
    </dgm:pt>
    <dgm:pt modelId="{1407FCD7-4974-475E-8E6E-46375F27746F}" type="pres">
      <dgm:prSet presAssocID="{0F66ADB5-CFA2-4C9F-AA40-0C32F81DA846}" presName="rootnode" presStyleCnt="0">
        <dgm:presLayoutVars>
          <dgm:chMax/>
          <dgm:chPref/>
          <dgm:dir/>
          <dgm:animLvl val="lvl"/>
        </dgm:presLayoutVars>
      </dgm:prSet>
      <dgm:spPr/>
    </dgm:pt>
    <dgm:pt modelId="{7E880501-8155-4894-B81A-62CEB248396A}" type="pres">
      <dgm:prSet presAssocID="{9370F23F-A2E7-4756-B19B-B236D9F399BC}" presName="composite" presStyleCnt="0"/>
      <dgm:spPr/>
    </dgm:pt>
    <dgm:pt modelId="{9689001E-6002-4CB5-AFD2-4294C0DB2345}" type="pres">
      <dgm:prSet presAssocID="{9370F23F-A2E7-4756-B19B-B236D9F399BC}" presName="LShape" presStyleLbl="alignNode1" presStyleIdx="0" presStyleCnt="17"/>
      <dgm:spPr>
        <a:solidFill>
          <a:schemeClr val="accent1"/>
        </a:solidFill>
        <a:ln>
          <a:noFill/>
        </a:ln>
      </dgm:spPr>
    </dgm:pt>
    <dgm:pt modelId="{EFFCF4EC-0651-4C77-84BD-7BD03627DC55}" type="pres">
      <dgm:prSet presAssocID="{9370F23F-A2E7-4756-B19B-B236D9F399BC}" presName="ParentText" presStyleLbl="revTx" presStyleIdx="0" presStyleCnt="9">
        <dgm:presLayoutVars>
          <dgm:chMax val="0"/>
          <dgm:chPref val="0"/>
          <dgm:bulletEnabled val="1"/>
        </dgm:presLayoutVars>
      </dgm:prSet>
      <dgm:spPr/>
      <dgm:t>
        <a:bodyPr/>
        <a:lstStyle/>
        <a:p>
          <a:endParaRPr lang="es-ES"/>
        </a:p>
      </dgm:t>
    </dgm:pt>
    <dgm:pt modelId="{B3FBF87F-EBCE-44B8-BEA0-84F86A40B98E}" type="pres">
      <dgm:prSet presAssocID="{9370F23F-A2E7-4756-B19B-B236D9F399BC}" presName="Triangle" presStyleLbl="alignNode1" presStyleIdx="1" presStyleCnt="17"/>
      <dgm:spPr>
        <a:solidFill>
          <a:schemeClr val="accent1"/>
        </a:solidFill>
        <a:ln>
          <a:noFill/>
        </a:ln>
      </dgm:spPr>
    </dgm:pt>
    <dgm:pt modelId="{1F296A30-F218-4728-A429-CAB5085A4AA0}" type="pres">
      <dgm:prSet presAssocID="{6DC881F3-DF21-49FA-9D48-6552F032229C}" presName="sibTrans" presStyleCnt="0"/>
      <dgm:spPr/>
    </dgm:pt>
    <dgm:pt modelId="{EC6E29E5-38ED-4E21-BD83-A841A0E4B1AD}" type="pres">
      <dgm:prSet presAssocID="{6DC881F3-DF21-49FA-9D48-6552F032229C}" presName="space" presStyleCnt="0"/>
      <dgm:spPr/>
    </dgm:pt>
    <dgm:pt modelId="{9CABF03B-5D93-4EAA-8499-4EF24A7F2285}" type="pres">
      <dgm:prSet presAssocID="{A0F14309-6632-48EF-9391-93DC0728218A}" presName="composite" presStyleCnt="0"/>
      <dgm:spPr/>
    </dgm:pt>
    <dgm:pt modelId="{AF917CE7-F056-4753-B108-6E373C9A2DD1}" type="pres">
      <dgm:prSet presAssocID="{A0F14309-6632-48EF-9391-93DC0728218A}" presName="LShape" presStyleLbl="alignNode1" presStyleIdx="2" presStyleCnt="17"/>
      <dgm:spPr>
        <a:solidFill>
          <a:schemeClr val="accent1"/>
        </a:solidFill>
        <a:ln>
          <a:noFill/>
        </a:ln>
      </dgm:spPr>
    </dgm:pt>
    <dgm:pt modelId="{8E75FC5A-E1F5-4B9D-9D5C-4D68836855BD}" type="pres">
      <dgm:prSet presAssocID="{A0F14309-6632-48EF-9391-93DC0728218A}" presName="ParentText" presStyleLbl="revTx" presStyleIdx="1" presStyleCnt="9">
        <dgm:presLayoutVars>
          <dgm:chMax val="0"/>
          <dgm:chPref val="0"/>
          <dgm:bulletEnabled val="1"/>
        </dgm:presLayoutVars>
      </dgm:prSet>
      <dgm:spPr/>
      <dgm:t>
        <a:bodyPr/>
        <a:lstStyle/>
        <a:p>
          <a:endParaRPr lang="es-ES"/>
        </a:p>
      </dgm:t>
    </dgm:pt>
    <dgm:pt modelId="{CFF1948C-ABE5-4C44-BB6A-9B38450BD703}" type="pres">
      <dgm:prSet presAssocID="{A0F14309-6632-48EF-9391-93DC0728218A}" presName="Triangle" presStyleLbl="alignNode1" presStyleIdx="3" presStyleCnt="17"/>
      <dgm:spPr>
        <a:solidFill>
          <a:schemeClr val="accent1"/>
        </a:solidFill>
        <a:ln>
          <a:noFill/>
        </a:ln>
      </dgm:spPr>
    </dgm:pt>
    <dgm:pt modelId="{A62FD07E-876F-4827-BFE1-C4FC2BA7F628}" type="pres">
      <dgm:prSet presAssocID="{28E0D28F-9475-4C75-90D9-0CC4422183DE}" presName="sibTrans" presStyleCnt="0"/>
      <dgm:spPr/>
    </dgm:pt>
    <dgm:pt modelId="{2CD6C036-8881-44D6-97A1-FB4FF2DF84C4}" type="pres">
      <dgm:prSet presAssocID="{28E0D28F-9475-4C75-90D9-0CC4422183DE}" presName="space" presStyleCnt="0"/>
      <dgm:spPr/>
    </dgm:pt>
    <dgm:pt modelId="{0AB59E35-6600-4E5A-847A-ED285916CFB0}" type="pres">
      <dgm:prSet presAssocID="{11BF608E-6E7E-4D80-B0D8-93BB5E9E56C0}" presName="composite" presStyleCnt="0"/>
      <dgm:spPr/>
    </dgm:pt>
    <dgm:pt modelId="{6896FFA1-E0EC-4BC4-BAA7-2A73E3ED1B41}" type="pres">
      <dgm:prSet presAssocID="{11BF608E-6E7E-4D80-B0D8-93BB5E9E56C0}" presName="LShape" presStyleLbl="alignNode1" presStyleIdx="4" presStyleCnt="17"/>
      <dgm:spPr>
        <a:solidFill>
          <a:schemeClr val="accent1"/>
        </a:solidFill>
        <a:ln>
          <a:noFill/>
        </a:ln>
      </dgm:spPr>
    </dgm:pt>
    <dgm:pt modelId="{126E82A2-2EDB-48F8-8164-E26A3156B664}" type="pres">
      <dgm:prSet presAssocID="{11BF608E-6E7E-4D80-B0D8-93BB5E9E56C0}" presName="ParentText" presStyleLbl="revTx" presStyleIdx="2" presStyleCnt="9">
        <dgm:presLayoutVars>
          <dgm:chMax val="0"/>
          <dgm:chPref val="0"/>
          <dgm:bulletEnabled val="1"/>
        </dgm:presLayoutVars>
      </dgm:prSet>
      <dgm:spPr/>
      <dgm:t>
        <a:bodyPr/>
        <a:lstStyle/>
        <a:p>
          <a:endParaRPr lang="es-ES"/>
        </a:p>
      </dgm:t>
    </dgm:pt>
    <dgm:pt modelId="{61D5FF8E-D78D-4A92-B918-D488E4A3C4C0}" type="pres">
      <dgm:prSet presAssocID="{11BF608E-6E7E-4D80-B0D8-93BB5E9E56C0}" presName="Triangle" presStyleLbl="alignNode1" presStyleIdx="5" presStyleCnt="17"/>
      <dgm:spPr>
        <a:solidFill>
          <a:schemeClr val="accent1"/>
        </a:solidFill>
        <a:ln>
          <a:noFill/>
        </a:ln>
      </dgm:spPr>
    </dgm:pt>
    <dgm:pt modelId="{60FD8C3F-E0AF-407D-9B00-9E4147BCDF55}" type="pres">
      <dgm:prSet presAssocID="{9F53E7AC-F63B-4005-A37C-05675DA613F6}" presName="sibTrans" presStyleCnt="0"/>
      <dgm:spPr/>
    </dgm:pt>
    <dgm:pt modelId="{C38D09A1-6827-4140-B839-C151FA764912}" type="pres">
      <dgm:prSet presAssocID="{9F53E7AC-F63B-4005-A37C-05675DA613F6}" presName="space" presStyleCnt="0"/>
      <dgm:spPr/>
    </dgm:pt>
    <dgm:pt modelId="{DE662BEF-A027-4942-93EC-355DFDF6C8C5}" type="pres">
      <dgm:prSet presAssocID="{B9C81199-D174-46C9-8136-3BC72406E1F8}" presName="composite" presStyleCnt="0"/>
      <dgm:spPr/>
    </dgm:pt>
    <dgm:pt modelId="{81C16A8A-630D-4CCF-B549-567A6C484DAF}" type="pres">
      <dgm:prSet presAssocID="{B9C81199-D174-46C9-8136-3BC72406E1F8}" presName="LShape" presStyleLbl="alignNode1" presStyleIdx="6" presStyleCnt="17"/>
      <dgm:spPr>
        <a:solidFill>
          <a:schemeClr val="accent1"/>
        </a:solidFill>
        <a:ln>
          <a:noFill/>
        </a:ln>
      </dgm:spPr>
    </dgm:pt>
    <dgm:pt modelId="{E588CAD7-8FA2-40E0-9127-600C2EF66FFF}" type="pres">
      <dgm:prSet presAssocID="{B9C81199-D174-46C9-8136-3BC72406E1F8}" presName="ParentText" presStyleLbl="revTx" presStyleIdx="3" presStyleCnt="9">
        <dgm:presLayoutVars>
          <dgm:chMax val="0"/>
          <dgm:chPref val="0"/>
          <dgm:bulletEnabled val="1"/>
        </dgm:presLayoutVars>
      </dgm:prSet>
      <dgm:spPr/>
      <dgm:t>
        <a:bodyPr/>
        <a:lstStyle/>
        <a:p>
          <a:endParaRPr lang="es-ES"/>
        </a:p>
      </dgm:t>
    </dgm:pt>
    <dgm:pt modelId="{7AAEBA5A-8DA1-448C-9CAE-B637BA968A58}" type="pres">
      <dgm:prSet presAssocID="{B9C81199-D174-46C9-8136-3BC72406E1F8}" presName="Triangle" presStyleLbl="alignNode1" presStyleIdx="7" presStyleCnt="17"/>
      <dgm:spPr>
        <a:solidFill>
          <a:schemeClr val="accent1"/>
        </a:solidFill>
        <a:ln>
          <a:noFill/>
        </a:ln>
      </dgm:spPr>
    </dgm:pt>
    <dgm:pt modelId="{878C5B6C-2301-42A3-9E92-16B86012206B}" type="pres">
      <dgm:prSet presAssocID="{98BDE8D7-4AA0-4512-8969-61FBEDA68770}" presName="sibTrans" presStyleCnt="0"/>
      <dgm:spPr/>
    </dgm:pt>
    <dgm:pt modelId="{157CE90B-20DA-47CA-99BE-240477AC8750}" type="pres">
      <dgm:prSet presAssocID="{98BDE8D7-4AA0-4512-8969-61FBEDA68770}" presName="space" presStyleCnt="0"/>
      <dgm:spPr/>
    </dgm:pt>
    <dgm:pt modelId="{BC7FDE28-4D5A-4742-AB72-194FA4EA8D5A}" type="pres">
      <dgm:prSet presAssocID="{65CA4155-4843-489F-B846-D338DEA21752}" presName="composite" presStyleCnt="0"/>
      <dgm:spPr/>
    </dgm:pt>
    <dgm:pt modelId="{74E4628E-49D9-4ABD-A97B-1A7C77DB7BB4}" type="pres">
      <dgm:prSet presAssocID="{65CA4155-4843-489F-B846-D338DEA21752}" presName="LShape" presStyleLbl="alignNode1" presStyleIdx="8" presStyleCnt="17"/>
      <dgm:spPr>
        <a:solidFill>
          <a:schemeClr val="accent1"/>
        </a:solidFill>
        <a:ln>
          <a:noFill/>
        </a:ln>
      </dgm:spPr>
    </dgm:pt>
    <dgm:pt modelId="{85C6069B-DE3A-45D7-98F2-19A93A6FFEF7}" type="pres">
      <dgm:prSet presAssocID="{65CA4155-4843-489F-B846-D338DEA21752}" presName="ParentText" presStyleLbl="revTx" presStyleIdx="4" presStyleCnt="9">
        <dgm:presLayoutVars>
          <dgm:chMax val="0"/>
          <dgm:chPref val="0"/>
          <dgm:bulletEnabled val="1"/>
        </dgm:presLayoutVars>
      </dgm:prSet>
      <dgm:spPr/>
      <dgm:t>
        <a:bodyPr/>
        <a:lstStyle/>
        <a:p>
          <a:endParaRPr lang="es-ES"/>
        </a:p>
      </dgm:t>
    </dgm:pt>
    <dgm:pt modelId="{2C75A463-F517-4C83-8CB9-FDE598CD953D}" type="pres">
      <dgm:prSet presAssocID="{65CA4155-4843-489F-B846-D338DEA21752}" presName="Triangle" presStyleLbl="alignNode1" presStyleIdx="9" presStyleCnt="17"/>
      <dgm:spPr>
        <a:solidFill>
          <a:schemeClr val="accent1"/>
        </a:solidFill>
        <a:ln>
          <a:noFill/>
        </a:ln>
      </dgm:spPr>
    </dgm:pt>
    <dgm:pt modelId="{A6A969F3-03A9-43D5-956F-872AF2C03A68}" type="pres">
      <dgm:prSet presAssocID="{F80401A4-D89D-425A-A3A2-2627D1A8E9C8}" presName="sibTrans" presStyleCnt="0"/>
      <dgm:spPr/>
    </dgm:pt>
    <dgm:pt modelId="{1CCE67DA-1323-43E7-AB47-6866E6C8382B}" type="pres">
      <dgm:prSet presAssocID="{F80401A4-D89D-425A-A3A2-2627D1A8E9C8}" presName="space" presStyleCnt="0"/>
      <dgm:spPr/>
    </dgm:pt>
    <dgm:pt modelId="{AE9180C7-E7C9-4A15-970C-798440334C96}" type="pres">
      <dgm:prSet presAssocID="{5D196AF2-9872-400C-BDF8-FACF5083BACB}" presName="composite" presStyleCnt="0"/>
      <dgm:spPr/>
    </dgm:pt>
    <dgm:pt modelId="{F1A8F63A-DA82-48E5-8475-DCE99F30DDFA}" type="pres">
      <dgm:prSet presAssocID="{5D196AF2-9872-400C-BDF8-FACF5083BACB}" presName="LShape" presStyleLbl="alignNode1" presStyleIdx="10" presStyleCnt="17"/>
      <dgm:spPr>
        <a:solidFill>
          <a:schemeClr val="accent1"/>
        </a:solidFill>
        <a:ln>
          <a:noFill/>
        </a:ln>
      </dgm:spPr>
    </dgm:pt>
    <dgm:pt modelId="{9E9BBBE8-C4A4-4CE3-A969-B0025496485D}" type="pres">
      <dgm:prSet presAssocID="{5D196AF2-9872-400C-BDF8-FACF5083BACB}" presName="ParentText" presStyleLbl="revTx" presStyleIdx="5" presStyleCnt="9">
        <dgm:presLayoutVars>
          <dgm:chMax val="0"/>
          <dgm:chPref val="0"/>
          <dgm:bulletEnabled val="1"/>
        </dgm:presLayoutVars>
      </dgm:prSet>
      <dgm:spPr/>
      <dgm:t>
        <a:bodyPr/>
        <a:lstStyle/>
        <a:p>
          <a:endParaRPr lang="es-ES"/>
        </a:p>
      </dgm:t>
    </dgm:pt>
    <dgm:pt modelId="{27B5A628-410A-4C76-B9B0-D1B358ABEC3C}" type="pres">
      <dgm:prSet presAssocID="{5D196AF2-9872-400C-BDF8-FACF5083BACB}" presName="Triangle" presStyleLbl="alignNode1" presStyleIdx="11" presStyleCnt="17"/>
      <dgm:spPr>
        <a:solidFill>
          <a:schemeClr val="accent1"/>
        </a:solidFill>
        <a:ln>
          <a:noFill/>
        </a:ln>
      </dgm:spPr>
    </dgm:pt>
    <dgm:pt modelId="{65B4A30F-FA9E-4A03-9879-C3383AED5B28}" type="pres">
      <dgm:prSet presAssocID="{3AB45B01-2C19-4BB0-BED4-9858DE6086AC}" presName="sibTrans" presStyleCnt="0"/>
      <dgm:spPr/>
    </dgm:pt>
    <dgm:pt modelId="{6F391D2D-FEAC-496B-B3B3-90281C9A31DE}" type="pres">
      <dgm:prSet presAssocID="{3AB45B01-2C19-4BB0-BED4-9858DE6086AC}" presName="space" presStyleCnt="0"/>
      <dgm:spPr/>
    </dgm:pt>
    <dgm:pt modelId="{DA624BB0-096C-4F36-98D7-2EF46B6EC8BE}" type="pres">
      <dgm:prSet presAssocID="{92E1474B-8606-4F0B-93F2-B3F457B402A7}" presName="composite" presStyleCnt="0"/>
      <dgm:spPr/>
    </dgm:pt>
    <dgm:pt modelId="{DDFA81E7-4728-4F0C-995C-9529173EF13D}" type="pres">
      <dgm:prSet presAssocID="{92E1474B-8606-4F0B-93F2-B3F457B402A7}" presName="LShape" presStyleLbl="alignNode1" presStyleIdx="12" presStyleCnt="17"/>
      <dgm:spPr>
        <a:solidFill>
          <a:schemeClr val="accent1"/>
        </a:solidFill>
        <a:ln>
          <a:noFill/>
        </a:ln>
      </dgm:spPr>
    </dgm:pt>
    <dgm:pt modelId="{7429404D-0FF7-469D-A5D6-66A1EFAD53D2}" type="pres">
      <dgm:prSet presAssocID="{92E1474B-8606-4F0B-93F2-B3F457B402A7}" presName="ParentText" presStyleLbl="revTx" presStyleIdx="6" presStyleCnt="9">
        <dgm:presLayoutVars>
          <dgm:chMax val="0"/>
          <dgm:chPref val="0"/>
          <dgm:bulletEnabled val="1"/>
        </dgm:presLayoutVars>
      </dgm:prSet>
      <dgm:spPr/>
      <dgm:t>
        <a:bodyPr/>
        <a:lstStyle/>
        <a:p>
          <a:endParaRPr lang="es-ES"/>
        </a:p>
      </dgm:t>
    </dgm:pt>
    <dgm:pt modelId="{8BE12CDD-AB7E-41BD-BD3C-637B06CE261C}" type="pres">
      <dgm:prSet presAssocID="{92E1474B-8606-4F0B-93F2-B3F457B402A7}" presName="Triangle" presStyleLbl="alignNode1" presStyleIdx="13" presStyleCnt="17"/>
      <dgm:spPr>
        <a:solidFill>
          <a:schemeClr val="accent1"/>
        </a:solidFill>
        <a:ln>
          <a:noFill/>
        </a:ln>
      </dgm:spPr>
    </dgm:pt>
    <dgm:pt modelId="{18CC9B13-588F-49C5-ACF5-F5BD4AB44C6A}" type="pres">
      <dgm:prSet presAssocID="{1506D6B3-EEAD-4CD5-9C58-60FEAC164FA1}" presName="sibTrans" presStyleCnt="0"/>
      <dgm:spPr/>
    </dgm:pt>
    <dgm:pt modelId="{F22B43AB-1C06-4612-A36E-7A01E8BEB791}" type="pres">
      <dgm:prSet presAssocID="{1506D6B3-EEAD-4CD5-9C58-60FEAC164FA1}" presName="space" presStyleCnt="0"/>
      <dgm:spPr/>
    </dgm:pt>
    <dgm:pt modelId="{348BF7AA-4463-4173-B0BA-FFAB2D73AFEE}" type="pres">
      <dgm:prSet presAssocID="{3490041F-6BBB-4B0F-84CA-A304D2918F20}" presName="composite" presStyleCnt="0"/>
      <dgm:spPr/>
    </dgm:pt>
    <dgm:pt modelId="{8081B51A-7D71-46B7-B685-520BE16FDD1A}" type="pres">
      <dgm:prSet presAssocID="{3490041F-6BBB-4B0F-84CA-A304D2918F20}" presName="LShape" presStyleLbl="alignNode1" presStyleIdx="14" presStyleCnt="17"/>
      <dgm:spPr>
        <a:solidFill>
          <a:schemeClr val="accent1"/>
        </a:solidFill>
        <a:ln>
          <a:noFill/>
        </a:ln>
      </dgm:spPr>
    </dgm:pt>
    <dgm:pt modelId="{123B8581-7839-41A5-AB4E-22FA89293277}" type="pres">
      <dgm:prSet presAssocID="{3490041F-6BBB-4B0F-84CA-A304D2918F20}" presName="ParentText" presStyleLbl="revTx" presStyleIdx="7" presStyleCnt="9">
        <dgm:presLayoutVars>
          <dgm:chMax val="0"/>
          <dgm:chPref val="0"/>
          <dgm:bulletEnabled val="1"/>
        </dgm:presLayoutVars>
      </dgm:prSet>
      <dgm:spPr/>
      <dgm:t>
        <a:bodyPr/>
        <a:lstStyle/>
        <a:p>
          <a:endParaRPr lang="es-ES"/>
        </a:p>
      </dgm:t>
    </dgm:pt>
    <dgm:pt modelId="{43D1C34B-4F4D-4963-8939-A2A7C4795EB2}" type="pres">
      <dgm:prSet presAssocID="{3490041F-6BBB-4B0F-84CA-A304D2918F20}" presName="Triangle" presStyleLbl="alignNode1" presStyleIdx="15" presStyleCnt="17"/>
      <dgm:spPr>
        <a:solidFill>
          <a:schemeClr val="accent1"/>
        </a:solidFill>
        <a:ln>
          <a:noFill/>
        </a:ln>
      </dgm:spPr>
    </dgm:pt>
    <dgm:pt modelId="{E07B9500-1780-457D-AD6B-A366F4544F81}" type="pres">
      <dgm:prSet presAssocID="{5A648462-D4FC-487A-931A-54933444D1EE}" presName="sibTrans" presStyleCnt="0"/>
      <dgm:spPr/>
    </dgm:pt>
    <dgm:pt modelId="{0E68374F-696C-44F3-BE76-ED427A41520F}" type="pres">
      <dgm:prSet presAssocID="{5A648462-D4FC-487A-931A-54933444D1EE}" presName="space" presStyleCnt="0"/>
      <dgm:spPr/>
    </dgm:pt>
    <dgm:pt modelId="{F9260389-531C-46E4-8FF3-09E10D6D351B}" type="pres">
      <dgm:prSet presAssocID="{E6E2EBDB-2A7D-4A13-9FD7-E9ACD93BA746}" presName="composite" presStyleCnt="0"/>
      <dgm:spPr/>
    </dgm:pt>
    <dgm:pt modelId="{54F4DDD8-E611-46B6-9F48-11042FE01BC0}" type="pres">
      <dgm:prSet presAssocID="{E6E2EBDB-2A7D-4A13-9FD7-E9ACD93BA746}" presName="LShape" presStyleLbl="alignNode1" presStyleIdx="16" presStyleCnt="17"/>
      <dgm:spPr>
        <a:solidFill>
          <a:schemeClr val="accent1"/>
        </a:solidFill>
        <a:ln>
          <a:noFill/>
        </a:ln>
      </dgm:spPr>
    </dgm:pt>
    <dgm:pt modelId="{D8573190-028C-4920-B2B1-A1D273101F81}" type="pres">
      <dgm:prSet presAssocID="{E6E2EBDB-2A7D-4A13-9FD7-E9ACD93BA746}" presName="ParentText" presStyleLbl="revTx" presStyleIdx="8" presStyleCnt="9">
        <dgm:presLayoutVars>
          <dgm:chMax val="0"/>
          <dgm:chPref val="0"/>
          <dgm:bulletEnabled val="1"/>
        </dgm:presLayoutVars>
      </dgm:prSet>
      <dgm:spPr/>
      <dgm:t>
        <a:bodyPr/>
        <a:lstStyle/>
        <a:p>
          <a:endParaRPr lang="es-ES"/>
        </a:p>
      </dgm:t>
    </dgm:pt>
  </dgm:ptLst>
  <dgm:cxnLst>
    <dgm:cxn modelId="{290C05BB-2CF9-4459-8517-2C7D5CE7EACE}" srcId="{0F66ADB5-CFA2-4C9F-AA40-0C32F81DA846}" destId="{B9C81199-D174-46C9-8136-3BC72406E1F8}" srcOrd="3" destOrd="0" parTransId="{E4E3BBC2-0C36-49A6-94A3-0512A2331553}" sibTransId="{98BDE8D7-4AA0-4512-8969-61FBEDA68770}"/>
    <dgm:cxn modelId="{1950C185-3095-48A3-8255-ADB4753ACE34}" type="presOf" srcId="{A0F14309-6632-48EF-9391-93DC0728218A}" destId="{8E75FC5A-E1F5-4B9D-9D5C-4D68836855BD}" srcOrd="0" destOrd="0" presId="urn:microsoft.com/office/officeart/2009/3/layout/StepUpProcess"/>
    <dgm:cxn modelId="{A1792BD9-1ED3-4AA0-A46A-377E7F8B606D}" type="presOf" srcId="{E6E2EBDB-2A7D-4A13-9FD7-E9ACD93BA746}" destId="{D8573190-028C-4920-B2B1-A1D273101F81}" srcOrd="0" destOrd="0" presId="urn:microsoft.com/office/officeart/2009/3/layout/StepUpProcess"/>
    <dgm:cxn modelId="{06C76DBA-C360-4214-BE1F-0F36AEF49CEE}" type="presOf" srcId="{9370F23F-A2E7-4756-B19B-B236D9F399BC}" destId="{EFFCF4EC-0651-4C77-84BD-7BD03627DC55}" srcOrd="0" destOrd="0" presId="urn:microsoft.com/office/officeart/2009/3/layout/StepUpProcess"/>
    <dgm:cxn modelId="{F4EEA1E5-9223-44DF-BFB4-EC2B8D657B98}" srcId="{0F66ADB5-CFA2-4C9F-AA40-0C32F81DA846}" destId="{A0F14309-6632-48EF-9391-93DC0728218A}" srcOrd="1" destOrd="0" parTransId="{1B04D99E-AFB2-4B4B-83F8-99E62F2701E3}" sibTransId="{28E0D28F-9475-4C75-90D9-0CC4422183DE}"/>
    <dgm:cxn modelId="{97C3548A-E8F6-4711-8135-556C1E4E7F84}" srcId="{0F66ADB5-CFA2-4C9F-AA40-0C32F81DA846}" destId="{9370F23F-A2E7-4756-B19B-B236D9F399BC}" srcOrd="0" destOrd="0" parTransId="{D52DC535-4328-4EE4-A98F-DBF87DDD3535}" sibTransId="{6DC881F3-DF21-49FA-9D48-6552F032229C}"/>
    <dgm:cxn modelId="{2EE98900-5E23-425E-90B2-A495369C8A4F}" srcId="{0F66ADB5-CFA2-4C9F-AA40-0C32F81DA846}" destId="{11BF608E-6E7E-4D80-B0D8-93BB5E9E56C0}" srcOrd="2" destOrd="0" parTransId="{7DFC8362-A126-4709-92EB-F40B10E560D7}" sibTransId="{9F53E7AC-F63B-4005-A37C-05675DA613F6}"/>
    <dgm:cxn modelId="{F3F54F7C-7504-40F4-A9DE-E928AB76BE21}" srcId="{0F66ADB5-CFA2-4C9F-AA40-0C32F81DA846}" destId="{92E1474B-8606-4F0B-93F2-B3F457B402A7}" srcOrd="6" destOrd="0" parTransId="{CFC7ED65-5860-4DB9-9162-F974E952DD13}" sibTransId="{1506D6B3-EEAD-4CD5-9C58-60FEAC164FA1}"/>
    <dgm:cxn modelId="{A0BE5CBC-679C-4A47-AB9E-5E1CA203B205}" type="presOf" srcId="{11BF608E-6E7E-4D80-B0D8-93BB5E9E56C0}" destId="{126E82A2-2EDB-48F8-8164-E26A3156B664}" srcOrd="0" destOrd="0" presId="urn:microsoft.com/office/officeart/2009/3/layout/StepUpProcess"/>
    <dgm:cxn modelId="{C4A5A8D9-57D4-4299-AF43-9B45456C46F9}" srcId="{0F66ADB5-CFA2-4C9F-AA40-0C32F81DA846}" destId="{3490041F-6BBB-4B0F-84CA-A304D2918F20}" srcOrd="7" destOrd="0" parTransId="{7CBD28CE-9081-4236-9DD2-814C4EBD4710}" sibTransId="{5A648462-D4FC-487A-931A-54933444D1EE}"/>
    <dgm:cxn modelId="{588719FF-5BAA-48D8-B991-BB166D14117D}" type="presOf" srcId="{65CA4155-4843-489F-B846-D338DEA21752}" destId="{85C6069B-DE3A-45D7-98F2-19A93A6FFEF7}" srcOrd="0" destOrd="0" presId="urn:microsoft.com/office/officeart/2009/3/layout/StepUpProcess"/>
    <dgm:cxn modelId="{07156DD7-43D0-451F-B3F7-D43173B08BE0}" srcId="{0F66ADB5-CFA2-4C9F-AA40-0C32F81DA846}" destId="{E6E2EBDB-2A7D-4A13-9FD7-E9ACD93BA746}" srcOrd="8" destOrd="0" parTransId="{205143AC-6D87-4979-ACB4-13241735E621}" sibTransId="{4CB9D578-8C15-41AB-945E-94B94A77140B}"/>
    <dgm:cxn modelId="{618C68EC-6EF3-43B2-B08D-499EE09AA921}" type="presOf" srcId="{0F66ADB5-CFA2-4C9F-AA40-0C32F81DA846}" destId="{1407FCD7-4974-475E-8E6E-46375F27746F}" srcOrd="0" destOrd="0" presId="urn:microsoft.com/office/officeart/2009/3/layout/StepUpProcess"/>
    <dgm:cxn modelId="{43B98A5C-01F8-4735-9278-D7BC169368F0}" srcId="{0F66ADB5-CFA2-4C9F-AA40-0C32F81DA846}" destId="{5D196AF2-9872-400C-BDF8-FACF5083BACB}" srcOrd="5" destOrd="0" parTransId="{8B94C1EC-4D50-453B-89F6-B527DB71E8F3}" sibTransId="{3AB45B01-2C19-4BB0-BED4-9858DE6086AC}"/>
    <dgm:cxn modelId="{5561D16D-36D5-49AE-9395-4DA6E127688C}" type="presOf" srcId="{B9C81199-D174-46C9-8136-3BC72406E1F8}" destId="{E588CAD7-8FA2-40E0-9127-600C2EF66FFF}" srcOrd="0" destOrd="0" presId="urn:microsoft.com/office/officeart/2009/3/layout/StepUpProcess"/>
    <dgm:cxn modelId="{F9FBDAFC-1BF2-45AC-BE78-DC313C9B67CE}" type="presOf" srcId="{3490041F-6BBB-4B0F-84CA-A304D2918F20}" destId="{123B8581-7839-41A5-AB4E-22FA89293277}" srcOrd="0" destOrd="0" presId="urn:microsoft.com/office/officeart/2009/3/layout/StepUpProcess"/>
    <dgm:cxn modelId="{167FF860-89D8-44F9-A0C6-51FAEBFA2887}" srcId="{0F66ADB5-CFA2-4C9F-AA40-0C32F81DA846}" destId="{65CA4155-4843-489F-B846-D338DEA21752}" srcOrd="4" destOrd="0" parTransId="{EA1B6EC4-E22B-42F1-8088-9DDB3931F537}" sibTransId="{F80401A4-D89D-425A-A3A2-2627D1A8E9C8}"/>
    <dgm:cxn modelId="{402F9965-F476-49F7-B2E7-69E2D172569E}" type="presOf" srcId="{92E1474B-8606-4F0B-93F2-B3F457B402A7}" destId="{7429404D-0FF7-469D-A5D6-66A1EFAD53D2}" srcOrd="0" destOrd="0" presId="urn:microsoft.com/office/officeart/2009/3/layout/StepUpProcess"/>
    <dgm:cxn modelId="{36D970F7-912D-46E0-BA32-EE9A479F8419}" type="presOf" srcId="{5D196AF2-9872-400C-BDF8-FACF5083BACB}" destId="{9E9BBBE8-C4A4-4CE3-A969-B0025496485D}" srcOrd="0" destOrd="0" presId="urn:microsoft.com/office/officeart/2009/3/layout/StepUpProcess"/>
    <dgm:cxn modelId="{C6837BAE-9273-4AD0-B3FF-A5A83D99DD0C}" type="presParOf" srcId="{1407FCD7-4974-475E-8E6E-46375F27746F}" destId="{7E880501-8155-4894-B81A-62CEB248396A}" srcOrd="0" destOrd="0" presId="urn:microsoft.com/office/officeart/2009/3/layout/StepUpProcess"/>
    <dgm:cxn modelId="{631302C4-3EE6-4963-9FCA-8AFCA7222913}" type="presParOf" srcId="{7E880501-8155-4894-B81A-62CEB248396A}" destId="{9689001E-6002-4CB5-AFD2-4294C0DB2345}" srcOrd="0" destOrd="0" presId="urn:microsoft.com/office/officeart/2009/3/layout/StepUpProcess"/>
    <dgm:cxn modelId="{7FA86BD7-4DDE-48AD-8499-5349F42E3220}" type="presParOf" srcId="{7E880501-8155-4894-B81A-62CEB248396A}" destId="{EFFCF4EC-0651-4C77-84BD-7BD03627DC55}" srcOrd="1" destOrd="0" presId="urn:microsoft.com/office/officeart/2009/3/layout/StepUpProcess"/>
    <dgm:cxn modelId="{65A88EE1-CCA7-4505-8732-F79E6F90D390}" type="presParOf" srcId="{7E880501-8155-4894-B81A-62CEB248396A}" destId="{B3FBF87F-EBCE-44B8-BEA0-84F86A40B98E}" srcOrd="2" destOrd="0" presId="urn:microsoft.com/office/officeart/2009/3/layout/StepUpProcess"/>
    <dgm:cxn modelId="{82490EC3-CB6E-4616-A991-D9BE64FF5005}" type="presParOf" srcId="{1407FCD7-4974-475E-8E6E-46375F27746F}" destId="{1F296A30-F218-4728-A429-CAB5085A4AA0}" srcOrd="1" destOrd="0" presId="urn:microsoft.com/office/officeart/2009/3/layout/StepUpProcess"/>
    <dgm:cxn modelId="{51D2ACEC-7E17-4FF9-B54F-F7877601ADDC}" type="presParOf" srcId="{1F296A30-F218-4728-A429-CAB5085A4AA0}" destId="{EC6E29E5-38ED-4E21-BD83-A841A0E4B1AD}" srcOrd="0" destOrd="0" presId="urn:microsoft.com/office/officeart/2009/3/layout/StepUpProcess"/>
    <dgm:cxn modelId="{840A476C-13B0-4CA6-9AA4-A1F80E2DEE11}" type="presParOf" srcId="{1407FCD7-4974-475E-8E6E-46375F27746F}" destId="{9CABF03B-5D93-4EAA-8499-4EF24A7F2285}" srcOrd="2" destOrd="0" presId="urn:microsoft.com/office/officeart/2009/3/layout/StepUpProcess"/>
    <dgm:cxn modelId="{B81DE009-90A2-4E10-BD9E-DF92D1226F57}" type="presParOf" srcId="{9CABF03B-5D93-4EAA-8499-4EF24A7F2285}" destId="{AF917CE7-F056-4753-B108-6E373C9A2DD1}" srcOrd="0" destOrd="0" presId="urn:microsoft.com/office/officeart/2009/3/layout/StepUpProcess"/>
    <dgm:cxn modelId="{F1F12F5D-88A3-4A4F-8AD8-BC14AC9A67FF}" type="presParOf" srcId="{9CABF03B-5D93-4EAA-8499-4EF24A7F2285}" destId="{8E75FC5A-E1F5-4B9D-9D5C-4D68836855BD}" srcOrd="1" destOrd="0" presId="urn:microsoft.com/office/officeart/2009/3/layout/StepUpProcess"/>
    <dgm:cxn modelId="{42C69A05-9E4B-4090-A766-F5BA2DCD9FDB}" type="presParOf" srcId="{9CABF03B-5D93-4EAA-8499-4EF24A7F2285}" destId="{CFF1948C-ABE5-4C44-BB6A-9B38450BD703}" srcOrd="2" destOrd="0" presId="urn:microsoft.com/office/officeart/2009/3/layout/StepUpProcess"/>
    <dgm:cxn modelId="{6C3BC4DC-925A-4439-AC2B-D81E339AEAAD}" type="presParOf" srcId="{1407FCD7-4974-475E-8E6E-46375F27746F}" destId="{A62FD07E-876F-4827-BFE1-C4FC2BA7F628}" srcOrd="3" destOrd="0" presId="urn:microsoft.com/office/officeart/2009/3/layout/StepUpProcess"/>
    <dgm:cxn modelId="{3D29972E-08D7-4466-8FDC-758D3EF97941}" type="presParOf" srcId="{A62FD07E-876F-4827-BFE1-C4FC2BA7F628}" destId="{2CD6C036-8881-44D6-97A1-FB4FF2DF84C4}" srcOrd="0" destOrd="0" presId="urn:microsoft.com/office/officeart/2009/3/layout/StepUpProcess"/>
    <dgm:cxn modelId="{E342CA33-6581-4F38-B765-06C87DA728C3}" type="presParOf" srcId="{1407FCD7-4974-475E-8E6E-46375F27746F}" destId="{0AB59E35-6600-4E5A-847A-ED285916CFB0}" srcOrd="4" destOrd="0" presId="urn:microsoft.com/office/officeart/2009/3/layout/StepUpProcess"/>
    <dgm:cxn modelId="{437C2617-B9DC-4F5D-B430-DE67FFA88DBB}" type="presParOf" srcId="{0AB59E35-6600-4E5A-847A-ED285916CFB0}" destId="{6896FFA1-E0EC-4BC4-BAA7-2A73E3ED1B41}" srcOrd="0" destOrd="0" presId="urn:microsoft.com/office/officeart/2009/3/layout/StepUpProcess"/>
    <dgm:cxn modelId="{DBF8FE62-BF9F-4526-BE9C-CB756ED42D8D}" type="presParOf" srcId="{0AB59E35-6600-4E5A-847A-ED285916CFB0}" destId="{126E82A2-2EDB-48F8-8164-E26A3156B664}" srcOrd="1" destOrd="0" presId="urn:microsoft.com/office/officeart/2009/3/layout/StepUpProcess"/>
    <dgm:cxn modelId="{D8FDAD12-BEE4-4A12-9164-15B720C58901}" type="presParOf" srcId="{0AB59E35-6600-4E5A-847A-ED285916CFB0}" destId="{61D5FF8E-D78D-4A92-B918-D488E4A3C4C0}" srcOrd="2" destOrd="0" presId="urn:microsoft.com/office/officeart/2009/3/layout/StepUpProcess"/>
    <dgm:cxn modelId="{069DCB48-74C8-4219-BBB2-9F35523C68E3}" type="presParOf" srcId="{1407FCD7-4974-475E-8E6E-46375F27746F}" destId="{60FD8C3F-E0AF-407D-9B00-9E4147BCDF55}" srcOrd="5" destOrd="0" presId="urn:microsoft.com/office/officeart/2009/3/layout/StepUpProcess"/>
    <dgm:cxn modelId="{251AEF1C-4F28-4581-913F-5C60EA50904D}" type="presParOf" srcId="{60FD8C3F-E0AF-407D-9B00-9E4147BCDF55}" destId="{C38D09A1-6827-4140-B839-C151FA764912}" srcOrd="0" destOrd="0" presId="urn:microsoft.com/office/officeart/2009/3/layout/StepUpProcess"/>
    <dgm:cxn modelId="{54855966-0EB2-4929-9E28-50BADF2C635D}" type="presParOf" srcId="{1407FCD7-4974-475E-8E6E-46375F27746F}" destId="{DE662BEF-A027-4942-93EC-355DFDF6C8C5}" srcOrd="6" destOrd="0" presId="urn:microsoft.com/office/officeart/2009/3/layout/StepUpProcess"/>
    <dgm:cxn modelId="{4260CE5A-AB37-492F-A21F-C54C959D3976}" type="presParOf" srcId="{DE662BEF-A027-4942-93EC-355DFDF6C8C5}" destId="{81C16A8A-630D-4CCF-B549-567A6C484DAF}" srcOrd="0" destOrd="0" presId="urn:microsoft.com/office/officeart/2009/3/layout/StepUpProcess"/>
    <dgm:cxn modelId="{8FC36CB0-2777-437D-A20F-A4E08416C831}" type="presParOf" srcId="{DE662BEF-A027-4942-93EC-355DFDF6C8C5}" destId="{E588CAD7-8FA2-40E0-9127-600C2EF66FFF}" srcOrd="1" destOrd="0" presId="urn:microsoft.com/office/officeart/2009/3/layout/StepUpProcess"/>
    <dgm:cxn modelId="{10AEA1EF-CF22-46D5-A553-F15C5AF6A987}" type="presParOf" srcId="{DE662BEF-A027-4942-93EC-355DFDF6C8C5}" destId="{7AAEBA5A-8DA1-448C-9CAE-B637BA968A58}" srcOrd="2" destOrd="0" presId="urn:microsoft.com/office/officeart/2009/3/layout/StepUpProcess"/>
    <dgm:cxn modelId="{35192400-13CD-4B05-89DF-5DABECDBA6B8}" type="presParOf" srcId="{1407FCD7-4974-475E-8E6E-46375F27746F}" destId="{878C5B6C-2301-42A3-9E92-16B86012206B}" srcOrd="7" destOrd="0" presId="urn:microsoft.com/office/officeart/2009/3/layout/StepUpProcess"/>
    <dgm:cxn modelId="{A9EEF2A1-00EB-4148-ACA2-E5B6A54B3264}" type="presParOf" srcId="{878C5B6C-2301-42A3-9E92-16B86012206B}" destId="{157CE90B-20DA-47CA-99BE-240477AC8750}" srcOrd="0" destOrd="0" presId="urn:microsoft.com/office/officeart/2009/3/layout/StepUpProcess"/>
    <dgm:cxn modelId="{F81AB4EE-A296-4D37-8CBB-CA0AEBC99259}" type="presParOf" srcId="{1407FCD7-4974-475E-8E6E-46375F27746F}" destId="{BC7FDE28-4D5A-4742-AB72-194FA4EA8D5A}" srcOrd="8" destOrd="0" presId="urn:microsoft.com/office/officeart/2009/3/layout/StepUpProcess"/>
    <dgm:cxn modelId="{01892BAF-6E4E-4145-8218-EBB17B01164A}" type="presParOf" srcId="{BC7FDE28-4D5A-4742-AB72-194FA4EA8D5A}" destId="{74E4628E-49D9-4ABD-A97B-1A7C77DB7BB4}" srcOrd="0" destOrd="0" presId="urn:microsoft.com/office/officeart/2009/3/layout/StepUpProcess"/>
    <dgm:cxn modelId="{BECB0DD9-44A1-4E30-83C1-C731BD40CC0D}" type="presParOf" srcId="{BC7FDE28-4D5A-4742-AB72-194FA4EA8D5A}" destId="{85C6069B-DE3A-45D7-98F2-19A93A6FFEF7}" srcOrd="1" destOrd="0" presId="urn:microsoft.com/office/officeart/2009/3/layout/StepUpProcess"/>
    <dgm:cxn modelId="{134D8472-A05A-451D-8717-2C34C32FD92B}" type="presParOf" srcId="{BC7FDE28-4D5A-4742-AB72-194FA4EA8D5A}" destId="{2C75A463-F517-4C83-8CB9-FDE598CD953D}" srcOrd="2" destOrd="0" presId="urn:microsoft.com/office/officeart/2009/3/layout/StepUpProcess"/>
    <dgm:cxn modelId="{6E47913F-01BE-48E5-B83E-2D9A210DA54B}" type="presParOf" srcId="{1407FCD7-4974-475E-8E6E-46375F27746F}" destId="{A6A969F3-03A9-43D5-956F-872AF2C03A68}" srcOrd="9" destOrd="0" presId="urn:microsoft.com/office/officeart/2009/3/layout/StepUpProcess"/>
    <dgm:cxn modelId="{47905F7C-5546-4271-B47E-3F1F7FC8B290}" type="presParOf" srcId="{A6A969F3-03A9-43D5-956F-872AF2C03A68}" destId="{1CCE67DA-1323-43E7-AB47-6866E6C8382B}" srcOrd="0" destOrd="0" presId="urn:microsoft.com/office/officeart/2009/3/layout/StepUpProcess"/>
    <dgm:cxn modelId="{3C59C27B-5E5E-4AC1-81C7-EED501D2742A}" type="presParOf" srcId="{1407FCD7-4974-475E-8E6E-46375F27746F}" destId="{AE9180C7-E7C9-4A15-970C-798440334C96}" srcOrd="10" destOrd="0" presId="urn:microsoft.com/office/officeart/2009/3/layout/StepUpProcess"/>
    <dgm:cxn modelId="{7746618B-3DE5-42F2-B6A6-52F9D0651397}" type="presParOf" srcId="{AE9180C7-E7C9-4A15-970C-798440334C96}" destId="{F1A8F63A-DA82-48E5-8475-DCE99F30DDFA}" srcOrd="0" destOrd="0" presId="urn:microsoft.com/office/officeart/2009/3/layout/StepUpProcess"/>
    <dgm:cxn modelId="{EA4CACB8-2919-47E3-8AC8-3041ABBC32EE}" type="presParOf" srcId="{AE9180C7-E7C9-4A15-970C-798440334C96}" destId="{9E9BBBE8-C4A4-4CE3-A969-B0025496485D}" srcOrd="1" destOrd="0" presId="urn:microsoft.com/office/officeart/2009/3/layout/StepUpProcess"/>
    <dgm:cxn modelId="{C8EA9360-9F94-4CAF-AC80-D1D543479433}" type="presParOf" srcId="{AE9180C7-E7C9-4A15-970C-798440334C96}" destId="{27B5A628-410A-4C76-B9B0-D1B358ABEC3C}" srcOrd="2" destOrd="0" presId="urn:microsoft.com/office/officeart/2009/3/layout/StepUpProcess"/>
    <dgm:cxn modelId="{728697F9-F874-4746-A562-04FE203237BF}" type="presParOf" srcId="{1407FCD7-4974-475E-8E6E-46375F27746F}" destId="{65B4A30F-FA9E-4A03-9879-C3383AED5B28}" srcOrd="11" destOrd="0" presId="urn:microsoft.com/office/officeart/2009/3/layout/StepUpProcess"/>
    <dgm:cxn modelId="{262A16C3-0D8C-41F2-9ADF-EA6D21E0656E}" type="presParOf" srcId="{65B4A30F-FA9E-4A03-9879-C3383AED5B28}" destId="{6F391D2D-FEAC-496B-B3B3-90281C9A31DE}" srcOrd="0" destOrd="0" presId="urn:microsoft.com/office/officeart/2009/3/layout/StepUpProcess"/>
    <dgm:cxn modelId="{7BECC4FB-B650-4884-848F-A49B5397FF00}" type="presParOf" srcId="{1407FCD7-4974-475E-8E6E-46375F27746F}" destId="{DA624BB0-096C-4F36-98D7-2EF46B6EC8BE}" srcOrd="12" destOrd="0" presId="urn:microsoft.com/office/officeart/2009/3/layout/StepUpProcess"/>
    <dgm:cxn modelId="{CC2EA5B1-20AE-423A-BA92-7ABF38073EDF}" type="presParOf" srcId="{DA624BB0-096C-4F36-98D7-2EF46B6EC8BE}" destId="{DDFA81E7-4728-4F0C-995C-9529173EF13D}" srcOrd="0" destOrd="0" presId="urn:microsoft.com/office/officeart/2009/3/layout/StepUpProcess"/>
    <dgm:cxn modelId="{8893B3F6-17EE-4CDD-9431-72C85F18920B}" type="presParOf" srcId="{DA624BB0-096C-4F36-98D7-2EF46B6EC8BE}" destId="{7429404D-0FF7-469D-A5D6-66A1EFAD53D2}" srcOrd="1" destOrd="0" presId="urn:microsoft.com/office/officeart/2009/3/layout/StepUpProcess"/>
    <dgm:cxn modelId="{ABBCA368-E967-488A-BD31-CBA4C51C28FD}" type="presParOf" srcId="{DA624BB0-096C-4F36-98D7-2EF46B6EC8BE}" destId="{8BE12CDD-AB7E-41BD-BD3C-637B06CE261C}" srcOrd="2" destOrd="0" presId="urn:microsoft.com/office/officeart/2009/3/layout/StepUpProcess"/>
    <dgm:cxn modelId="{D12E55E0-795B-4A55-B40B-B7BACDB87884}" type="presParOf" srcId="{1407FCD7-4974-475E-8E6E-46375F27746F}" destId="{18CC9B13-588F-49C5-ACF5-F5BD4AB44C6A}" srcOrd="13" destOrd="0" presId="urn:microsoft.com/office/officeart/2009/3/layout/StepUpProcess"/>
    <dgm:cxn modelId="{AECC60D6-4DA8-4FAE-879C-D96E87B5BA3B}" type="presParOf" srcId="{18CC9B13-588F-49C5-ACF5-F5BD4AB44C6A}" destId="{F22B43AB-1C06-4612-A36E-7A01E8BEB791}" srcOrd="0" destOrd="0" presId="urn:microsoft.com/office/officeart/2009/3/layout/StepUpProcess"/>
    <dgm:cxn modelId="{2000CD3A-98DF-4A42-B21F-41ED7648AAA3}" type="presParOf" srcId="{1407FCD7-4974-475E-8E6E-46375F27746F}" destId="{348BF7AA-4463-4173-B0BA-FFAB2D73AFEE}" srcOrd="14" destOrd="0" presId="urn:microsoft.com/office/officeart/2009/3/layout/StepUpProcess"/>
    <dgm:cxn modelId="{2C760EEB-B6C1-4C55-82C4-427C6344540A}" type="presParOf" srcId="{348BF7AA-4463-4173-B0BA-FFAB2D73AFEE}" destId="{8081B51A-7D71-46B7-B685-520BE16FDD1A}" srcOrd="0" destOrd="0" presId="urn:microsoft.com/office/officeart/2009/3/layout/StepUpProcess"/>
    <dgm:cxn modelId="{36528ADF-84E7-40BD-B6BD-A745956F2619}" type="presParOf" srcId="{348BF7AA-4463-4173-B0BA-FFAB2D73AFEE}" destId="{123B8581-7839-41A5-AB4E-22FA89293277}" srcOrd="1" destOrd="0" presId="urn:microsoft.com/office/officeart/2009/3/layout/StepUpProcess"/>
    <dgm:cxn modelId="{9152C32B-7DE8-4BA9-AA1F-5A544D79B64F}" type="presParOf" srcId="{348BF7AA-4463-4173-B0BA-FFAB2D73AFEE}" destId="{43D1C34B-4F4D-4963-8939-A2A7C4795EB2}" srcOrd="2" destOrd="0" presId="urn:microsoft.com/office/officeart/2009/3/layout/StepUpProcess"/>
    <dgm:cxn modelId="{E290032B-4D4A-4C86-81D2-F52757B13E8D}" type="presParOf" srcId="{1407FCD7-4974-475E-8E6E-46375F27746F}" destId="{E07B9500-1780-457D-AD6B-A366F4544F81}" srcOrd="15" destOrd="0" presId="urn:microsoft.com/office/officeart/2009/3/layout/StepUpProcess"/>
    <dgm:cxn modelId="{28FB7968-6BB6-4119-80AC-DE9FEB44E0DD}" type="presParOf" srcId="{E07B9500-1780-457D-AD6B-A366F4544F81}" destId="{0E68374F-696C-44F3-BE76-ED427A41520F}" srcOrd="0" destOrd="0" presId="urn:microsoft.com/office/officeart/2009/3/layout/StepUpProcess"/>
    <dgm:cxn modelId="{149A4144-3F45-4851-9B41-EE7282B295AC}" type="presParOf" srcId="{1407FCD7-4974-475E-8E6E-46375F27746F}" destId="{F9260389-531C-46E4-8FF3-09E10D6D351B}" srcOrd="16" destOrd="0" presId="urn:microsoft.com/office/officeart/2009/3/layout/StepUpProcess"/>
    <dgm:cxn modelId="{D463F07D-A4E4-4A11-8467-22CDD4EF585E}" type="presParOf" srcId="{F9260389-531C-46E4-8FF3-09E10D6D351B}" destId="{54F4DDD8-E611-46B6-9F48-11042FE01BC0}" srcOrd="0" destOrd="0" presId="urn:microsoft.com/office/officeart/2009/3/layout/StepUpProcess"/>
    <dgm:cxn modelId="{DE2F8A64-CE67-4658-B83F-0A50EE73A2AB}" type="presParOf" srcId="{F9260389-531C-46E4-8FF3-09E10D6D351B}" destId="{D8573190-028C-4920-B2B1-A1D273101F81}"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66ADB5-CFA2-4C9F-AA40-0C32F81DA846}" type="doc">
      <dgm:prSet loTypeId="urn:microsoft.com/office/officeart/2009/3/layout/StepUpProcess" loCatId="process" qsTypeId="urn:microsoft.com/office/officeart/2005/8/quickstyle/simple1" qsCatId="simple" csTypeId="urn:microsoft.com/office/officeart/2005/8/colors/colorful4" csCatId="colorful" phldr="1"/>
      <dgm:spPr/>
    </dgm:pt>
    <dgm:pt modelId="{9370F23F-A2E7-4756-B19B-B236D9F399BC}">
      <dgm:prSet phldrT="[Texto]" custT="1"/>
      <dgm:spPr/>
      <dgm:t>
        <a:bodyPr/>
        <a:lstStyle/>
        <a:p>
          <a:pPr algn="ctr"/>
          <a:r>
            <a:rPr lang="es-ES" sz="800" b="0" dirty="0">
              <a:solidFill>
                <a:srgbClr val="000000"/>
              </a:solidFill>
            </a:rPr>
            <a:t>CONFIABILIDAD DE LOS ESTADOS FINANCIEROS GESTIÓN 2023</a:t>
          </a:r>
          <a:endParaRPr lang="es-BO" sz="800" b="0" dirty="0"/>
        </a:p>
      </dgm:t>
    </dgm:pt>
    <dgm:pt modelId="{D52DC535-4328-4EE4-A98F-DBF87DDD3535}" type="parTrans" cxnId="{97C3548A-E8F6-4711-8135-556C1E4E7F84}">
      <dgm:prSet/>
      <dgm:spPr/>
      <dgm:t>
        <a:bodyPr/>
        <a:lstStyle/>
        <a:p>
          <a:endParaRPr lang="es-BO"/>
        </a:p>
      </dgm:t>
    </dgm:pt>
    <dgm:pt modelId="{6DC881F3-DF21-49FA-9D48-6552F032229C}" type="sibTrans" cxnId="{97C3548A-E8F6-4711-8135-556C1E4E7F84}">
      <dgm:prSet/>
      <dgm:spPr/>
      <dgm:t>
        <a:bodyPr/>
        <a:lstStyle/>
        <a:p>
          <a:endParaRPr lang="es-BO"/>
        </a:p>
      </dgm:t>
    </dgm:pt>
    <dgm:pt modelId="{A0F14309-6632-48EF-9391-93DC0728218A}">
      <dgm:prSet phldrT="[Texto]" custT="1"/>
      <dgm:spPr/>
      <dgm:t>
        <a:bodyPr/>
        <a:lstStyle/>
        <a:p>
          <a:pPr algn="ctr"/>
          <a:r>
            <a:rPr lang="es-ES" sz="800" b="0" dirty="0">
              <a:solidFill>
                <a:srgbClr val="000000"/>
              </a:solidFill>
            </a:rPr>
            <a:t>CONFIABILIDAD DE LOS REGISTROS DE LA CBES GESTIÓN 2024.</a:t>
          </a:r>
          <a:endParaRPr lang="es-BO" sz="800" b="0" dirty="0"/>
        </a:p>
      </dgm:t>
    </dgm:pt>
    <dgm:pt modelId="{1B04D99E-AFB2-4B4B-83F8-99E62F2701E3}" type="parTrans" cxnId="{F4EEA1E5-9223-44DF-BFB4-EC2B8D657B98}">
      <dgm:prSet/>
      <dgm:spPr/>
      <dgm:t>
        <a:bodyPr/>
        <a:lstStyle/>
        <a:p>
          <a:endParaRPr lang="es-BO"/>
        </a:p>
      </dgm:t>
    </dgm:pt>
    <dgm:pt modelId="{28E0D28F-9475-4C75-90D9-0CC4422183DE}" type="sibTrans" cxnId="{F4EEA1E5-9223-44DF-BFB4-EC2B8D657B98}">
      <dgm:prSet/>
      <dgm:spPr/>
      <dgm:t>
        <a:bodyPr/>
        <a:lstStyle/>
        <a:p>
          <a:endParaRPr lang="es-BO"/>
        </a:p>
      </dgm:t>
    </dgm:pt>
    <dgm:pt modelId="{11BF608E-6E7E-4D80-B0D8-93BB5E9E56C0}">
      <dgm:prSet phldrT="[Texto]" custT="1"/>
      <dgm:spPr/>
      <dgm:t>
        <a:bodyPr/>
        <a:lstStyle/>
        <a:p>
          <a:pPr algn="ctr"/>
          <a:r>
            <a:rPr lang="es-BO" sz="800" b="0" dirty="0">
              <a:solidFill>
                <a:srgbClr val="000000"/>
              </a:solidFill>
            </a:rPr>
            <a:t>SEGUIMIENTO A IMPLANTACIÓN DE RECOMENDACIONES CBES-UAI Nº 01/2023.</a:t>
          </a:r>
        </a:p>
      </dgm:t>
    </dgm:pt>
    <dgm:pt modelId="{7DFC8362-A126-4709-92EB-F40B10E560D7}" type="parTrans" cxnId="{2EE98900-5E23-425E-90B2-A495369C8A4F}">
      <dgm:prSet/>
      <dgm:spPr/>
      <dgm:t>
        <a:bodyPr/>
        <a:lstStyle/>
        <a:p>
          <a:endParaRPr lang="es-BO"/>
        </a:p>
      </dgm:t>
    </dgm:pt>
    <dgm:pt modelId="{9F53E7AC-F63B-4005-A37C-05675DA613F6}" type="sibTrans" cxnId="{2EE98900-5E23-425E-90B2-A495369C8A4F}">
      <dgm:prSet/>
      <dgm:spPr/>
      <dgm:t>
        <a:bodyPr/>
        <a:lstStyle/>
        <a:p>
          <a:endParaRPr lang="es-BO"/>
        </a:p>
      </dgm:t>
    </dgm:pt>
    <dgm:pt modelId="{B9C81199-D174-46C9-8136-3BC72406E1F8}">
      <dgm:prSet phldrT="[Texto]" custT="1"/>
      <dgm:spPr/>
      <dgm:t>
        <a:bodyPr/>
        <a:lstStyle/>
        <a:p>
          <a:pPr algn="ctr"/>
          <a:r>
            <a:rPr lang="es-BO" sz="800" b="0" dirty="0">
              <a:solidFill>
                <a:srgbClr val="000000"/>
              </a:solidFill>
            </a:rPr>
            <a:t>EVALUACIÓN DEL INFORME DEL COMITÉ DE SEGUIMIENTO DE CONTROL INTERNO</a:t>
          </a:r>
          <a:endParaRPr lang="es-BO" sz="800" b="0" dirty="0"/>
        </a:p>
      </dgm:t>
    </dgm:pt>
    <dgm:pt modelId="{E4E3BBC2-0C36-49A6-94A3-0512A2331553}" type="parTrans" cxnId="{290C05BB-2CF9-4459-8517-2C7D5CE7EACE}">
      <dgm:prSet/>
      <dgm:spPr/>
      <dgm:t>
        <a:bodyPr/>
        <a:lstStyle/>
        <a:p>
          <a:endParaRPr lang="es-BO"/>
        </a:p>
      </dgm:t>
    </dgm:pt>
    <dgm:pt modelId="{98BDE8D7-4AA0-4512-8969-61FBEDA68770}" type="sibTrans" cxnId="{290C05BB-2CF9-4459-8517-2C7D5CE7EACE}">
      <dgm:prSet/>
      <dgm:spPr/>
      <dgm:t>
        <a:bodyPr/>
        <a:lstStyle/>
        <a:p>
          <a:endParaRPr lang="es-BO"/>
        </a:p>
      </dgm:t>
    </dgm:pt>
    <dgm:pt modelId="{65CA4155-4843-489F-B846-D338DEA21752}">
      <dgm:prSet phldrT="[Texto]" custT="1"/>
      <dgm:spPr/>
      <dgm:t>
        <a:bodyPr/>
        <a:lstStyle/>
        <a:p>
          <a:pPr algn="ctr"/>
          <a:r>
            <a:rPr lang="es-BO" sz="800" b="0" dirty="0">
              <a:solidFill>
                <a:srgbClr val="000000"/>
              </a:solidFill>
            </a:rPr>
            <a:t>VERIFICACIÓN DE DOBLE PERCEPCIÓN, CONTROL Y CONCILIACIÓN DE PLANILLAS</a:t>
          </a:r>
        </a:p>
      </dgm:t>
    </dgm:pt>
    <dgm:pt modelId="{EA1B6EC4-E22B-42F1-8088-9DDB3931F537}" type="parTrans" cxnId="{167FF860-89D8-44F9-A0C6-51FAEBFA2887}">
      <dgm:prSet/>
      <dgm:spPr/>
      <dgm:t>
        <a:bodyPr/>
        <a:lstStyle/>
        <a:p>
          <a:endParaRPr lang="es-BO"/>
        </a:p>
      </dgm:t>
    </dgm:pt>
    <dgm:pt modelId="{F80401A4-D89D-425A-A3A2-2627D1A8E9C8}" type="sibTrans" cxnId="{167FF860-89D8-44F9-A0C6-51FAEBFA2887}">
      <dgm:prSet/>
      <dgm:spPr/>
      <dgm:t>
        <a:bodyPr/>
        <a:lstStyle/>
        <a:p>
          <a:endParaRPr lang="es-BO"/>
        </a:p>
      </dgm:t>
    </dgm:pt>
    <dgm:pt modelId="{5D196AF2-9872-400C-BDF8-FACF5083BACB}">
      <dgm:prSet phldrT="[Texto]" custT="1"/>
      <dgm:spPr/>
      <dgm:t>
        <a:bodyPr/>
        <a:lstStyle/>
        <a:p>
          <a:pPr algn="ctr"/>
          <a:r>
            <a:rPr lang="es-BO" sz="800" b="0" dirty="0">
              <a:solidFill>
                <a:srgbClr val="000000"/>
              </a:solidFill>
            </a:rPr>
            <a:t>REVISIÓN ANUAL AL PROCEDIMIENTO OPORTUNO DEL CUMPLIMIENTO DE LA DECLARACIÓN JURADA DE </a:t>
          </a:r>
        </a:p>
        <a:p>
          <a:pPr algn="ctr"/>
          <a:r>
            <a:rPr lang="es-BO" sz="800" b="0" dirty="0">
              <a:solidFill>
                <a:srgbClr val="000000"/>
              </a:solidFill>
            </a:rPr>
            <a:t>BIENES Y RENTAS</a:t>
          </a:r>
          <a:endParaRPr lang="es-BO" sz="800" b="0" dirty="0"/>
        </a:p>
      </dgm:t>
    </dgm:pt>
    <dgm:pt modelId="{8B94C1EC-4D50-453B-89F6-B527DB71E8F3}" type="parTrans" cxnId="{43B98A5C-01F8-4735-9278-D7BC169368F0}">
      <dgm:prSet/>
      <dgm:spPr/>
      <dgm:t>
        <a:bodyPr/>
        <a:lstStyle/>
        <a:p>
          <a:endParaRPr lang="es-BO"/>
        </a:p>
      </dgm:t>
    </dgm:pt>
    <dgm:pt modelId="{3AB45B01-2C19-4BB0-BED4-9858DE6086AC}" type="sibTrans" cxnId="{43B98A5C-01F8-4735-9278-D7BC169368F0}">
      <dgm:prSet/>
      <dgm:spPr/>
      <dgm:t>
        <a:bodyPr/>
        <a:lstStyle/>
        <a:p>
          <a:endParaRPr lang="es-BO"/>
        </a:p>
      </dgm:t>
    </dgm:pt>
    <dgm:pt modelId="{92E1474B-8606-4F0B-93F2-B3F457B402A7}">
      <dgm:prSet phldrT="[Texto]" custT="1"/>
      <dgm:spPr/>
      <dgm:t>
        <a:bodyPr/>
        <a:lstStyle/>
        <a:p>
          <a:pPr algn="ctr"/>
          <a:r>
            <a:rPr lang="es-BO" sz="800" b="0" dirty="0">
              <a:solidFill>
                <a:srgbClr val="000000"/>
              </a:solidFill>
            </a:rPr>
            <a:t>AUDITORIA DE CUMPLIMIENTO RECOMENDACIÓN DE LA C.G.R..</a:t>
          </a:r>
          <a:endParaRPr lang="es-BO" sz="800" b="0" dirty="0"/>
        </a:p>
      </dgm:t>
    </dgm:pt>
    <dgm:pt modelId="{CFC7ED65-5860-4DB9-9162-F974E952DD13}" type="parTrans" cxnId="{F3F54F7C-7504-40F4-A9DE-E928AB76BE21}">
      <dgm:prSet/>
      <dgm:spPr/>
      <dgm:t>
        <a:bodyPr/>
        <a:lstStyle/>
        <a:p>
          <a:endParaRPr lang="es-BO"/>
        </a:p>
      </dgm:t>
    </dgm:pt>
    <dgm:pt modelId="{1506D6B3-EEAD-4CD5-9C58-60FEAC164FA1}" type="sibTrans" cxnId="{F3F54F7C-7504-40F4-A9DE-E928AB76BE21}">
      <dgm:prSet/>
      <dgm:spPr/>
      <dgm:t>
        <a:bodyPr/>
        <a:lstStyle/>
        <a:p>
          <a:endParaRPr lang="es-BO"/>
        </a:p>
      </dgm:t>
    </dgm:pt>
    <dgm:pt modelId="{3490041F-6BBB-4B0F-84CA-A304D2918F20}">
      <dgm:prSet phldrT="[Texto]" custT="1"/>
      <dgm:spPr/>
      <dgm:t>
        <a:bodyPr/>
        <a:lstStyle/>
        <a:p>
          <a:pPr algn="ctr"/>
          <a:r>
            <a:rPr lang="es-BO" sz="800" b="0" dirty="0">
              <a:solidFill>
                <a:srgbClr val="000000"/>
              </a:solidFill>
            </a:rPr>
            <a:t>SEGUIMIENTO AL INFORME AUDITORIA INTERNA CBES-UAI Nº 03/2022</a:t>
          </a:r>
          <a:endParaRPr lang="es-BO" sz="800" b="0" dirty="0"/>
        </a:p>
      </dgm:t>
    </dgm:pt>
    <dgm:pt modelId="{7CBD28CE-9081-4236-9DD2-814C4EBD4710}" type="parTrans" cxnId="{C4A5A8D9-57D4-4299-AF43-9B45456C46F9}">
      <dgm:prSet/>
      <dgm:spPr/>
      <dgm:t>
        <a:bodyPr/>
        <a:lstStyle/>
        <a:p>
          <a:endParaRPr lang="es-BO"/>
        </a:p>
      </dgm:t>
    </dgm:pt>
    <dgm:pt modelId="{5A648462-D4FC-487A-931A-54933444D1EE}" type="sibTrans" cxnId="{C4A5A8D9-57D4-4299-AF43-9B45456C46F9}">
      <dgm:prSet/>
      <dgm:spPr/>
      <dgm:t>
        <a:bodyPr/>
        <a:lstStyle/>
        <a:p>
          <a:endParaRPr lang="es-BO"/>
        </a:p>
      </dgm:t>
    </dgm:pt>
    <dgm:pt modelId="{E6E2EBDB-2A7D-4A13-9FD7-E9ACD93BA746}">
      <dgm:prSet phldrT="[Texto]" custT="1"/>
      <dgm:spPr/>
      <dgm:t>
        <a:bodyPr/>
        <a:lstStyle/>
        <a:p>
          <a:pPr algn="ctr"/>
          <a:r>
            <a:rPr lang="es-BO" sz="800" b="0" dirty="0">
              <a:solidFill>
                <a:srgbClr val="000000"/>
              </a:solidFill>
            </a:rPr>
            <a:t>ACTIVIDADES PROGRAMADAS DE ACUERDO A SOLICITUD CONTRALORÍA</a:t>
          </a:r>
          <a:endParaRPr lang="es-BO" sz="800" b="0" dirty="0"/>
        </a:p>
      </dgm:t>
    </dgm:pt>
    <dgm:pt modelId="{205143AC-6D87-4979-ACB4-13241735E621}" type="parTrans" cxnId="{07156DD7-43D0-451F-B3F7-D43173B08BE0}">
      <dgm:prSet/>
      <dgm:spPr/>
      <dgm:t>
        <a:bodyPr/>
        <a:lstStyle/>
        <a:p>
          <a:endParaRPr lang="es-BO"/>
        </a:p>
      </dgm:t>
    </dgm:pt>
    <dgm:pt modelId="{4CB9D578-8C15-41AB-945E-94B94A77140B}" type="sibTrans" cxnId="{07156DD7-43D0-451F-B3F7-D43173B08BE0}">
      <dgm:prSet/>
      <dgm:spPr/>
      <dgm:t>
        <a:bodyPr/>
        <a:lstStyle/>
        <a:p>
          <a:endParaRPr lang="es-BO"/>
        </a:p>
      </dgm:t>
    </dgm:pt>
    <dgm:pt modelId="{1407FCD7-4974-475E-8E6E-46375F27746F}" type="pres">
      <dgm:prSet presAssocID="{0F66ADB5-CFA2-4C9F-AA40-0C32F81DA846}" presName="rootnode" presStyleCnt="0">
        <dgm:presLayoutVars>
          <dgm:chMax/>
          <dgm:chPref/>
          <dgm:dir/>
          <dgm:animLvl val="lvl"/>
        </dgm:presLayoutVars>
      </dgm:prSet>
      <dgm:spPr/>
    </dgm:pt>
    <dgm:pt modelId="{7E880501-8155-4894-B81A-62CEB248396A}" type="pres">
      <dgm:prSet presAssocID="{9370F23F-A2E7-4756-B19B-B236D9F399BC}" presName="composite" presStyleCnt="0"/>
      <dgm:spPr/>
    </dgm:pt>
    <dgm:pt modelId="{9689001E-6002-4CB5-AFD2-4294C0DB2345}" type="pres">
      <dgm:prSet presAssocID="{9370F23F-A2E7-4756-B19B-B236D9F399BC}" presName="LShape" presStyleLbl="alignNode1" presStyleIdx="0" presStyleCnt="17"/>
      <dgm:spPr>
        <a:solidFill>
          <a:schemeClr val="accent1"/>
        </a:solidFill>
        <a:ln>
          <a:noFill/>
        </a:ln>
      </dgm:spPr>
    </dgm:pt>
    <dgm:pt modelId="{EFFCF4EC-0651-4C77-84BD-7BD03627DC55}" type="pres">
      <dgm:prSet presAssocID="{9370F23F-A2E7-4756-B19B-B236D9F399BC}" presName="ParentText" presStyleLbl="revTx" presStyleIdx="0" presStyleCnt="9">
        <dgm:presLayoutVars>
          <dgm:chMax val="0"/>
          <dgm:chPref val="0"/>
          <dgm:bulletEnabled val="1"/>
        </dgm:presLayoutVars>
      </dgm:prSet>
      <dgm:spPr/>
      <dgm:t>
        <a:bodyPr/>
        <a:lstStyle/>
        <a:p>
          <a:endParaRPr lang="es-ES"/>
        </a:p>
      </dgm:t>
    </dgm:pt>
    <dgm:pt modelId="{B3FBF87F-EBCE-44B8-BEA0-84F86A40B98E}" type="pres">
      <dgm:prSet presAssocID="{9370F23F-A2E7-4756-B19B-B236D9F399BC}" presName="Triangle" presStyleLbl="alignNode1" presStyleIdx="1" presStyleCnt="17"/>
      <dgm:spPr>
        <a:solidFill>
          <a:schemeClr val="accent1"/>
        </a:solidFill>
        <a:ln>
          <a:noFill/>
        </a:ln>
      </dgm:spPr>
    </dgm:pt>
    <dgm:pt modelId="{1F296A30-F218-4728-A429-CAB5085A4AA0}" type="pres">
      <dgm:prSet presAssocID="{6DC881F3-DF21-49FA-9D48-6552F032229C}" presName="sibTrans" presStyleCnt="0"/>
      <dgm:spPr/>
    </dgm:pt>
    <dgm:pt modelId="{EC6E29E5-38ED-4E21-BD83-A841A0E4B1AD}" type="pres">
      <dgm:prSet presAssocID="{6DC881F3-DF21-49FA-9D48-6552F032229C}" presName="space" presStyleCnt="0"/>
      <dgm:spPr/>
    </dgm:pt>
    <dgm:pt modelId="{9CABF03B-5D93-4EAA-8499-4EF24A7F2285}" type="pres">
      <dgm:prSet presAssocID="{A0F14309-6632-48EF-9391-93DC0728218A}" presName="composite" presStyleCnt="0"/>
      <dgm:spPr/>
    </dgm:pt>
    <dgm:pt modelId="{AF917CE7-F056-4753-B108-6E373C9A2DD1}" type="pres">
      <dgm:prSet presAssocID="{A0F14309-6632-48EF-9391-93DC0728218A}" presName="LShape" presStyleLbl="alignNode1" presStyleIdx="2" presStyleCnt="17"/>
      <dgm:spPr>
        <a:solidFill>
          <a:schemeClr val="accent1"/>
        </a:solidFill>
        <a:ln>
          <a:noFill/>
        </a:ln>
      </dgm:spPr>
    </dgm:pt>
    <dgm:pt modelId="{8E75FC5A-E1F5-4B9D-9D5C-4D68836855BD}" type="pres">
      <dgm:prSet presAssocID="{A0F14309-6632-48EF-9391-93DC0728218A}" presName="ParentText" presStyleLbl="revTx" presStyleIdx="1" presStyleCnt="9">
        <dgm:presLayoutVars>
          <dgm:chMax val="0"/>
          <dgm:chPref val="0"/>
          <dgm:bulletEnabled val="1"/>
        </dgm:presLayoutVars>
      </dgm:prSet>
      <dgm:spPr/>
      <dgm:t>
        <a:bodyPr/>
        <a:lstStyle/>
        <a:p>
          <a:endParaRPr lang="es-ES"/>
        </a:p>
      </dgm:t>
    </dgm:pt>
    <dgm:pt modelId="{CFF1948C-ABE5-4C44-BB6A-9B38450BD703}" type="pres">
      <dgm:prSet presAssocID="{A0F14309-6632-48EF-9391-93DC0728218A}" presName="Triangle" presStyleLbl="alignNode1" presStyleIdx="3" presStyleCnt="17"/>
      <dgm:spPr>
        <a:solidFill>
          <a:schemeClr val="accent1"/>
        </a:solidFill>
        <a:ln>
          <a:noFill/>
        </a:ln>
      </dgm:spPr>
    </dgm:pt>
    <dgm:pt modelId="{A62FD07E-876F-4827-BFE1-C4FC2BA7F628}" type="pres">
      <dgm:prSet presAssocID="{28E0D28F-9475-4C75-90D9-0CC4422183DE}" presName="sibTrans" presStyleCnt="0"/>
      <dgm:spPr/>
    </dgm:pt>
    <dgm:pt modelId="{2CD6C036-8881-44D6-97A1-FB4FF2DF84C4}" type="pres">
      <dgm:prSet presAssocID="{28E0D28F-9475-4C75-90D9-0CC4422183DE}" presName="space" presStyleCnt="0"/>
      <dgm:spPr/>
    </dgm:pt>
    <dgm:pt modelId="{0AB59E35-6600-4E5A-847A-ED285916CFB0}" type="pres">
      <dgm:prSet presAssocID="{11BF608E-6E7E-4D80-B0D8-93BB5E9E56C0}" presName="composite" presStyleCnt="0"/>
      <dgm:spPr/>
    </dgm:pt>
    <dgm:pt modelId="{6896FFA1-E0EC-4BC4-BAA7-2A73E3ED1B41}" type="pres">
      <dgm:prSet presAssocID="{11BF608E-6E7E-4D80-B0D8-93BB5E9E56C0}" presName="LShape" presStyleLbl="alignNode1" presStyleIdx="4" presStyleCnt="17"/>
      <dgm:spPr>
        <a:solidFill>
          <a:schemeClr val="accent1"/>
        </a:solidFill>
        <a:ln>
          <a:noFill/>
        </a:ln>
      </dgm:spPr>
    </dgm:pt>
    <dgm:pt modelId="{126E82A2-2EDB-48F8-8164-E26A3156B664}" type="pres">
      <dgm:prSet presAssocID="{11BF608E-6E7E-4D80-B0D8-93BB5E9E56C0}" presName="ParentText" presStyleLbl="revTx" presStyleIdx="2" presStyleCnt="9">
        <dgm:presLayoutVars>
          <dgm:chMax val="0"/>
          <dgm:chPref val="0"/>
          <dgm:bulletEnabled val="1"/>
        </dgm:presLayoutVars>
      </dgm:prSet>
      <dgm:spPr/>
      <dgm:t>
        <a:bodyPr/>
        <a:lstStyle/>
        <a:p>
          <a:endParaRPr lang="es-ES"/>
        </a:p>
      </dgm:t>
    </dgm:pt>
    <dgm:pt modelId="{61D5FF8E-D78D-4A92-B918-D488E4A3C4C0}" type="pres">
      <dgm:prSet presAssocID="{11BF608E-6E7E-4D80-B0D8-93BB5E9E56C0}" presName="Triangle" presStyleLbl="alignNode1" presStyleIdx="5" presStyleCnt="17"/>
      <dgm:spPr>
        <a:solidFill>
          <a:schemeClr val="accent1"/>
        </a:solidFill>
        <a:ln>
          <a:noFill/>
        </a:ln>
      </dgm:spPr>
    </dgm:pt>
    <dgm:pt modelId="{60FD8C3F-E0AF-407D-9B00-9E4147BCDF55}" type="pres">
      <dgm:prSet presAssocID="{9F53E7AC-F63B-4005-A37C-05675DA613F6}" presName="sibTrans" presStyleCnt="0"/>
      <dgm:spPr/>
    </dgm:pt>
    <dgm:pt modelId="{C38D09A1-6827-4140-B839-C151FA764912}" type="pres">
      <dgm:prSet presAssocID="{9F53E7AC-F63B-4005-A37C-05675DA613F6}" presName="space" presStyleCnt="0"/>
      <dgm:spPr/>
    </dgm:pt>
    <dgm:pt modelId="{DE662BEF-A027-4942-93EC-355DFDF6C8C5}" type="pres">
      <dgm:prSet presAssocID="{B9C81199-D174-46C9-8136-3BC72406E1F8}" presName="composite" presStyleCnt="0"/>
      <dgm:spPr/>
    </dgm:pt>
    <dgm:pt modelId="{81C16A8A-630D-4CCF-B549-567A6C484DAF}" type="pres">
      <dgm:prSet presAssocID="{B9C81199-D174-46C9-8136-3BC72406E1F8}" presName="LShape" presStyleLbl="alignNode1" presStyleIdx="6" presStyleCnt="17"/>
      <dgm:spPr>
        <a:solidFill>
          <a:schemeClr val="accent1"/>
        </a:solidFill>
        <a:ln>
          <a:noFill/>
        </a:ln>
      </dgm:spPr>
    </dgm:pt>
    <dgm:pt modelId="{E588CAD7-8FA2-40E0-9127-600C2EF66FFF}" type="pres">
      <dgm:prSet presAssocID="{B9C81199-D174-46C9-8136-3BC72406E1F8}" presName="ParentText" presStyleLbl="revTx" presStyleIdx="3" presStyleCnt="9">
        <dgm:presLayoutVars>
          <dgm:chMax val="0"/>
          <dgm:chPref val="0"/>
          <dgm:bulletEnabled val="1"/>
        </dgm:presLayoutVars>
      </dgm:prSet>
      <dgm:spPr/>
      <dgm:t>
        <a:bodyPr/>
        <a:lstStyle/>
        <a:p>
          <a:endParaRPr lang="es-ES"/>
        </a:p>
      </dgm:t>
    </dgm:pt>
    <dgm:pt modelId="{7AAEBA5A-8DA1-448C-9CAE-B637BA968A58}" type="pres">
      <dgm:prSet presAssocID="{B9C81199-D174-46C9-8136-3BC72406E1F8}" presName="Triangle" presStyleLbl="alignNode1" presStyleIdx="7" presStyleCnt="17"/>
      <dgm:spPr>
        <a:solidFill>
          <a:schemeClr val="accent1"/>
        </a:solidFill>
        <a:ln>
          <a:noFill/>
        </a:ln>
      </dgm:spPr>
    </dgm:pt>
    <dgm:pt modelId="{878C5B6C-2301-42A3-9E92-16B86012206B}" type="pres">
      <dgm:prSet presAssocID="{98BDE8D7-4AA0-4512-8969-61FBEDA68770}" presName="sibTrans" presStyleCnt="0"/>
      <dgm:spPr/>
    </dgm:pt>
    <dgm:pt modelId="{157CE90B-20DA-47CA-99BE-240477AC8750}" type="pres">
      <dgm:prSet presAssocID="{98BDE8D7-4AA0-4512-8969-61FBEDA68770}" presName="space" presStyleCnt="0"/>
      <dgm:spPr/>
    </dgm:pt>
    <dgm:pt modelId="{BC7FDE28-4D5A-4742-AB72-194FA4EA8D5A}" type="pres">
      <dgm:prSet presAssocID="{65CA4155-4843-489F-B846-D338DEA21752}" presName="composite" presStyleCnt="0"/>
      <dgm:spPr/>
    </dgm:pt>
    <dgm:pt modelId="{74E4628E-49D9-4ABD-A97B-1A7C77DB7BB4}" type="pres">
      <dgm:prSet presAssocID="{65CA4155-4843-489F-B846-D338DEA21752}" presName="LShape" presStyleLbl="alignNode1" presStyleIdx="8" presStyleCnt="17"/>
      <dgm:spPr>
        <a:solidFill>
          <a:schemeClr val="accent1"/>
        </a:solidFill>
        <a:ln>
          <a:noFill/>
        </a:ln>
      </dgm:spPr>
    </dgm:pt>
    <dgm:pt modelId="{85C6069B-DE3A-45D7-98F2-19A93A6FFEF7}" type="pres">
      <dgm:prSet presAssocID="{65CA4155-4843-489F-B846-D338DEA21752}" presName="ParentText" presStyleLbl="revTx" presStyleIdx="4" presStyleCnt="9">
        <dgm:presLayoutVars>
          <dgm:chMax val="0"/>
          <dgm:chPref val="0"/>
          <dgm:bulletEnabled val="1"/>
        </dgm:presLayoutVars>
      </dgm:prSet>
      <dgm:spPr/>
      <dgm:t>
        <a:bodyPr/>
        <a:lstStyle/>
        <a:p>
          <a:endParaRPr lang="es-ES"/>
        </a:p>
      </dgm:t>
    </dgm:pt>
    <dgm:pt modelId="{2C75A463-F517-4C83-8CB9-FDE598CD953D}" type="pres">
      <dgm:prSet presAssocID="{65CA4155-4843-489F-B846-D338DEA21752}" presName="Triangle" presStyleLbl="alignNode1" presStyleIdx="9" presStyleCnt="17"/>
      <dgm:spPr>
        <a:solidFill>
          <a:schemeClr val="accent1"/>
        </a:solidFill>
        <a:ln>
          <a:noFill/>
        </a:ln>
      </dgm:spPr>
    </dgm:pt>
    <dgm:pt modelId="{A6A969F3-03A9-43D5-956F-872AF2C03A68}" type="pres">
      <dgm:prSet presAssocID="{F80401A4-D89D-425A-A3A2-2627D1A8E9C8}" presName="sibTrans" presStyleCnt="0"/>
      <dgm:spPr/>
    </dgm:pt>
    <dgm:pt modelId="{1CCE67DA-1323-43E7-AB47-6866E6C8382B}" type="pres">
      <dgm:prSet presAssocID="{F80401A4-D89D-425A-A3A2-2627D1A8E9C8}" presName="space" presStyleCnt="0"/>
      <dgm:spPr/>
    </dgm:pt>
    <dgm:pt modelId="{AE9180C7-E7C9-4A15-970C-798440334C96}" type="pres">
      <dgm:prSet presAssocID="{5D196AF2-9872-400C-BDF8-FACF5083BACB}" presName="composite" presStyleCnt="0"/>
      <dgm:spPr/>
    </dgm:pt>
    <dgm:pt modelId="{F1A8F63A-DA82-48E5-8475-DCE99F30DDFA}" type="pres">
      <dgm:prSet presAssocID="{5D196AF2-9872-400C-BDF8-FACF5083BACB}" presName="LShape" presStyleLbl="alignNode1" presStyleIdx="10" presStyleCnt="17"/>
      <dgm:spPr>
        <a:solidFill>
          <a:schemeClr val="accent1"/>
        </a:solidFill>
        <a:ln>
          <a:noFill/>
        </a:ln>
      </dgm:spPr>
    </dgm:pt>
    <dgm:pt modelId="{9E9BBBE8-C4A4-4CE3-A969-B0025496485D}" type="pres">
      <dgm:prSet presAssocID="{5D196AF2-9872-400C-BDF8-FACF5083BACB}" presName="ParentText" presStyleLbl="revTx" presStyleIdx="5" presStyleCnt="9" custScaleX="116176" custLinFactNeighborX="6832">
        <dgm:presLayoutVars>
          <dgm:chMax val="0"/>
          <dgm:chPref val="0"/>
          <dgm:bulletEnabled val="1"/>
        </dgm:presLayoutVars>
      </dgm:prSet>
      <dgm:spPr/>
      <dgm:t>
        <a:bodyPr/>
        <a:lstStyle/>
        <a:p>
          <a:endParaRPr lang="es-ES"/>
        </a:p>
      </dgm:t>
    </dgm:pt>
    <dgm:pt modelId="{27B5A628-410A-4C76-B9B0-D1B358ABEC3C}" type="pres">
      <dgm:prSet presAssocID="{5D196AF2-9872-400C-BDF8-FACF5083BACB}" presName="Triangle" presStyleLbl="alignNode1" presStyleIdx="11" presStyleCnt="17"/>
      <dgm:spPr>
        <a:solidFill>
          <a:schemeClr val="accent1"/>
        </a:solidFill>
        <a:ln>
          <a:noFill/>
        </a:ln>
      </dgm:spPr>
    </dgm:pt>
    <dgm:pt modelId="{65B4A30F-FA9E-4A03-9879-C3383AED5B28}" type="pres">
      <dgm:prSet presAssocID="{3AB45B01-2C19-4BB0-BED4-9858DE6086AC}" presName="sibTrans" presStyleCnt="0"/>
      <dgm:spPr/>
    </dgm:pt>
    <dgm:pt modelId="{6F391D2D-FEAC-496B-B3B3-90281C9A31DE}" type="pres">
      <dgm:prSet presAssocID="{3AB45B01-2C19-4BB0-BED4-9858DE6086AC}" presName="space" presStyleCnt="0"/>
      <dgm:spPr/>
    </dgm:pt>
    <dgm:pt modelId="{DA624BB0-096C-4F36-98D7-2EF46B6EC8BE}" type="pres">
      <dgm:prSet presAssocID="{92E1474B-8606-4F0B-93F2-B3F457B402A7}" presName="composite" presStyleCnt="0"/>
      <dgm:spPr/>
    </dgm:pt>
    <dgm:pt modelId="{DDFA81E7-4728-4F0C-995C-9529173EF13D}" type="pres">
      <dgm:prSet presAssocID="{92E1474B-8606-4F0B-93F2-B3F457B402A7}" presName="LShape" presStyleLbl="alignNode1" presStyleIdx="12" presStyleCnt="17"/>
      <dgm:spPr>
        <a:solidFill>
          <a:schemeClr val="accent1"/>
        </a:solidFill>
        <a:ln>
          <a:noFill/>
        </a:ln>
      </dgm:spPr>
    </dgm:pt>
    <dgm:pt modelId="{7429404D-0FF7-469D-A5D6-66A1EFAD53D2}" type="pres">
      <dgm:prSet presAssocID="{92E1474B-8606-4F0B-93F2-B3F457B402A7}" presName="ParentText" presStyleLbl="revTx" presStyleIdx="6" presStyleCnt="9">
        <dgm:presLayoutVars>
          <dgm:chMax val="0"/>
          <dgm:chPref val="0"/>
          <dgm:bulletEnabled val="1"/>
        </dgm:presLayoutVars>
      </dgm:prSet>
      <dgm:spPr/>
      <dgm:t>
        <a:bodyPr/>
        <a:lstStyle/>
        <a:p>
          <a:endParaRPr lang="es-ES"/>
        </a:p>
      </dgm:t>
    </dgm:pt>
    <dgm:pt modelId="{8BE12CDD-AB7E-41BD-BD3C-637B06CE261C}" type="pres">
      <dgm:prSet presAssocID="{92E1474B-8606-4F0B-93F2-B3F457B402A7}" presName="Triangle" presStyleLbl="alignNode1" presStyleIdx="13" presStyleCnt="17"/>
      <dgm:spPr>
        <a:solidFill>
          <a:schemeClr val="accent1"/>
        </a:solidFill>
        <a:ln>
          <a:noFill/>
        </a:ln>
      </dgm:spPr>
    </dgm:pt>
    <dgm:pt modelId="{18CC9B13-588F-49C5-ACF5-F5BD4AB44C6A}" type="pres">
      <dgm:prSet presAssocID="{1506D6B3-EEAD-4CD5-9C58-60FEAC164FA1}" presName="sibTrans" presStyleCnt="0"/>
      <dgm:spPr/>
    </dgm:pt>
    <dgm:pt modelId="{F22B43AB-1C06-4612-A36E-7A01E8BEB791}" type="pres">
      <dgm:prSet presAssocID="{1506D6B3-EEAD-4CD5-9C58-60FEAC164FA1}" presName="space" presStyleCnt="0"/>
      <dgm:spPr/>
    </dgm:pt>
    <dgm:pt modelId="{348BF7AA-4463-4173-B0BA-FFAB2D73AFEE}" type="pres">
      <dgm:prSet presAssocID="{3490041F-6BBB-4B0F-84CA-A304D2918F20}" presName="composite" presStyleCnt="0"/>
      <dgm:spPr/>
    </dgm:pt>
    <dgm:pt modelId="{8081B51A-7D71-46B7-B685-520BE16FDD1A}" type="pres">
      <dgm:prSet presAssocID="{3490041F-6BBB-4B0F-84CA-A304D2918F20}" presName="LShape" presStyleLbl="alignNode1" presStyleIdx="14" presStyleCnt="17"/>
      <dgm:spPr>
        <a:solidFill>
          <a:schemeClr val="accent1"/>
        </a:solidFill>
        <a:ln>
          <a:noFill/>
        </a:ln>
      </dgm:spPr>
    </dgm:pt>
    <dgm:pt modelId="{123B8581-7839-41A5-AB4E-22FA89293277}" type="pres">
      <dgm:prSet presAssocID="{3490041F-6BBB-4B0F-84CA-A304D2918F20}" presName="ParentText" presStyleLbl="revTx" presStyleIdx="7" presStyleCnt="9">
        <dgm:presLayoutVars>
          <dgm:chMax val="0"/>
          <dgm:chPref val="0"/>
          <dgm:bulletEnabled val="1"/>
        </dgm:presLayoutVars>
      </dgm:prSet>
      <dgm:spPr/>
      <dgm:t>
        <a:bodyPr/>
        <a:lstStyle/>
        <a:p>
          <a:endParaRPr lang="es-ES"/>
        </a:p>
      </dgm:t>
    </dgm:pt>
    <dgm:pt modelId="{43D1C34B-4F4D-4963-8939-A2A7C4795EB2}" type="pres">
      <dgm:prSet presAssocID="{3490041F-6BBB-4B0F-84CA-A304D2918F20}" presName="Triangle" presStyleLbl="alignNode1" presStyleIdx="15" presStyleCnt="17"/>
      <dgm:spPr>
        <a:solidFill>
          <a:schemeClr val="accent1"/>
        </a:solidFill>
        <a:ln>
          <a:noFill/>
        </a:ln>
      </dgm:spPr>
    </dgm:pt>
    <dgm:pt modelId="{E07B9500-1780-457D-AD6B-A366F4544F81}" type="pres">
      <dgm:prSet presAssocID="{5A648462-D4FC-487A-931A-54933444D1EE}" presName="sibTrans" presStyleCnt="0"/>
      <dgm:spPr/>
    </dgm:pt>
    <dgm:pt modelId="{0E68374F-696C-44F3-BE76-ED427A41520F}" type="pres">
      <dgm:prSet presAssocID="{5A648462-D4FC-487A-931A-54933444D1EE}" presName="space" presStyleCnt="0"/>
      <dgm:spPr/>
    </dgm:pt>
    <dgm:pt modelId="{F9260389-531C-46E4-8FF3-09E10D6D351B}" type="pres">
      <dgm:prSet presAssocID="{E6E2EBDB-2A7D-4A13-9FD7-E9ACD93BA746}" presName="composite" presStyleCnt="0"/>
      <dgm:spPr/>
    </dgm:pt>
    <dgm:pt modelId="{54F4DDD8-E611-46B6-9F48-11042FE01BC0}" type="pres">
      <dgm:prSet presAssocID="{E6E2EBDB-2A7D-4A13-9FD7-E9ACD93BA746}" presName="LShape" presStyleLbl="alignNode1" presStyleIdx="16" presStyleCnt="17"/>
      <dgm:spPr>
        <a:solidFill>
          <a:schemeClr val="accent1"/>
        </a:solidFill>
        <a:ln>
          <a:noFill/>
        </a:ln>
      </dgm:spPr>
    </dgm:pt>
    <dgm:pt modelId="{D8573190-028C-4920-B2B1-A1D273101F81}" type="pres">
      <dgm:prSet presAssocID="{E6E2EBDB-2A7D-4A13-9FD7-E9ACD93BA746}" presName="ParentText" presStyleLbl="revTx" presStyleIdx="8" presStyleCnt="9">
        <dgm:presLayoutVars>
          <dgm:chMax val="0"/>
          <dgm:chPref val="0"/>
          <dgm:bulletEnabled val="1"/>
        </dgm:presLayoutVars>
      </dgm:prSet>
      <dgm:spPr/>
      <dgm:t>
        <a:bodyPr/>
        <a:lstStyle/>
        <a:p>
          <a:endParaRPr lang="es-ES"/>
        </a:p>
      </dgm:t>
    </dgm:pt>
  </dgm:ptLst>
  <dgm:cxnLst>
    <dgm:cxn modelId="{167FF860-89D8-44F9-A0C6-51FAEBFA2887}" srcId="{0F66ADB5-CFA2-4C9F-AA40-0C32F81DA846}" destId="{65CA4155-4843-489F-B846-D338DEA21752}" srcOrd="4" destOrd="0" parTransId="{EA1B6EC4-E22B-42F1-8088-9DDB3931F537}" sibTransId="{F80401A4-D89D-425A-A3A2-2627D1A8E9C8}"/>
    <dgm:cxn modelId="{44FAA9F1-4A31-472C-B6A1-A648E013BAEB}" type="presOf" srcId="{9370F23F-A2E7-4756-B19B-B236D9F399BC}" destId="{EFFCF4EC-0651-4C77-84BD-7BD03627DC55}" srcOrd="0" destOrd="0" presId="urn:microsoft.com/office/officeart/2009/3/layout/StepUpProcess"/>
    <dgm:cxn modelId="{97C3548A-E8F6-4711-8135-556C1E4E7F84}" srcId="{0F66ADB5-CFA2-4C9F-AA40-0C32F81DA846}" destId="{9370F23F-A2E7-4756-B19B-B236D9F399BC}" srcOrd="0" destOrd="0" parTransId="{D52DC535-4328-4EE4-A98F-DBF87DDD3535}" sibTransId="{6DC881F3-DF21-49FA-9D48-6552F032229C}"/>
    <dgm:cxn modelId="{F3F54F7C-7504-40F4-A9DE-E928AB76BE21}" srcId="{0F66ADB5-CFA2-4C9F-AA40-0C32F81DA846}" destId="{92E1474B-8606-4F0B-93F2-B3F457B402A7}" srcOrd="6" destOrd="0" parTransId="{CFC7ED65-5860-4DB9-9162-F974E952DD13}" sibTransId="{1506D6B3-EEAD-4CD5-9C58-60FEAC164FA1}"/>
    <dgm:cxn modelId="{CA3BAE79-F094-443E-8A01-DD10A07A49E3}" type="presOf" srcId="{3490041F-6BBB-4B0F-84CA-A304D2918F20}" destId="{123B8581-7839-41A5-AB4E-22FA89293277}" srcOrd="0" destOrd="0" presId="urn:microsoft.com/office/officeart/2009/3/layout/StepUpProcess"/>
    <dgm:cxn modelId="{156D0B8C-753D-4691-BB53-20118645E4F9}" type="presOf" srcId="{A0F14309-6632-48EF-9391-93DC0728218A}" destId="{8E75FC5A-E1F5-4B9D-9D5C-4D68836855BD}" srcOrd="0" destOrd="0" presId="urn:microsoft.com/office/officeart/2009/3/layout/StepUpProcess"/>
    <dgm:cxn modelId="{F4EEA1E5-9223-44DF-BFB4-EC2B8D657B98}" srcId="{0F66ADB5-CFA2-4C9F-AA40-0C32F81DA846}" destId="{A0F14309-6632-48EF-9391-93DC0728218A}" srcOrd="1" destOrd="0" parTransId="{1B04D99E-AFB2-4B4B-83F8-99E62F2701E3}" sibTransId="{28E0D28F-9475-4C75-90D9-0CC4422183DE}"/>
    <dgm:cxn modelId="{290C05BB-2CF9-4459-8517-2C7D5CE7EACE}" srcId="{0F66ADB5-CFA2-4C9F-AA40-0C32F81DA846}" destId="{B9C81199-D174-46C9-8136-3BC72406E1F8}" srcOrd="3" destOrd="0" parTransId="{E4E3BBC2-0C36-49A6-94A3-0512A2331553}" sibTransId="{98BDE8D7-4AA0-4512-8969-61FBEDA68770}"/>
    <dgm:cxn modelId="{43B98A5C-01F8-4735-9278-D7BC169368F0}" srcId="{0F66ADB5-CFA2-4C9F-AA40-0C32F81DA846}" destId="{5D196AF2-9872-400C-BDF8-FACF5083BACB}" srcOrd="5" destOrd="0" parTransId="{8B94C1EC-4D50-453B-89F6-B527DB71E8F3}" sibTransId="{3AB45B01-2C19-4BB0-BED4-9858DE6086AC}"/>
    <dgm:cxn modelId="{AB4E6DA4-6FA2-41BD-83A6-504C67C8A45E}" type="presOf" srcId="{0F66ADB5-CFA2-4C9F-AA40-0C32F81DA846}" destId="{1407FCD7-4974-475E-8E6E-46375F27746F}" srcOrd="0" destOrd="0" presId="urn:microsoft.com/office/officeart/2009/3/layout/StepUpProcess"/>
    <dgm:cxn modelId="{A1BD0C55-9538-4CB6-BD35-D72CA2C5FC43}" type="presOf" srcId="{E6E2EBDB-2A7D-4A13-9FD7-E9ACD93BA746}" destId="{D8573190-028C-4920-B2B1-A1D273101F81}" srcOrd="0" destOrd="0" presId="urn:microsoft.com/office/officeart/2009/3/layout/StepUpProcess"/>
    <dgm:cxn modelId="{D1CF6B05-442D-44B5-9E45-4027999302F8}" type="presOf" srcId="{92E1474B-8606-4F0B-93F2-B3F457B402A7}" destId="{7429404D-0FF7-469D-A5D6-66A1EFAD53D2}" srcOrd="0" destOrd="0" presId="urn:microsoft.com/office/officeart/2009/3/layout/StepUpProcess"/>
    <dgm:cxn modelId="{9E962732-D0BC-4DF0-86D5-D796F85ACD3B}" type="presOf" srcId="{65CA4155-4843-489F-B846-D338DEA21752}" destId="{85C6069B-DE3A-45D7-98F2-19A93A6FFEF7}" srcOrd="0" destOrd="0" presId="urn:microsoft.com/office/officeart/2009/3/layout/StepUpProcess"/>
    <dgm:cxn modelId="{C4A5A8D9-57D4-4299-AF43-9B45456C46F9}" srcId="{0F66ADB5-CFA2-4C9F-AA40-0C32F81DA846}" destId="{3490041F-6BBB-4B0F-84CA-A304D2918F20}" srcOrd="7" destOrd="0" parTransId="{7CBD28CE-9081-4236-9DD2-814C4EBD4710}" sibTransId="{5A648462-D4FC-487A-931A-54933444D1EE}"/>
    <dgm:cxn modelId="{2064EBC0-9373-419A-BED5-E31C0B8BDF50}" type="presOf" srcId="{B9C81199-D174-46C9-8136-3BC72406E1F8}" destId="{E588CAD7-8FA2-40E0-9127-600C2EF66FFF}" srcOrd="0" destOrd="0" presId="urn:microsoft.com/office/officeart/2009/3/layout/StepUpProcess"/>
    <dgm:cxn modelId="{44E96355-6BC8-46FC-8A71-128BFC71A17F}" type="presOf" srcId="{5D196AF2-9872-400C-BDF8-FACF5083BACB}" destId="{9E9BBBE8-C4A4-4CE3-A969-B0025496485D}" srcOrd="0" destOrd="0" presId="urn:microsoft.com/office/officeart/2009/3/layout/StepUpProcess"/>
    <dgm:cxn modelId="{07156DD7-43D0-451F-B3F7-D43173B08BE0}" srcId="{0F66ADB5-CFA2-4C9F-AA40-0C32F81DA846}" destId="{E6E2EBDB-2A7D-4A13-9FD7-E9ACD93BA746}" srcOrd="8" destOrd="0" parTransId="{205143AC-6D87-4979-ACB4-13241735E621}" sibTransId="{4CB9D578-8C15-41AB-945E-94B94A77140B}"/>
    <dgm:cxn modelId="{2EE98900-5E23-425E-90B2-A495369C8A4F}" srcId="{0F66ADB5-CFA2-4C9F-AA40-0C32F81DA846}" destId="{11BF608E-6E7E-4D80-B0D8-93BB5E9E56C0}" srcOrd="2" destOrd="0" parTransId="{7DFC8362-A126-4709-92EB-F40B10E560D7}" sibTransId="{9F53E7AC-F63B-4005-A37C-05675DA613F6}"/>
    <dgm:cxn modelId="{F6C8C9BA-C778-4722-A763-3ACDADC20702}" type="presOf" srcId="{11BF608E-6E7E-4D80-B0D8-93BB5E9E56C0}" destId="{126E82A2-2EDB-48F8-8164-E26A3156B664}" srcOrd="0" destOrd="0" presId="urn:microsoft.com/office/officeart/2009/3/layout/StepUpProcess"/>
    <dgm:cxn modelId="{5EE2E937-3A66-4DEF-812A-C765B00FEBD4}" type="presParOf" srcId="{1407FCD7-4974-475E-8E6E-46375F27746F}" destId="{7E880501-8155-4894-B81A-62CEB248396A}" srcOrd="0" destOrd="0" presId="urn:microsoft.com/office/officeart/2009/3/layout/StepUpProcess"/>
    <dgm:cxn modelId="{0A1BDA69-FAB5-4B4E-BE7C-9C06E2E0CB9C}" type="presParOf" srcId="{7E880501-8155-4894-B81A-62CEB248396A}" destId="{9689001E-6002-4CB5-AFD2-4294C0DB2345}" srcOrd="0" destOrd="0" presId="urn:microsoft.com/office/officeart/2009/3/layout/StepUpProcess"/>
    <dgm:cxn modelId="{101088DA-78D1-4519-B64F-8CC0FEC4C951}" type="presParOf" srcId="{7E880501-8155-4894-B81A-62CEB248396A}" destId="{EFFCF4EC-0651-4C77-84BD-7BD03627DC55}" srcOrd="1" destOrd="0" presId="urn:microsoft.com/office/officeart/2009/3/layout/StepUpProcess"/>
    <dgm:cxn modelId="{B14923B9-604B-4F82-B5B6-6CDBC7DFF1A6}" type="presParOf" srcId="{7E880501-8155-4894-B81A-62CEB248396A}" destId="{B3FBF87F-EBCE-44B8-BEA0-84F86A40B98E}" srcOrd="2" destOrd="0" presId="urn:microsoft.com/office/officeart/2009/3/layout/StepUpProcess"/>
    <dgm:cxn modelId="{B5E42C51-591E-4513-8B9F-B95DED078B91}" type="presParOf" srcId="{1407FCD7-4974-475E-8E6E-46375F27746F}" destId="{1F296A30-F218-4728-A429-CAB5085A4AA0}" srcOrd="1" destOrd="0" presId="urn:microsoft.com/office/officeart/2009/3/layout/StepUpProcess"/>
    <dgm:cxn modelId="{4DA42261-7786-4F23-A532-1EC82B369C0B}" type="presParOf" srcId="{1F296A30-F218-4728-A429-CAB5085A4AA0}" destId="{EC6E29E5-38ED-4E21-BD83-A841A0E4B1AD}" srcOrd="0" destOrd="0" presId="urn:microsoft.com/office/officeart/2009/3/layout/StepUpProcess"/>
    <dgm:cxn modelId="{E222D93A-A79D-4C4D-BA32-CA5736419676}" type="presParOf" srcId="{1407FCD7-4974-475E-8E6E-46375F27746F}" destId="{9CABF03B-5D93-4EAA-8499-4EF24A7F2285}" srcOrd="2" destOrd="0" presId="urn:microsoft.com/office/officeart/2009/3/layout/StepUpProcess"/>
    <dgm:cxn modelId="{1F80C9E5-CBD9-45B2-9335-118372225F3D}" type="presParOf" srcId="{9CABF03B-5D93-4EAA-8499-4EF24A7F2285}" destId="{AF917CE7-F056-4753-B108-6E373C9A2DD1}" srcOrd="0" destOrd="0" presId="urn:microsoft.com/office/officeart/2009/3/layout/StepUpProcess"/>
    <dgm:cxn modelId="{8358029B-D0BB-4716-ADD4-6B4CBE37C880}" type="presParOf" srcId="{9CABF03B-5D93-4EAA-8499-4EF24A7F2285}" destId="{8E75FC5A-E1F5-4B9D-9D5C-4D68836855BD}" srcOrd="1" destOrd="0" presId="urn:microsoft.com/office/officeart/2009/3/layout/StepUpProcess"/>
    <dgm:cxn modelId="{53B9C2A1-4F29-436F-93F2-E6311BD48DFC}" type="presParOf" srcId="{9CABF03B-5D93-4EAA-8499-4EF24A7F2285}" destId="{CFF1948C-ABE5-4C44-BB6A-9B38450BD703}" srcOrd="2" destOrd="0" presId="urn:microsoft.com/office/officeart/2009/3/layout/StepUpProcess"/>
    <dgm:cxn modelId="{5A5EC170-6BDC-44B5-9485-49D4ECE2A76F}" type="presParOf" srcId="{1407FCD7-4974-475E-8E6E-46375F27746F}" destId="{A62FD07E-876F-4827-BFE1-C4FC2BA7F628}" srcOrd="3" destOrd="0" presId="urn:microsoft.com/office/officeart/2009/3/layout/StepUpProcess"/>
    <dgm:cxn modelId="{44CCB808-7959-45C2-934B-51C9CB35339B}" type="presParOf" srcId="{A62FD07E-876F-4827-BFE1-C4FC2BA7F628}" destId="{2CD6C036-8881-44D6-97A1-FB4FF2DF84C4}" srcOrd="0" destOrd="0" presId="urn:microsoft.com/office/officeart/2009/3/layout/StepUpProcess"/>
    <dgm:cxn modelId="{9606D695-0F28-426E-8073-8C8297B04BCE}" type="presParOf" srcId="{1407FCD7-4974-475E-8E6E-46375F27746F}" destId="{0AB59E35-6600-4E5A-847A-ED285916CFB0}" srcOrd="4" destOrd="0" presId="urn:microsoft.com/office/officeart/2009/3/layout/StepUpProcess"/>
    <dgm:cxn modelId="{EF5777E3-9A76-4F52-952A-A42DF46670E8}" type="presParOf" srcId="{0AB59E35-6600-4E5A-847A-ED285916CFB0}" destId="{6896FFA1-E0EC-4BC4-BAA7-2A73E3ED1B41}" srcOrd="0" destOrd="0" presId="urn:microsoft.com/office/officeart/2009/3/layout/StepUpProcess"/>
    <dgm:cxn modelId="{151AE34F-1A18-4EC4-85BE-7F7FB0380521}" type="presParOf" srcId="{0AB59E35-6600-4E5A-847A-ED285916CFB0}" destId="{126E82A2-2EDB-48F8-8164-E26A3156B664}" srcOrd="1" destOrd="0" presId="urn:microsoft.com/office/officeart/2009/3/layout/StepUpProcess"/>
    <dgm:cxn modelId="{B5D78007-CEC6-4EF8-BBCD-D4629872EB43}" type="presParOf" srcId="{0AB59E35-6600-4E5A-847A-ED285916CFB0}" destId="{61D5FF8E-D78D-4A92-B918-D488E4A3C4C0}" srcOrd="2" destOrd="0" presId="urn:microsoft.com/office/officeart/2009/3/layout/StepUpProcess"/>
    <dgm:cxn modelId="{9E4587D4-2DF6-4EDB-ACD7-CB458D7AC1C3}" type="presParOf" srcId="{1407FCD7-4974-475E-8E6E-46375F27746F}" destId="{60FD8C3F-E0AF-407D-9B00-9E4147BCDF55}" srcOrd="5" destOrd="0" presId="urn:microsoft.com/office/officeart/2009/3/layout/StepUpProcess"/>
    <dgm:cxn modelId="{38BF5AAD-C819-45BB-BF46-7403B989B4F9}" type="presParOf" srcId="{60FD8C3F-E0AF-407D-9B00-9E4147BCDF55}" destId="{C38D09A1-6827-4140-B839-C151FA764912}" srcOrd="0" destOrd="0" presId="urn:microsoft.com/office/officeart/2009/3/layout/StepUpProcess"/>
    <dgm:cxn modelId="{027063ED-61DD-4362-AA83-C304E7B10EC4}" type="presParOf" srcId="{1407FCD7-4974-475E-8E6E-46375F27746F}" destId="{DE662BEF-A027-4942-93EC-355DFDF6C8C5}" srcOrd="6" destOrd="0" presId="urn:microsoft.com/office/officeart/2009/3/layout/StepUpProcess"/>
    <dgm:cxn modelId="{BAE1C2D3-2166-4F76-A093-52A5962A7268}" type="presParOf" srcId="{DE662BEF-A027-4942-93EC-355DFDF6C8C5}" destId="{81C16A8A-630D-4CCF-B549-567A6C484DAF}" srcOrd="0" destOrd="0" presId="urn:microsoft.com/office/officeart/2009/3/layout/StepUpProcess"/>
    <dgm:cxn modelId="{6B1CCEA2-593E-4067-8F47-B62EF99608E1}" type="presParOf" srcId="{DE662BEF-A027-4942-93EC-355DFDF6C8C5}" destId="{E588CAD7-8FA2-40E0-9127-600C2EF66FFF}" srcOrd="1" destOrd="0" presId="urn:microsoft.com/office/officeart/2009/3/layout/StepUpProcess"/>
    <dgm:cxn modelId="{D47DA997-60B9-48C8-9684-D25C8F746BF3}" type="presParOf" srcId="{DE662BEF-A027-4942-93EC-355DFDF6C8C5}" destId="{7AAEBA5A-8DA1-448C-9CAE-B637BA968A58}" srcOrd="2" destOrd="0" presId="urn:microsoft.com/office/officeart/2009/3/layout/StepUpProcess"/>
    <dgm:cxn modelId="{CD886A43-F455-4CED-AD7A-A8778CB609F2}" type="presParOf" srcId="{1407FCD7-4974-475E-8E6E-46375F27746F}" destId="{878C5B6C-2301-42A3-9E92-16B86012206B}" srcOrd="7" destOrd="0" presId="urn:microsoft.com/office/officeart/2009/3/layout/StepUpProcess"/>
    <dgm:cxn modelId="{9EBFBAEE-875F-4719-A4D3-4B3D8BE9839D}" type="presParOf" srcId="{878C5B6C-2301-42A3-9E92-16B86012206B}" destId="{157CE90B-20DA-47CA-99BE-240477AC8750}" srcOrd="0" destOrd="0" presId="urn:microsoft.com/office/officeart/2009/3/layout/StepUpProcess"/>
    <dgm:cxn modelId="{897E13CA-ADE6-4AB4-971F-F6B21C558228}" type="presParOf" srcId="{1407FCD7-4974-475E-8E6E-46375F27746F}" destId="{BC7FDE28-4D5A-4742-AB72-194FA4EA8D5A}" srcOrd="8" destOrd="0" presId="urn:microsoft.com/office/officeart/2009/3/layout/StepUpProcess"/>
    <dgm:cxn modelId="{AE180EE0-29FB-4569-9D9B-DE3921926D3B}" type="presParOf" srcId="{BC7FDE28-4D5A-4742-AB72-194FA4EA8D5A}" destId="{74E4628E-49D9-4ABD-A97B-1A7C77DB7BB4}" srcOrd="0" destOrd="0" presId="urn:microsoft.com/office/officeart/2009/3/layout/StepUpProcess"/>
    <dgm:cxn modelId="{723C603C-9DBB-491F-AEA5-4C8D7BA7518A}" type="presParOf" srcId="{BC7FDE28-4D5A-4742-AB72-194FA4EA8D5A}" destId="{85C6069B-DE3A-45D7-98F2-19A93A6FFEF7}" srcOrd="1" destOrd="0" presId="urn:microsoft.com/office/officeart/2009/3/layout/StepUpProcess"/>
    <dgm:cxn modelId="{DD1AF1CC-F92F-4F65-ADAB-239B23D7E336}" type="presParOf" srcId="{BC7FDE28-4D5A-4742-AB72-194FA4EA8D5A}" destId="{2C75A463-F517-4C83-8CB9-FDE598CD953D}" srcOrd="2" destOrd="0" presId="urn:microsoft.com/office/officeart/2009/3/layout/StepUpProcess"/>
    <dgm:cxn modelId="{5FE7CCF2-8CC0-450B-AC3A-016591503E03}" type="presParOf" srcId="{1407FCD7-4974-475E-8E6E-46375F27746F}" destId="{A6A969F3-03A9-43D5-956F-872AF2C03A68}" srcOrd="9" destOrd="0" presId="urn:microsoft.com/office/officeart/2009/3/layout/StepUpProcess"/>
    <dgm:cxn modelId="{91964704-7B0E-4FD7-8393-4B47BBE9EF37}" type="presParOf" srcId="{A6A969F3-03A9-43D5-956F-872AF2C03A68}" destId="{1CCE67DA-1323-43E7-AB47-6866E6C8382B}" srcOrd="0" destOrd="0" presId="urn:microsoft.com/office/officeart/2009/3/layout/StepUpProcess"/>
    <dgm:cxn modelId="{2CE78B57-E268-43C0-A0E6-ADDA4C95B1EC}" type="presParOf" srcId="{1407FCD7-4974-475E-8E6E-46375F27746F}" destId="{AE9180C7-E7C9-4A15-970C-798440334C96}" srcOrd="10" destOrd="0" presId="urn:microsoft.com/office/officeart/2009/3/layout/StepUpProcess"/>
    <dgm:cxn modelId="{A1A7F1C3-0B2E-43BF-A7BD-EA182168E422}" type="presParOf" srcId="{AE9180C7-E7C9-4A15-970C-798440334C96}" destId="{F1A8F63A-DA82-48E5-8475-DCE99F30DDFA}" srcOrd="0" destOrd="0" presId="urn:microsoft.com/office/officeart/2009/3/layout/StepUpProcess"/>
    <dgm:cxn modelId="{E637C034-D87C-42F6-BB1B-57EC613D2C8D}" type="presParOf" srcId="{AE9180C7-E7C9-4A15-970C-798440334C96}" destId="{9E9BBBE8-C4A4-4CE3-A969-B0025496485D}" srcOrd="1" destOrd="0" presId="urn:microsoft.com/office/officeart/2009/3/layout/StepUpProcess"/>
    <dgm:cxn modelId="{02E9383F-7499-412D-B3DD-D9854B61662D}" type="presParOf" srcId="{AE9180C7-E7C9-4A15-970C-798440334C96}" destId="{27B5A628-410A-4C76-B9B0-D1B358ABEC3C}" srcOrd="2" destOrd="0" presId="urn:microsoft.com/office/officeart/2009/3/layout/StepUpProcess"/>
    <dgm:cxn modelId="{7BCA7FEF-9EAA-4C49-B7C0-799ECD724024}" type="presParOf" srcId="{1407FCD7-4974-475E-8E6E-46375F27746F}" destId="{65B4A30F-FA9E-4A03-9879-C3383AED5B28}" srcOrd="11" destOrd="0" presId="urn:microsoft.com/office/officeart/2009/3/layout/StepUpProcess"/>
    <dgm:cxn modelId="{4DB46D14-BF09-489F-AB6F-75FE583FEDB0}" type="presParOf" srcId="{65B4A30F-FA9E-4A03-9879-C3383AED5B28}" destId="{6F391D2D-FEAC-496B-B3B3-90281C9A31DE}" srcOrd="0" destOrd="0" presId="urn:microsoft.com/office/officeart/2009/3/layout/StepUpProcess"/>
    <dgm:cxn modelId="{F5F79D1B-6199-40AF-9DBF-A62C5B27A17B}" type="presParOf" srcId="{1407FCD7-4974-475E-8E6E-46375F27746F}" destId="{DA624BB0-096C-4F36-98D7-2EF46B6EC8BE}" srcOrd="12" destOrd="0" presId="urn:microsoft.com/office/officeart/2009/3/layout/StepUpProcess"/>
    <dgm:cxn modelId="{9D359565-D0D8-4F41-8828-23C5E78BCD0E}" type="presParOf" srcId="{DA624BB0-096C-4F36-98D7-2EF46B6EC8BE}" destId="{DDFA81E7-4728-4F0C-995C-9529173EF13D}" srcOrd="0" destOrd="0" presId="urn:microsoft.com/office/officeart/2009/3/layout/StepUpProcess"/>
    <dgm:cxn modelId="{BBA181CC-E2A3-4C0D-87D6-F6291F9BAF17}" type="presParOf" srcId="{DA624BB0-096C-4F36-98D7-2EF46B6EC8BE}" destId="{7429404D-0FF7-469D-A5D6-66A1EFAD53D2}" srcOrd="1" destOrd="0" presId="urn:microsoft.com/office/officeart/2009/3/layout/StepUpProcess"/>
    <dgm:cxn modelId="{090B0B6B-E67C-4DA3-9DCF-8EE4A1CA031E}" type="presParOf" srcId="{DA624BB0-096C-4F36-98D7-2EF46B6EC8BE}" destId="{8BE12CDD-AB7E-41BD-BD3C-637B06CE261C}" srcOrd="2" destOrd="0" presId="urn:microsoft.com/office/officeart/2009/3/layout/StepUpProcess"/>
    <dgm:cxn modelId="{B369522B-345F-4528-831A-55D5B92C4A5C}" type="presParOf" srcId="{1407FCD7-4974-475E-8E6E-46375F27746F}" destId="{18CC9B13-588F-49C5-ACF5-F5BD4AB44C6A}" srcOrd="13" destOrd="0" presId="urn:microsoft.com/office/officeart/2009/3/layout/StepUpProcess"/>
    <dgm:cxn modelId="{D172AAA1-1B72-4582-9A94-2B2929A9AC9B}" type="presParOf" srcId="{18CC9B13-588F-49C5-ACF5-F5BD4AB44C6A}" destId="{F22B43AB-1C06-4612-A36E-7A01E8BEB791}" srcOrd="0" destOrd="0" presId="urn:microsoft.com/office/officeart/2009/3/layout/StepUpProcess"/>
    <dgm:cxn modelId="{CD29C57C-A877-4C0B-A109-438529266C73}" type="presParOf" srcId="{1407FCD7-4974-475E-8E6E-46375F27746F}" destId="{348BF7AA-4463-4173-B0BA-FFAB2D73AFEE}" srcOrd="14" destOrd="0" presId="urn:microsoft.com/office/officeart/2009/3/layout/StepUpProcess"/>
    <dgm:cxn modelId="{6BFA6954-DE99-4250-A4C3-8E01AC2ADD6C}" type="presParOf" srcId="{348BF7AA-4463-4173-B0BA-FFAB2D73AFEE}" destId="{8081B51A-7D71-46B7-B685-520BE16FDD1A}" srcOrd="0" destOrd="0" presId="urn:microsoft.com/office/officeart/2009/3/layout/StepUpProcess"/>
    <dgm:cxn modelId="{F3681A64-8504-460A-A192-46C95DF9888E}" type="presParOf" srcId="{348BF7AA-4463-4173-B0BA-FFAB2D73AFEE}" destId="{123B8581-7839-41A5-AB4E-22FA89293277}" srcOrd="1" destOrd="0" presId="urn:microsoft.com/office/officeart/2009/3/layout/StepUpProcess"/>
    <dgm:cxn modelId="{15E3DBB4-5358-42B1-B0B3-39BEBCA284E7}" type="presParOf" srcId="{348BF7AA-4463-4173-B0BA-FFAB2D73AFEE}" destId="{43D1C34B-4F4D-4963-8939-A2A7C4795EB2}" srcOrd="2" destOrd="0" presId="urn:microsoft.com/office/officeart/2009/3/layout/StepUpProcess"/>
    <dgm:cxn modelId="{6CC023CF-2D5A-4500-8EAF-EF96000785E8}" type="presParOf" srcId="{1407FCD7-4974-475E-8E6E-46375F27746F}" destId="{E07B9500-1780-457D-AD6B-A366F4544F81}" srcOrd="15" destOrd="0" presId="urn:microsoft.com/office/officeart/2009/3/layout/StepUpProcess"/>
    <dgm:cxn modelId="{7CC1FD34-AEB3-4EF1-BB62-106F005E0735}" type="presParOf" srcId="{E07B9500-1780-457D-AD6B-A366F4544F81}" destId="{0E68374F-696C-44F3-BE76-ED427A41520F}" srcOrd="0" destOrd="0" presId="urn:microsoft.com/office/officeart/2009/3/layout/StepUpProcess"/>
    <dgm:cxn modelId="{B7D0752C-594B-4384-9EFE-E9EDFDACB728}" type="presParOf" srcId="{1407FCD7-4974-475E-8E6E-46375F27746F}" destId="{F9260389-531C-46E4-8FF3-09E10D6D351B}" srcOrd="16" destOrd="0" presId="urn:microsoft.com/office/officeart/2009/3/layout/StepUpProcess"/>
    <dgm:cxn modelId="{65245CAF-D9CD-457F-B96A-B73478B812A3}" type="presParOf" srcId="{F9260389-531C-46E4-8FF3-09E10D6D351B}" destId="{54F4DDD8-E611-46B6-9F48-11042FE01BC0}" srcOrd="0" destOrd="0" presId="urn:microsoft.com/office/officeart/2009/3/layout/StepUpProcess"/>
    <dgm:cxn modelId="{6538507F-DC0C-4EE7-B1B8-43689F73BF91}" type="presParOf" srcId="{F9260389-531C-46E4-8FF3-09E10D6D351B}" destId="{D8573190-028C-4920-B2B1-A1D273101F81}"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EF7F7-32EA-4D10-808E-4C86FCB600A6}">
      <dsp:nvSpPr>
        <dsp:cNvPr id="0" name=""/>
        <dsp:cNvSpPr/>
      </dsp:nvSpPr>
      <dsp:spPr>
        <a:xfrm rot="5400000">
          <a:off x="473367" y="68270"/>
          <a:ext cx="890821" cy="1844125"/>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E47C70-9F8E-4A5E-B3C6-E52F89591354}">
      <dsp:nvSpPr>
        <dsp:cNvPr id="0" name=""/>
        <dsp:cNvSpPr/>
      </dsp:nvSpPr>
      <dsp:spPr>
        <a:xfrm>
          <a:off x="139710" y="277371"/>
          <a:ext cx="1254419" cy="209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ctr" defTabSz="466725">
            <a:lnSpc>
              <a:spcPct val="90000"/>
            </a:lnSpc>
            <a:spcBef>
              <a:spcPct val="0"/>
            </a:spcBef>
            <a:spcAft>
              <a:spcPct val="35000"/>
            </a:spcAft>
          </a:pPr>
          <a:r>
            <a:rPr lang="es-ES" sz="1050" b="1" kern="1200" dirty="0">
              <a:solidFill>
                <a:schemeClr val="accent4">
                  <a:lumMod val="75000"/>
                </a:schemeClr>
              </a:solidFill>
            </a:rPr>
            <a:t>GESTIÓN</a:t>
          </a:r>
          <a:r>
            <a:rPr lang="es-ES" sz="1050" b="1" kern="1200" dirty="0">
              <a:solidFill>
                <a:schemeClr val="accent4">
                  <a:lumMod val="50000"/>
                </a:schemeClr>
              </a:solidFill>
            </a:rPr>
            <a:t> </a:t>
          </a:r>
          <a:r>
            <a:rPr lang="es-ES" sz="1200" b="1" kern="1200" dirty="0">
              <a:solidFill>
                <a:schemeClr val="accent4">
                  <a:lumMod val="75000"/>
                </a:schemeClr>
              </a:solidFill>
            </a:rPr>
            <a:t>2023</a:t>
          </a:r>
          <a:endParaRPr lang="es-ES" sz="1050" b="1" kern="1200" dirty="0">
            <a:solidFill>
              <a:schemeClr val="accent4">
                <a:lumMod val="75000"/>
              </a:schemeClr>
            </a:solidFill>
          </a:endParaRPr>
        </a:p>
      </dsp:txBody>
      <dsp:txXfrm>
        <a:off x="139710" y="277371"/>
        <a:ext cx="1254419" cy="209732"/>
      </dsp:txXfrm>
    </dsp:sp>
    <dsp:sp modelId="{8CCA0467-FC04-41CD-81CF-0E36CA9ACB71}">
      <dsp:nvSpPr>
        <dsp:cNvPr id="0" name=""/>
        <dsp:cNvSpPr/>
      </dsp:nvSpPr>
      <dsp:spPr>
        <a:xfrm>
          <a:off x="1409559" y="205973"/>
          <a:ext cx="250304" cy="250304"/>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71156-8EA9-4AF6-B4A1-259E0DDCF553}">
      <dsp:nvSpPr>
        <dsp:cNvPr id="0" name=""/>
        <dsp:cNvSpPr/>
      </dsp:nvSpPr>
      <dsp:spPr>
        <a:xfrm rot="5400000">
          <a:off x="2547092" y="-192717"/>
          <a:ext cx="878122" cy="1756076"/>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2D3541-07AB-470E-A61C-B75972CF0E54}">
      <dsp:nvSpPr>
        <dsp:cNvPr id="0" name=""/>
        <dsp:cNvSpPr/>
      </dsp:nvSpPr>
      <dsp:spPr>
        <a:xfrm>
          <a:off x="1904091" y="23991"/>
          <a:ext cx="2263162" cy="186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ctr" defTabSz="488950">
            <a:lnSpc>
              <a:spcPct val="90000"/>
            </a:lnSpc>
            <a:spcBef>
              <a:spcPct val="0"/>
            </a:spcBef>
            <a:spcAft>
              <a:spcPct val="35000"/>
            </a:spcAft>
          </a:pPr>
          <a:r>
            <a:rPr lang="es-ES" sz="1100" b="1" kern="1200" dirty="0">
              <a:solidFill>
                <a:schemeClr val="accent4">
                  <a:lumMod val="75000"/>
                </a:schemeClr>
              </a:solidFill>
            </a:rPr>
            <a:t>GESTIÓN 2024</a:t>
          </a:r>
        </a:p>
      </dsp:txBody>
      <dsp:txXfrm>
        <a:off x="1904091" y="23991"/>
        <a:ext cx="2263162" cy="18603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9001E-6002-4CB5-AFD2-4294C0DB2345}">
      <dsp:nvSpPr>
        <dsp:cNvPr id="0" name=""/>
        <dsp:cNvSpPr/>
      </dsp:nvSpPr>
      <dsp:spPr>
        <a:xfrm rot="5400000">
          <a:off x="254939" y="2600379"/>
          <a:ext cx="756828" cy="1259346"/>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FCF4EC-0651-4C77-84BD-7BD03627DC55}">
      <dsp:nvSpPr>
        <dsp:cNvPr id="0" name=""/>
        <dsp:cNvSpPr/>
      </dsp:nvSpPr>
      <dsp:spPr>
        <a:xfrm>
          <a:off x="128605" y="2976653"/>
          <a:ext cx="1136944" cy="996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b="1" kern="1200" dirty="0">
              <a:solidFill>
                <a:srgbClr val="000000"/>
              </a:solidFill>
            </a:rPr>
            <a:t>NUEVA ESTRUCTURA ORGANIZACIONAL DE LA C.B.E.S.</a:t>
          </a:r>
          <a:endParaRPr lang="es-BO" sz="900" b="1" kern="1200" dirty="0"/>
        </a:p>
      </dsp:txBody>
      <dsp:txXfrm>
        <a:off x="128605" y="2976653"/>
        <a:ext cx="1136944" cy="996598"/>
      </dsp:txXfrm>
    </dsp:sp>
    <dsp:sp modelId="{B3FBF87F-EBCE-44B8-BEA0-84F86A40B98E}">
      <dsp:nvSpPr>
        <dsp:cNvPr id="0" name=""/>
        <dsp:cNvSpPr/>
      </dsp:nvSpPr>
      <dsp:spPr>
        <a:xfrm>
          <a:off x="1051032" y="2507665"/>
          <a:ext cx="214517" cy="21451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917CE7-F056-4753-B108-6E373C9A2DD1}">
      <dsp:nvSpPr>
        <dsp:cNvPr id="0" name=""/>
        <dsp:cNvSpPr/>
      </dsp:nvSpPr>
      <dsp:spPr>
        <a:xfrm rot="5400000">
          <a:off x="1646781" y="2255967"/>
          <a:ext cx="756828" cy="1259346"/>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75FC5A-E1F5-4B9D-9D5C-4D68836855BD}">
      <dsp:nvSpPr>
        <dsp:cNvPr id="0" name=""/>
        <dsp:cNvSpPr/>
      </dsp:nvSpPr>
      <dsp:spPr>
        <a:xfrm>
          <a:off x="1520448" y="2632240"/>
          <a:ext cx="1136944" cy="996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b="1" kern="1200" dirty="0">
              <a:solidFill>
                <a:srgbClr val="000000"/>
              </a:solidFill>
            </a:rPr>
            <a:t>MANUAL DE ORGANIZACIÓN Y FUNCIONES</a:t>
          </a:r>
          <a:endParaRPr lang="es-BO" sz="900" b="1" kern="1200" dirty="0"/>
        </a:p>
      </dsp:txBody>
      <dsp:txXfrm>
        <a:off x="1520448" y="2632240"/>
        <a:ext cx="1136944" cy="996598"/>
      </dsp:txXfrm>
    </dsp:sp>
    <dsp:sp modelId="{CFF1948C-ABE5-4C44-BB6A-9B38450BD703}">
      <dsp:nvSpPr>
        <dsp:cNvPr id="0" name=""/>
        <dsp:cNvSpPr/>
      </dsp:nvSpPr>
      <dsp:spPr>
        <a:xfrm>
          <a:off x="2442875" y="2163252"/>
          <a:ext cx="214517" cy="21451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96FFA1-E0EC-4BC4-BAA7-2A73E3ED1B41}">
      <dsp:nvSpPr>
        <dsp:cNvPr id="0" name=""/>
        <dsp:cNvSpPr/>
      </dsp:nvSpPr>
      <dsp:spPr>
        <a:xfrm rot="5400000">
          <a:off x="3038624" y="1911554"/>
          <a:ext cx="756828" cy="1259346"/>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6E82A2-2EDB-48F8-8164-E26A3156B664}">
      <dsp:nvSpPr>
        <dsp:cNvPr id="0" name=""/>
        <dsp:cNvSpPr/>
      </dsp:nvSpPr>
      <dsp:spPr>
        <a:xfrm>
          <a:off x="2912290" y="2287827"/>
          <a:ext cx="1136944" cy="996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b="1" kern="1200" dirty="0">
              <a:solidFill>
                <a:srgbClr val="000000"/>
              </a:solidFill>
            </a:rPr>
            <a:t>REGLAMENTO ESPECIFICO DE SISTEMA ADMINISTRACIÓN DE BIENES Y SERVICIOS</a:t>
          </a:r>
          <a:endParaRPr lang="es-BO" sz="900" b="1" kern="1200" dirty="0">
            <a:solidFill>
              <a:srgbClr val="000000"/>
            </a:solidFill>
          </a:endParaRPr>
        </a:p>
      </dsp:txBody>
      <dsp:txXfrm>
        <a:off x="2912290" y="2287827"/>
        <a:ext cx="1136944" cy="996598"/>
      </dsp:txXfrm>
    </dsp:sp>
    <dsp:sp modelId="{61D5FF8E-D78D-4A92-B918-D488E4A3C4C0}">
      <dsp:nvSpPr>
        <dsp:cNvPr id="0" name=""/>
        <dsp:cNvSpPr/>
      </dsp:nvSpPr>
      <dsp:spPr>
        <a:xfrm>
          <a:off x="3834717" y="1818839"/>
          <a:ext cx="214517" cy="21451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C16A8A-630D-4CCF-B549-567A6C484DAF}">
      <dsp:nvSpPr>
        <dsp:cNvPr id="0" name=""/>
        <dsp:cNvSpPr/>
      </dsp:nvSpPr>
      <dsp:spPr>
        <a:xfrm rot="5400000">
          <a:off x="4430466" y="1567141"/>
          <a:ext cx="756828" cy="1259346"/>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88CAD7-8FA2-40E0-9127-600C2EF66FFF}">
      <dsp:nvSpPr>
        <dsp:cNvPr id="0" name=""/>
        <dsp:cNvSpPr/>
      </dsp:nvSpPr>
      <dsp:spPr>
        <a:xfrm>
          <a:off x="4304133" y="1943414"/>
          <a:ext cx="1136944" cy="996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b="1" kern="1200" dirty="0">
              <a:solidFill>
                <a:srgbClr val="000000"/>
              </a:solidFill>
            </a:rPr>
            <a:t>REGLAMENTO ESPECIFICO DE TESORERÍA Y CRÉDITO PUBLICO</a:t>
          </a:r>
          <a:endParaRPr lang="es-BO" sz="900" b="1" kern="1200" dirty="0">
            <a:solidFill>
              <a:srgbClr val="000000"/>
            </a:solidFill>
          </a:endParaRPr>
        </a:p>
      </dsp:txBody>
      <dsp:txXfrm>
        <a:off x="4304133" y="1943414"/>
        <a:ext cx="1136944" cy="996598"/>
      </dsp:txXfrm>
    </dsp:sp>
    <dsp:sp modelId="{7AAEBA5A-8DA1-448C-9CAE-B637BA968A58}">
      <dsp:nvSpPr>
        <dsp:cNvPr id="0" name=""/>
        <dsp:cNvSpPr/>
      </dsp:nvSpPr>
      <dsp:spPr>
        <a:xfrm>
          <a:off x="5226559" y="1474427"/>
          <a:ext cx="214517" cy="21451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E4628E-49D9-4ABD-A97B-1A7C77DB7BB4}">
      <dsp:nvSpPr>
        <dsp:cNvPr id="0" name=""/>
        <dsp:cNvSpPr/>
      </dsp:nvSpPr>
      <dsp:spPr>
        <a:xfrm rot="5400000">
          <a:off x="5822308" y="1222728"/>
          <a:ext cx="756828" cy="1259346"/>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C6069B-DE3A-45D7-98F2-19A93A6FFEF7}">
      <dsp:nvSpPr>
        <dsp:cNvPr id="0" name=""/>
        <dsp:cNvSpPr/>
      </dsp:nvSpPr>
      <dsp:spPr>
        <a:xfrm>
          <a:off x="5695975" y="1599002"/>
          <a:ext cx="1136944" cy="996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b="1" kern="1200" dirty="0">
              <a:solidFill>
                <a:srgbClr val="000000"/>
              </a:solidFill>
            </a:rPr>
            <a:t>REGLAMENTO ESPECIFICO DE CONTABILIDAD INTEGRADA</a:t>
          </a:r>
          <a:endParaRPr lang="es-BO" sz="900" b="1" kern="1200" dirty="0">
            <a:solidFill>
              <a:srgbClr val="000000"/>
            </a:solidFill>
          </a:endParaRPr>
        </a:p>
      </dsp:txBody>
      <dsp:txXfrm>
        <a:off x="5695975" y="1599002"/>
        <a:ext cx="1136944" cy="996598"/>
      </dsp:txXfrm>
    </dsp:sp>
    <dsp:sp modelId="{2C75A463-F517-4C83-8CB9-FDE598CD953D}">
      <dsp:nvSpPr>
        <dsp:cNvPr id="0" name=""/>
        <dsp:cNvSpPr/>
      </dsp:nvSpPr>
      <dsp:spPr>
        <a:xfrm>
          <a:off x="6618402" y="1130014"/>
          <a:ext cx="214517" cy="21451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A8F63A-DA82-48E5-8475-DCE99F30DDFA}">
      <dsp:nvSpPr>
        <dsp:cNvPr id="0" name=""/>
        <dsp:cNvSpPr/>
      </dsp:nvSpPr>
      <dsp:spPr>
        <a:xfrm rot="5400000">
          <a:off x="7214151" y="878316"/>
          <a:ext cx="756828" cy="1259346"/>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9BBBE8-C4A4-4CE3-A969-B0025496485D}">
      <dsp:nvSpPr>
        <dsp:cNvPr id="0" name=""/>
        <dsp:cNvSpPr/>
      </dsp:nvSpPr>
      <dsp:spPr>
        <a:xfrm>
          <a:off x="7088897" y="1254589"/>
          <a:ext cx="1134784" cy="996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b="1" kern="1200" dirty="0">
              <a:solidFill>
                <a:srgbClr val="000000"/>
              </a:solidFill>
            </a:rPr>
            <a:t>REGLAMENTO PARA LA ADMINISTRACIÓN DE FONDO ROTATORIO</a:t>
          </a:r>
          <a:endParaRPr lang="es-BO" sz="900" b="1" kern="1200" dirty="0">
            <a:solidFill>
              <a:srgbClr val="000000"/>
            </a:solidFill>
          </a:endParaRPr>
        </a:p>
      </dsp:txBody>
      <dsp:txXfrm>
        <a:off x="7088897" y="1254589"/>
        <a:ext cx="1134784" cy="996598"/>
      </dsp:txXfrm>
    </dsp:sp>
    <dsp:sp modelId="{27B5A628-410A-4C76-B9B0-D1B358ABEC3C}">
      <dsp:nvSpPr>
        <dsp:cNvPr id="0" name=""/>
        <dsp:cNvSpPr/>
      </dsp:nvSpPr>
      <dsp:spPr>
        <a:xfrm>
          <a:off x="8010244" y="785601"/>
          <a:ext cx="214517" cy="21451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FA81E7-4728-4F0C-995C-9529173EF13D}">
      <dsp:nvSpPr>
        <dsp:cNvPr id="0" name=""/>
        <dsp:cNvSpPr/>
      </dsp:nvSpPr>
      <dsp:spPr>
        <a:xfrm rot="5400000">
          <a:off x="8605993" y="533903"/>
          <a:ext cx="756828" cy="1259346"/>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29404D-0FF7-469D-A5D6-66A1EFAD53D2}">
      <dsp:nvSpPr>
        <dsp:cNvPr id="0" name=""/>
        <dsp:cNvSpPr/>
      </dsp:nvSpPr>
      <dsp:spPr>
        <a:xfrm>
          <a:off x="8479660" y="910176"/>
          <a:ext cx="1136944" cy="996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b="1" kern="1200" dirty="0">
              <a:solidFill>
                <a:srgbClr val="000000"/>
              </a:solidFill>
            </a:rPr>
            <a:t>REGLAMENTO PARA MANEJO DE CAJA CHICA</a:t>
          </a:r>
          <a:endParaRPr lang="es-BO" sz="900" b="1" kern="1200" dirty="0">
            <a:solidFill>
              <a:srgbClr val="000000"/>
            </a:solidFill>
          </a:endParaRPr>
        </a:p>
      </dsp:txBody>
      <dsp:txXfrm>
        <a:off x="8479660" y="910176"/>
        <a:ext cx="1136944" cy="996598"/>
      </dsp:txXfrm>
    </dsp:sp>
    <dsp:sp modelId="{8BE12CDD-AB7E-41BD-BD3C-637B06CE261C}">
      <dsp:nvSpPr>
        <dsp:cNvPr id="0" name=""/>
        <dsp:cNvSpPr/>
      </dsp:nvSpPr>
      <dsp:spPr>
        <a:xfrm>
          <a:off x="9402086" y="441188"/>
          <a:ext cx="214517" cy="21451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81B51A-7D71-46B7-B685-520BE16FDD1A}">
      <dsp:nvSpPr>
        <dsp:cNvPr id="0" name=""/>
        <dsp:cNvSpPr/>
      </dsp:nvSpPr>
      <dsp:spPr>
        <a:xfrm rot="5400000">
          <a:off x="9997836" y="189490"/>
          <a:ext cx="756828" cy="1259346"/>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3B8581-7839-41A5-AB4E-22FA89293277}">
      <dsp:nvSpPr>
        <dsp:cNvPr id="0" name=""/>
        <dsp:cNvSpPr/>
      </dsp:nvSpPr>
      <dsp:spPr>
        <a:xfrm>
          <a:off x="9871502" y="565763"/>
          <a:ext cx="1136944" cy="9965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b="1" kern="1200" dirty="0">
              <a:solidFill>
                <a:srgbClr val="000000"/>
              </a:solidFill>
            </a:rPr>
            <a:t>REGLAMENTO PARA ADMINISTRACIÓN DE PASAJES Y VIÁTICOS</a:t>
          </a:r>
          <a:endParaRPr lang="es-BO" sz="900" b="1" kern="1200" dirty="0">
            <a:solidFill>
              <a:srgbClr val="000000"/>
            </a:solidFill>
          </a:endParaRPr>
        </a:p>
      </dsp:txBody>
      <dsp:txXfrm>
        <a:off x="9871502" y="565763"/>
        <a:ext cx="1136944" cy="9965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F6A7A-173B-47B7-B328-FC272131A397}">
      <dsp:nvSpPr>
        <dsp:cNvPr id="0" name=""/>
        <dsp:cNvSpPr/>
      </dsp:nvSpPr>
      <dsp:spPr>
        <a:xfrm>
          <a:off x="647106" y="2015289"/>
          <a:ext cx="91440" cy="1596279"/>
        </a:xfrm>
        <a:custGeom>
          <a:avLst/>
          <a:gdLst/>
          <a:ahLst/>
          <a:cxnLst/>
          <a:rect l="0" t="0" r="0" b="0"/>
          <a:pathLst>
            <a:path>
              <a:moveTo>
                <a:pt x="115718" y="0"/>
              </a:moveTo>
              <a:lnTo>
                <a:pt x="45720" y="159627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dirty="0"/>
        </a:p>
      </dsp:txBody>
      <dsp:txXfrm>
        <a:off x="652881" y="2773483"/>
        <a:ext cx="79890" cy="79890"/>
      </dsp:txXfrm>
    </dsp:sp>
    <dsp:sp modelId="{A9A8A152-7417-4749-9195-BBAE39D3BF2C}">
      <dsp:nvSpPr>
        <dsp:cNvPr id="0" name=""/>
        <dsp:cNvSpPr/>
      </dsp:nvSpPr>
      <dsp:spPr>
        <a:xfrm>
          <a:off x="673853" y="2015289"/>
          <a:ext cx="91440" cy="416264"/>
        </a:xfrm>
        <a:custGeom>
          <a:avLst/>
          <a:gdLst/>
          <a:ahLst/>
          <a:cxnLst/>
          <a:rect l="0" t="0" r="0" b="0"/>
          <a:pathLst>
            <a:path>
              <a:moveTo>
                <a:pt x="88971" y="0"/>
              </a:moveTo>
              <a:lnTo>
                <a:pt x="45720" y="41626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709111" y="2212958"/>
        <a:ext cx="20925" cy="20925"/>
      </dsp:txXfrm>
    </dsp:sp>
    <dsp:sp modelId="{58F9F5B6-3509-4E2D-AF99-F11557623DE1}">
      <dsp:nvSpPr>
        <dsp:cNvPr id="0" name=""/>
        <dsp:cNvSpPr/>
      </dsp:nvSpPr>
      <dsp:spPr>
        <a:xfrm>
          <a:off x="673853" y="1352265"/>
          <a:ext cx="91440" cy="663023"/>
        </a:xfrm>
        <a:custGeom>
          <a:avLst/>
          <a:gdLst/>
          <a:ahLst/>
          <a:cxnLst/>
          <a:rect l="0" t="0" r="0" b="0"/>
          <a:pathLst>
            <a:path>
              <a:moveTo>
                <a:pt x="88971" y="663023"/>
              </a:moveTo>
              <a:lnTo>
                <a:pt x="45720"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702963" y="1667166"/>
        <a:ext cx="33221" cy="33221"/>
      </dsp:txXfrm>
    </dsp:sp>
    <dsp:sp modelId="{36EC9B45-093F-4C69-9396-E095E6FE3D74}">
      <dsp:nvSpPr>
        <dsp:cNvPr id="0" name=""/>
        <dsp:cNvSpPr/>
      </dsp:nvSpPr>
      <dsp:spPr>
        <a:xfrm>
          <a:off x="698799" y="397921"/>
          <a:ext cx="91440" cy="1617367"/>
        </a:xfrm>
        <a:custGeom>
          <a:avLst/>
          <a:gdLst/>
          <a:ahLst/>
          <a:cxnLst/>
          <a:rect l="0" t="0" r="0" b="0"/>
          <a:pathLst>
            <a:path>
              <a:moveTo>
                <a:pt x="64026" y="1617367"/>
              </a:moveTo>
              <a:lnTo>
                <a:pt x="45720"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dirty="0"/>
        </a:p>
      </dsp:txBody>
      <dsp:txXfrm>
        <a:off x="704082" y="1166168"/>
        <a:ext cx="80873" cy="80873"/>
      </dsp:txXfrm>
    </dsp:sp>
    <dsp:sp modelId="{46E63B26-F46D-4A16-AE76-3CECD605BCEF}">
      <dsp:nvSpPr>
        <dsp:cNvPr id="0" name=""/>
        <dsp:cNvSpPr/>
      </dsp:nvSpPr>
      <dsp:spPr>
        <a:xfrm rot="16200000">
          <a:off x="-1626023" y="1633876"/>
          <a:ext cx="4014871" cy="762825"/>
        </a:xfrm>
        <a:prstGeom prst="rect">
          <a:avLst/>
        </a:prstGeom>
        <a:solidFill>
          <a:schemeClr val="accent1"/>
        </a:solidFill>
        <a:ln w="1587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s-ES" sz="3600" b="1" kern="1200" dirty="0"/>
            <a:t>ADMINISTRATIVO </a:t>
          </a:r>
        </a:p>
      </dsp:txBody>
      <dsp:txXfrm>
        <a:off x="-1626023" y="1633876"/>
        <a:ext cx="4014871" cy="762825"/>
      </dsp:txXfrm>
    </dsp:sp>
    <dsp:sp modelId="{D3DEF377-2D30-42FD-82D2-0DB46417F4A9}">
      <dsp:nvSpPr>
        <dsp:cNvPr id="0" name=""/>
        <dsp:cNvSpPr/>
      </dsp:nvSpPr>
      <dsp:spPr>
        <a:xfrm>
          <a:off x="744519" y="16508"/>
          <a:ext cx="2502068" cy="762825"/>
        </a:xfrm>
        <a:prstGeom prst="rect">
          <a:avLst/>
        </a:prstGeom>
        <a:gradFill rotWithShape="1">
          <a:gsLst>
            <a:gs pos="0">
              <a:schemeClr val="accent3">
                <a:tint val="65000"/>
                <a:shade val="92000"/>
                <a:satMod val="130000"/>
              </a:schemeClr>
            </a:gs>
            <a:gs pos="45000">
              <a:schemeClr val="accent3">
                <a:tint val="60000"/>
                <a:shade val="99000"/>
                <a:satMod val="120000"/>
              </a:schemeClr>
            </a:gs>
            <a:gs pos="100000">
              <a:schemeClr val="accent3">
                <a:tint val="55000"/>
                <a:satMod val="140000"/>
              </a:schemeClr>
            </a:gs>
          </a:gsLst>
          <a:path path="circle">
            <a:fillToRect l="100000" t="100000" r="100000" b="100000"/>
          </a:path>
        </a:gradFill>
        <a:ln w="12700"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S" sz="1500" b="1" kern="1200" dirty="0">
              <a:solidFill>
                <a:schemeClr val="tx1"/>
              </a:solidFill>
            </a:rPr>
            <a:t> </a:t>
          </a:r>
          <a:r>
            <a:rPr lang="es-ES" sz="1200" b="1" kern="1200" dirty="0">
              <a:solidFill>
                <a:schemeClr val="bg2">
                  <a:lumMod val="25000"/>
                </a:schemeClr>
              </a:solidFill>
            </a:rPr>
            <a:t>INFORMES LEGALES SOBRE ASESORAMIENTO A UNIDADES ORGANIZACIONALES</a:t>
          </a:r>
        </a:p>
        <a:p>
          <a:pPr lvl="0" algn="just" defTabSz="666750">
            <a:lnSpc>
              <a:spcPct val="90000"/>
            </a:lnSpc>
            <a:spcBef>
              <a:spcPct val="0"/>
            </a:spcBef>
            <a:spcAft>
              <a:spcPct val="35000"/>
            </a:spcAft>
          </a:pPr>
          <a:r>
            <a:rPr lang="es-ES" sz="1400" b="1" kern="1200" dirty="0">
              <a:solidFill>
                <a:schemeClr val="bg2">
                  <a:lumMod val="25000"/>
                </a:schemeClr>
              </a:solidFill>
            </a:rPr>
            <a:t>- Meta 900 </a:t>
          </a:r>
        </a:p>
      </dsp:txBody>
      <dsp:txXfrm>
        <a:off x="744519" y="16508"/>
        <a:ext cx="2502068" cy="762825"/>
      </dsp:txXfrm>
    </dsp:sp>
    <dsp:sp modelId="{470D4A28-3C59-490B-8592-E012F99B61C1}">
      <dsp:nvSpPr>
        <dsp:cNvPr id="0" name=""/>
        <dsp:cNvSpPr/>
      </dsp:nvSpPr>
      <dsp:spPr>
        <a:xfrm>
          <a:off x="719573" y="983527"/>
          <a:ext cx="2502068" cy="737476"/>
        </a:xfrm>
        <a:prstGeom prst="rect">
          <a:avLst/>
        </a:prstGeom>
        <a:gradFill rotWithShape="1">
          <a:gsLst>
            <a:gs pos="0">
              <a:schemeClr val="accent3">
                <a:tint val="65000"/>
                <a:shade val="92000"/>
                <a:satMod val="130000"/>
              </a:schemeClr>
            </a:gs>
            <a:gs pos="45000">
              <a:schemeClr val="accent3">
                <a:tint val="60000"/>
                <a:shade val="99000"/>
                <a:satMod val="120000"/>
              </a:schemeClr>
            </a:gs>
            <a:gs pos="100000">
              <a:schemeClr val="accent3">
                <a:tint val="55000"/>
                <a:satMod val="140000"/>
              </a:schemeClr>
            </a:gs>
          </a:gsLst>
          <a:path path="circle">
            <a:fillToRect l="100000" t="100000" r="100000" b="100000"/>
          </a:path>
        </a:gradFill>
        <a:ln w="12700"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b="1" kern="1200" dirty="0">
              <a:solidFill>
                <a:schemeClr val="bg2">
                  <a:lumMod val="25000"/>
                </a:schemeClr>
              </a:solidFill>
            </a:rPr>
            <a:t>NOTAS LEGALES A UNIDADES ORGANIZACIONALES </a:t>
          </a:r>
        </a:p>
        <a:p>
          <a:pPr lvl="0" algn="just" defTabSz="533400">
            <a:lnSpc>
              <a:spcPct val="90000"/>
            </a:lnSpc>
            <a:spcBef>
              <a:spcPct val="0"/>
            </a:spcBef>
            <a:spcAft>
              <a:spcPct val="35000"/>
            </a:spcAft>
          </a:pPr>
          <a:r>
            <a:rPr lang="es-ES" sz="1400" b="1" kern="1200" dirty="0">
              <a:solidFill>
                <a:schemeClr val="bg2">
                  <a:lumMod val="25000"/>
                </a:schemeClr>
              </a:solidFill>
            </a:rPr>
            <a:t>- Meta 1200</a:t>
          </a:r>
        </a:p>
      </dsp:txBody>
      <dsp:txXfrm>
        <a:off x="719573" y="983527"/>
        <a:ext cx="2502068" cy="737476"/>
      </dsp:txXfrm>
    </dsp:sp>
    <dsp:sp modelId="{7809CC0D-E302-424F-8826-EA0094E7FE4D}">
      <dsp:nvSpPr>
        <dsp:cNvPr id="0" name=""/>
        <dsp:cNvSpPr/>
      </dsp:nvSpPr>
      <dsp:spPr>
        <a:xfrm>
          <a:off x="719573" y="1980281"/>
          <a:ext cx="2469241" cy="902544"/>
        </a:xfrm>
        <a:prstGeom prst="rect">
          <a:avLst/>
        </a:prstGeom>
        <a:gradFill rotWithShape="1">
          <a:gsLst>
            <a:gs pos="0">
              <a:schemeClr val="accent3">
                <a:tint val="65000"/>
                <a:shade val="92000"/>
                <a:satMod val="130000"/>
              </a:schemeClr>
            </a:gs>
            <a:gs pos="45000">
              <a:schemeClr val="accent3">
                <a:tint val="60000"/>
                <a:shade val="99000"/>
                <a:satMod val="120000"/>
              </a:schemeClr>
            </a:gs>
            <a:gs pos="100000">
              <a:schemeClr val="accent3">
                <a:tint val="55000"/>
                <a:satMod val="140000"/>
              </a:schemeClr>
            </a:gs>
          </a:gsLst>
          <a:path path="circle">
            <a:fillToRect l="100000" t="100000" r="100000" b="100000"/>
          </a:path>
        </a:gradFill>
        <a:ln w="12700"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b="1" kern="1200" dirty="0">
              <a:solidFill>
                <a:schemeClr val="bg2">
                  <a:lumMod val="25000"/>
                </a:schemeClr>
              </a:solidFill>
            </a:rPr>
            <a:t>RESOLUCIÓN DE LA COMISIÓN NACIONAL DE PRESTACIONES </a:t>
          </a:r>
        </a:p>
        <a:p>
          <a:pPr lvl="0" algn="just" defTabSz="808038">
            <a:lnSpc>
              <a:spcPct val="90000"/>
            </a:lnSpc>
            <a:spcBef>
              <a:spcPct val="0"/>
            </a:spcBef>
            <a:spcAft>
              <a:spcPct val="35000"/>
            </a:spcAft>
          </a:pPr>
          <a:r>
            <a:rPr lang="es-ES" sz="1400" b="1" kern="1200" dirty="0">
              <a:solidFill>
                <a:schemeClr val="bg2">
                  <a:lumMod val="25000"/>
                </a:schemeClr>
              </a:solidFill>
            </a:rPr>
            <a:t>– Meta 800 </a:t>
          </a:r>
        </a:p>
      </dsp:txBody>
      <dsp:txXfrm>
        <a:off x="719573" y="1980281"/>
        <a:ext cx="2469241" cy="902544"/>
      </dsp:txXfrm>
    </dsp:sp>
    <dsp:sp modelId="{FCAB87C9-737C-4C08-8832-F1DAEA05A117}">
      <dsp:nvSpPr>
        <dsp:cNvPr id="0" name=""/>
        <dsp:cNvSpPr/>
      </dsp:nvSpPr>
      <dsp:spPr>
        <a:xfrm>
          <a:off x="692826" y="3216188"/>
          <a:ext cx="2479324" cy="790760"/>
        </a:xfrm>
        <a:prstGeom prst="rect">
          <a:avLst/>
        </a:prstGeom>
        <a:gradFill rotWithShape="1">
          <a:gsLst>
            <a:gs pos="0">
              <a:schemeClr val="accent3">
                <a:tint val="65000"/>
                <a:shade val="92000"/>
                <a:satMod val="130000"/>
              </a:schemeClr>
            </a:gs>
            <a:gs pos="45000">
              <a:schemeClr val="accent3">
                <a:tint val="60000"/>
                <a:shade val="99000"/>
                <a:satMod val="120000"/>
              </a:schemeClr>
            </a:gs>
            <a:gs pos="100000">
              <a:schemeClr val="accent3">
                <a:tint val="55000"/>
                <a:satMod val="140000"/>
              </a:schemeClr>
            </a:gs>
          </a:gsLst>
          <a:path path="circle">
            <a:fillToRect l="100000" t="100000" r="100000" b="100000"/>
          </a:path>
        </a:gradFill>
        <a:ln w="12700"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b="1" kern="1200" dirty="0">
              <a:solidFill>
                <a:schemeClr val="tx1"/>
              </a:solidFill>
            </a:rPr>
            <a:t> </a:t>
          </a:r>
          <a:r>
            <a:rPr lang="es-ES" sz="1400" b="1" kern="1200" dirty="0">
              <a:solidFill>
                <a:schemeClr val="bg2">
                  <a:lumMod val="25000"/>
                </a:schemeClr>
              </a:solidFill>
            </a:rPr>
            <a:t>RESOLUCIONES ADMINISTRATIVAS RPA-RPC </a:t>
          </a:r>
        </a:p>
        <a:p>
          <a:pPr lvl="0" algn="just" defTabSz="808038">
            <a:lnSpc>
              <a:spcPct val="90000"/>
            </a:lnSpc>
            <a:spcBef>
              <a:spcPct val="0"/>
            </a:spcBef>
            <a:spcAft>
              <a:spcPct val="35000"/>
            </a:spcAft>
          </a:pPr>
          <a:r>
            <a:rPr lang="es-ES" sz="1400" b="1" kern="1200" dirty="0">
              <a:solidFill>
                <a:schemeClr val="bg2">
                  <a:lumMod val="25000"/>
                </a:schemeClr>
              </a:solidFill>
            </a:rPr>
            <a:t>– Meta 45</a:t>
          </a:r>
        </a:p>
      </dsp:txBody>
      <dsp:txXfrm>
        <a:off x="692826" y="3216188"/>
        <a:ext cx="2479324" cy="79076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8A152-7417-4749-9195-BBAE39D3BF2C}">
      <dsp:nvSpPr>
        <dsp:cNvPr id="0" name=""/>
        <dsp:cNvSpPr/>
      </dsp:nvSpPr>
      <dsp:spPr>
        <a:xfrm>
          <a:off x="784566" y="2064648"/>
          <a:ext cx="327774" cy="786825"/>
        </a:xfrm>
        <a:custGeom>
          <a:avLst/>
          <a:gdLst/>
          <a:ahLst/>
          <a:cxnLst/>
          <a:rect l="0" t="0" r="0" b="0"/>
          <a:pathLst>
            <a:path>
              <a:moveTo>
                <a:pt x="0" y="0"/>
              </a:moveTo>
              <a:lnTo>
                <a:pt x="163887" y="0"/>
              </a:lnTo>
              <a:lnTo>
                <a:pt x="163887" y="786825"/>
              </a:lnTo>
              <a:lnTo>
                <a:pt x="327774" y="78682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927144" y="2436751"/>
        <a:ext cx="42618" cy="42618"/>
      </dsp:txXfrm>
    </dsp:sp>
    <dsp:sp modelId="{58F9F5B6-3509-4E2D-AF99-F11557623DE1}">
      <dsp:nvSpPr>
        <dsp:cNvPr id="0" name=""/>
        <dsp:cNvSpPr/>
      </dsp:nvSpPr>
      <dsp:spPr>
        <a:xfrm>
          <a:off x="784566" y="1825606"/>
          <a:ext cx="346637" cy="239041"/>
        </a:xfrm>
        <a:custGeom>
          <a:avLst/>
          <a:gdLst/>
          <a:ahLst/>
          <a:cxnLst/>
          <a:rect l="0" t="0" r="0" b="0"/>
          <a:pathLst>
            <a:path>
              <a:moveTo>
                <a:pt x="0" y="239041"/>
              </a:moveTo>
              <a:lnTo>
                <a:pt x="173318" y="239041"/>
              </a:lnTo>
              <a:lnTo>
                <a:pt x="173318" y="0"/>
              </a:lnTo>
              <a:lnTo>
                <a:pt x="346637"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947358" y="1934600"/>
        <a:ext cx="21053" cy="21053"/>
      </dsp:txXfrm>
    </dsp:sp>
    <dsp:sp modelId="{36EC9B45-093F-4C69-9396-E095E6FE3D74}">
      <dsp:nvSpPr>
        <dsp:cNvPr id="0" name=""/>
        <dsp:cNvSpPr/>
      </dsp:nvSpPr>
      <dsp:spPr>
        <a:xfrm>
          <a:off x="784566" y="716214"/>
          <a:ext cx="346637" cy="1348433"/>
        </a:xfrm>
        <a:custGeom>
          <a:avLst/>
          <a:gdLst/>
          <a:ahLst/>
          <a:cxnLst/>
          <a:rect l="0" t="0" r="0" b="0"/>
          <a:pathLst>
            <a:path>
              <a:moveTo>
                <a:pt x="0" y="1348433"/>
              </a:moveTo>
              <a:lnTo>
                <a:pt x="173318" y="1348433"/>
              </a:lnTo>
              <a:lnTo>
                <a:pt x="173318" y="0"/>
              </a:lnTo>
              <a:lnTo>
                <a:pt x="346637"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923078" y="1355624"/>
        <a:ext cx="69613" cy="69613"/>
      </dsp:txXfrm>
    </dsp:sp>
    <dsp:sp modelId="{46E63B26-F46D-4A16-AE76-3CECD605BCEF}">
      <dsp:nvSpPr>
        <dsp:cNvPr id="0" name=""/>
        <dsp:cNvSpPr/>
      </dsp:nvSpPr>
      <dsp:spPr>
        <a:xfrm rot="16200000">
          <a:off x="-1672364" y="1672364"/>
          <a:ext cx="4129296" cy="784566"/>
        </a:xfrm>
        <a:prstGeom prst="rect">
          <a:avLst/>
        </a:prstGeom>
        <a:solidFill>
          <a:schemeClr val="accent1"/>
        </a:solidFill>
        <a:ln w="25400" cap="flat" cmpd="sng" algn="ctr">
          <a:solidFill>
            <a:schemeClr val="lt1"/>
          </a:solidFill>
          <a:prstDash val="solid"/>
        </a:ln>
        <a:effectLst/>
      </dsp:spPr>
      <dsp:style>
        <a:lnRef idx="3">
          <a:schemeClr val="lt1"/>
        </a:lnRef>
        <a:fillRef idx="1">
          <a:schemeClr val="accent1"/>
        </a:fillRef>
        <a:effectRef idx="1">
          <a:schemeClr val="accent1"/>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s-ES" sz="3600" b="1" kern="1200" dirty="0"/>
            <a:t>DIRECTORIO</a:t>
          </a:r>
        </a:p>
      </dsp:txBody>
      <dsp:txXfrm>
        <a:off x="-1672364" y="1672364"/>
        <a:ext cx="4129296" cy="784566"/>
      </dsp:txXfrm>
    </dsp:sp>
    <dsp:sp modelId="{D3DEF377-2D30-42FD-82D2-0DB46417F4A9}">
      <dsp:nvSpPr>
        <dsp:cNvPr id="0" name=""/>
        <dsp:cNvSpPr/>
      </dsp:nvSpPr>
      <dsp:spPr>
        <a:xfrm>
          <a:off x="1131203" y="312899"/>
          <a:ext cx="2573377" cy="806628"/>
        </a:xfrm>
        <a:prstGeom prst="rect">
          <a:avLst/>
        </a:prstGeom>
        <a:gradFill rotWithShape="1">
          <a:gsLst>
            <a:gs pos="0">
              <a:schemeClr val="accent3">
                <a:tint val="65000"/>
                <a:shade val="92000"/>
                <a:satMod val="130000"/>
              </a:schemeClr>
            </a:gs>
            <a:gs pos="45000">
              <a:schemeClr val="accent3">
                <a:tint val="60000"/>
                <a:shade val="99000"/>
                <a:satMod val="120000"/>
              </a:schemeClr>
            </a:gs>
            <a:gs pos="100000">
              <a:schemeClr val="accent3">
                <a:tint val="55000"/>
                <a:satMod val="140000"/>
              </a:schemeClr>
            </a:gs>
          </a:gsLst>
          <a:path path="circle">
            <a:fillToRect l="100000" t="100000" r="100000" b="100000"/>
          </a:path>
        </a:gradFill>
        <a:ln w="12700"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S" sz="1400" b="1" kern="1200" dirty="0">
              <a:solidFill>
                <a:schemeClr val="bg2">
                  <a:lumMod val="25000"/>
                </a:schemeClr>
              </a:solidFill>
            </a:rPr>
            <a:t>RESOLUCIONES DE DIRECTORIO</a:t>
          </a:r>
          <a:r>
            <a:rPr lang="es-ES" sz="1600" b="1" kern="1200" dirty="0">
              <a:solidFill>
                <a:schemeClr val="bg2">
                  <a:lumMod val="25000"/>
                </a:schemeClr>
              </a:solidFill>
            </a:rPr>
            <a:t> </a:t>
          </a:r>
        </a:p>
        <a:p>
          <a:pPr lvl="0" algn="ctr" defTabSz="622300">
            <a:lnSpc>
              <a:spcPct val="90000"/>
            </a:lnSpc>
            <a:spcBef>
              <a:spcPct val="0"/>
            </a:spcBef>
            <a:spcAft>
              <a:spcPct val="35000"/>
            </a:spcAft>
          </a:pPr>
          <a:r>
            <a:rPr lang="es-ES" sz="1600" b="1" kern="1200" dirty="0">
              <a:solidFill>
                <a:schemeClr val="bg2">
                  <a:lumMod val="25000"/>
                </a:schemeClr>
              </a:solidFill>
            </a:rPr>
            <a:t>- Meta 25</a:t>
          </a:r>
          <a:r>
            <a:rPr lang="es-ES" sz="1800" b="1" kern="1200" dirty="0">
              <a:solidFill>
                <a:schemeClr val="tx1"/>
              </a:solidFill>
            </a:rPr>
            <a:t> </a:t>
          </a:r>
        </a:p>
      </dsp:txBody>
      <dsp:txXfrm>
        <a:off x="1131203" y="312899"/>
        <a:ext cx="2573377" cy="806628"/>
      </dsp:txXfrm>
    </dsp:sp>
    <dsp:sp modelId="{470D4A28-3C59-490B-8592-E012F99B61C1}">
      <dsp:nvSpPr>
        <dsp:cNvPr id="0" name=""/>
        <dsp:cNvSpPr/>
      </dsp:nvSpPr>
      <dsp:spPr>
        <a:xfrm>
          <a:off x="1131203" y="1433323"/>
          <a:ext cx="2573377" cy="784566"/>
        </a:xfrm>
        <a:prstGeom prst="rect">
          <a:avLst/>
        </a:prstGeom>
        <a:gradFill rotWithShape="1">
          <a:gsLst>
            <a:gs pos="0">
              <a:schemeClr val="accent3">
                <a:tint val="65000"/>
                <a:shade val="92000"/>
                <a:satMod val="130000"/>
              </a:schemeClr>
            </a:gs>
            <a:gs pos="45000">
              <a:schemeClr val="accent3">
                <a:tint val="60000"/>
                <a:shade val="99000"/>
                <a:satMod val="120000"/>
              </a:schemeClr>
            </a:gs>
            <a:gs pos="100000">
              <a:schemeClr val="accent3">
                <a:tint val="55000"/>
                <a:satMod val="140000"/>
              </a:schemeClr>
            </a:gs>
          </a:gsLst>
          <a:path path="circle">
            <a:fillToRect l="100000" t="100000" r="100000" b="100000"/>
          </a:path>
        </a:gradFill>
        <a:ln w="12700"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s-ES" sz="2600" b="1" kern="1200" dirty="0">
              <a:solidFill>
                <a:schemeClr val="tx1"/>
              </a:solidFill>
            </a:rPr>
            <a:t> </a:t>
          </a:r>
          <a:r>
            <a:rPr lang="es-ES" sz="1600" b="1" kern="1200" dirty="0">
              <a:solidFill>
                <a:schemeClr val="bg2">
                  <a:lumMod val="25000"/>
                </a:schemeClr>
              </a:solidFill>
            </a:rPr>
            <a:t>ACTAS ORDINARIAS </a:t>
          </a:r>
        </a:p>
        <a:p>
          <a:pPr lvl="0" algn="ctr" defTabSz="1155700">
            <a:lnSpc>
              <a:spcPct val="90000"/>
            </a:lnSpc>
            <a:spcBef>
              <a:spcPct val="0"/>
            </a:spcBef>
            <a:spcAft>
              <a:spcPct val="35000"/>
            </a:spcAft>
          </a:pPr>
          <a:r>
            <a:rPr lang="es-ES" sz="1600" b="1" kern="1200" dirty="0">
              <a:solidFill>
                <a:schemeClr val="bg2">
                  <a:lumMod val="25000"/>
                </a:schemeClr>
              </a:solidFill>
            </a:rPr>
            <a:t>- Meta 12</a:t>
          </a:r>
          <a:r>
            <a:rPr lang="es-ES" sz="2000" b="1" kern="1200" dirty="0">
              <a:solidFill>
                <a:schemeClr val="bg2">
                  <a:lumMod val="25000"/>
                </a:schemeClr>
              </a:solidFill>
            </a:rPr>
            <a:t>  </a:t>
          </a:r>
        </a:p>
      </dsp:txBody>
      <dsp:txXfrm>
        <a:off x="1131203" y="1433323"/>
        <a:ext cx="2573377" cy="784566"/>
      </dsp:txXfrm>
    </dsp:sp>
    <dsp:sp modelId="{7809CC0D-E302-424F-8826-EA0094E7FE4D}">
      <dsp:nvSpPr>
        <dsp:cNvPr id="0" name=""/>
        <dsp:cNvSpPr/>
      </dsp:nvSpPr>
      <dsp:spPr>
        <a:xfrm>
          <a:off x="1112340" y="2413615"/>
          <a:ext cx="2501399" cy="875717"/>
        </a:xfrm>
        <a:prstGeom prst="rect">
          <a:avLst/>
        </a:prstGeom>
        <a:gradFill rotWithShape="1">
          <a:gsLst>
            <a:gs pos="0">
              <a:schemeClr val="accent3">
                <a:tint val="65000"/>
                <a:shade val="92000"/>
                <a:satMod val="130000"/>
              </a:schemeClr>
            </a:gs>
            <a:gs pos="45000">
              <a:schemeClr val="accent3">
                <a:tint val="60000"/>
                <a:shade val="99000"/>
                <a:satMod val="120000"/>
              </a:schemeClr>
            </a:gs>
            <a:gs pos="100000">
              <a:schemeClr val="accent3">
                <a:tint val="55000"/>
                <a:satMod val="140000"/>
              </a:schemeClr>
            </a:gs>
          </a:gsLst>
          <a:path path="circle">
            <a:fillToRect l="100000" t="100000" r="100000" b="100000"/>
          </a:path>
        </a:gradFill>
        <a:ln w="12700"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a:solidFill>
                <a:schemeClr val="bg2">
                  <a:lumMod val="25000"/>
                </a:schemeClr>
              </a:solidFill>
            </a:rPr>
            <a:t>ACTAS EXTRAORDINARIAS </a:t>
          </a:r>
        </a:p>
        <a:p>
          <a:pPr lvl="0" algn="ctr" defTabSz="711200">
            <a:lnSpc>
              <a:spcPct val="90000"/>
            </a:lnSpc>
            <a:spcBef>
              <a:spcPct val="0"/>
            </a:spcBef>
            <a:spcAft>
              <a:spcPct val="35000"/>
            </a:spcAft>
          </a:pPr>
          <a:r>
            <a:rPr lang="es-ES" sz="1600" b="1" kern="1200" dirty="0">
              <a:solidFill>
                <a:schemeClr val="bg2">
                  <a:lumMod val="25000"/>
                </a:schemeClr>
              </a:solidFill>
            </a:rPr>
            <a:t>- Meta 6</a:t>
          </a:r>
          <a:endParaRPr lang="es-ES" sz="2000" b="1" kern="1200" dirty="0">
            <a:solidFill>
              <a:schemeClr val="bg2">
                <a:lumMod val="25000"/>
              </a:schemeClr>
            </a:solidFill>
          </a:endParaRPr>
        </a:p>
      </dsp:txBody>
      <dsp:txXfrm>
        <a:off x="1112340" y="2413615"/>
        <a:ext cx="2501399" cy="87571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8A152-7417-4749-9195-BBAE39D3BF2C}">
      <dsp:nvSpPr>
        <dsp:cNvPr id="0" name=""/>
        <dsp:cNvSpPr/>
      </dsp:nvSpPr>
      <dsp:spPr>
        <a:xfrm>
          <a:off x="1000461" y="2015289"/>
          <a:ext cx="179617" cy="1403995"/>
        </a:xfrm>
        <a:custGeom>
          <a:avLst/>
          <a:gdLst/>
          <a:ahLst/>
          <a:cxnLst/>
          <a:rect l="0" t="0" r="0" b="0"/>
          <a:pathLst>
            <a:path>
              <a:moveTo>
                <a:pt x="0" y="0"/>
              </a:moveTo>
              <a:lnTo>
                <a:pt x="89808" y="0"/>
              </a:lnTo>
              <a:lnTo>
                <a:pt x="89808" y="1403995"/>
              </a:lnTo>
              <a:lnTo>
                <a:pt x="179617" y="140399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1054883" y="2681900"/>
        <a:ext cx="70771" cy="70771"/>
      </dsp:txXfrm>
    </dsp:sp>
    <dsp:sp modelId="{58F9F5B6-3509-4E2D-AF99-F11557623DE1}">
      <dsp:nvSpPr>
        <dsp:cNvPr id="0" name=""/>
        <dsp:cNvSpPr/>
      </dsp:nvSpPr>
      <dsp:spPr>
        <a:xfrm>
          <a:off x="1000461" y="1969569"/>
          <a:ext cx="152695" cy="91440"/>
        </a:xfrm>
        <a:custGeom>
          <a:avLst/>
          <a:gdLst/>
          <a:ahLst/>
          <a:cxnLst/>
          <a:rect l="0" t="0" r="0" b="0"/>
          <a:pathLst>
            <a:path>
              <a:moveTo>
                <a:pt x="0" y="45720"/>
              </a:moveTo>
              <a:lnTo>
                <a:pt x="76347" y="45720"/>
              </a:lnTo>
              <a:lnTo>
                <a:pt x="76347" y="127596"/>
              </a:lnTo>
              <a:lnTo>
                <a:pt x="152695" y="12759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1072477" y="2010957"/>
        <a:ext cx="8663" cy="8663"/>
      </dsp:txXfrm>
    </dsp:sp>
    <dsp:sp modelId="{36EC9B45-093F-4C69-9396-E095E6FE3D74}">
      <dsp:nvSpPr>
        <dsp:cNvPr id="0" name=""/>
        <dsp:cNvSpPr/>
      </dsp:nvSpPr>
      <dsp:spPr>
        <a:xfrm>
          <a:off x="1000461" y="688664"/>
          <a:ext cx="154446" cy="1326624"/>
        </a:xfrm>
        <a:custGeom>
          <a:avLst/>
          <a:gdLst/>
          <a:ahLst/>
          <a:cxnLst/>
          <a:rect l="0" t="0" r="0" b="0"/>
          <a:pathLst>
            <a:path>
              <a:moveTo>
                <a:pt x="0" y="1326624"/>
              </a:moveTo>
              <a:lnTo>
                <a:pt x="77223" y="1326624"/>
              </a:lnTo>
              <a:lnTo>
                <a:pt x="77223" y="0"/>
              </a:lnTo>
              <a:lnTo>
                <a:pt x="154446"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dirty="0"/>
        </a:p>
      </dsp:txBody>
      <dsp:txXfrm>
        <a:off x="1044294" y="1318587"/>
        <a:ext cx="66779" cy="66779"/>
      </dsp:txXfrm>
    </dsp:sp>
    <dsp:sp modelId="{46E63B26-F46D-4A16-AE76-3CECD605BCEF}">
      <dsp:nvSpPr>
        <dsp:cNvPr id="0" name=""/>
        <dsp:cNvSpPr/>
      </dsp:nvSpPr>
      <dsp:spPr>
        <a:xfrm rot="16200000">
          <a:off x="-1507205" y="1515058"/>
          <a:ext cx="4014871" cy="1000461"/>
        </a:xfrm>
        <a:prstGeom prst="rect">
          <a:avLst/>
        </a:prstGeom>
        <a:solidFill>
          <a:schemeClr val="accent3"/>
        </a:solidFill>
        <a:ln w="15875"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s-ES" sz="3200" b="1" kern="1200" dirty="0"/>
            <a:t>CONTRATOS Y CONVENIOS </a:t>
          </a:r>
        </a:p>
      </dsp:txBody>
      <dsp:txXfrm>
        <a:off x="-1507205" y="1515058"/>
        <a:ext cx="4014871" cy="1000461"/>
      </dsp:txXfrm>
    </dsp:sp>
    <dsp:sp modelId="{D3DEF377-2D30-42FD-82D2-0DB46417F4A9}">
      <dsp:nvSpPr>
        <dsp:cNvPr id="0" name=""/>
        <dsp:cNvSpPr/>
      </dsp:nvSpPr>
      <dsp:spPr>
        <a:xfrm>
          <a:off x="1154907" y="41391"/>
          <a:ext cx="2523686" cy="1294545"/>
        </a:xfrm>
        <a:prstGeom prst="rect">
          <a:avLst/>
        </a:prstGeom>
        <a:gradFill rotWithShape="1">
          <a:gsLst>
            <a:gs pos="0">
              <a:schemeClr val="accent3">
                <a:tint val="65000"/>
                <a:shade val="92000"/>
                <a:satMod val="130000"/>
              </a:schemeClr>
            </a:gs>
            <a:gs pos="45000">
              <a:schemeClr val="accent3">
                <a:tint val="60000"/>
                <a:shade val="99000"/>
                <a:satMod val="120000"/>
              </a:schemeClr>
            </a:gs>
            <a:gs pos="100000">
              <a:schemeClr val="accent3">
                <a:tint val="55000"/>
                <a:satMod val="140000"/>
              </a:schemeClr>
            </a:gs>
          </a:gsLst>
          <a:path path="circle">
            <a:fillToRect l="100000" t="100000" r="100000" b="100000"/>
          </a:path>
        </a:gradFill>
        <a:ln w="12700"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a:solidFill>
                <a:schemeClr val="bg2">
                  <a:lumMod val="25000"/>
                </a:schemeClr>
              </a:solidFill>
            </a:rPr>
            <a:t>Contratos Administrativos (NB-SABS)</a:t>
          </a:r>
        </a:p>
        <a:p>
          <a:pPr lvl="0" algn="ctr" defTabSz="889000">
            <a:lnSpc>
              <a:spcPct val="90000"/>
            </a:lnSpc>
            <a:spcBef>
              <a:spcPct val="0"/>
            </a:spcBef>
            <a:spcAft>
              <a:spcPct val="35000"/>
            </a:spcAft>
          </a:pPr>
          <a:r>
            <a:rPr lang="es-ES" sz="2000" b="1" kern="1200" dirty="0">
              <a:solidFill>
                <a:schemeClr val="bg2">
                  <a:lumMod val="25000"/>
                </a:schemeClr>
              </a:solidFill>
            </a:rPr>
            <a:t>- Meta 390</a:t>
          </a:r>
        </a:p>
      </dsp:txBody>
      <dsp:txXfrm>
        <a:off x="1154907" y="41391"/>
        <a:ext cx="2523686" cy="1294545"/>
      </dsp:txXfrm>
    </dsp:sp>
    <dsp:sp modelId="{470D4A28-3C59-490B-8592-E012F99B61C1}">
      <dsp:nvSpPr>
        <dsp:cNvPr id="0" name=""/>
        <dsp:cNvSpPr/>
      </dsp:nvSpPr>
      <dsp:spPr>
        <a:xfrm>
          <a:off x="1153156" y="1531121"/>
          <a:ext cx="2502068" cy="1132086"/>
        </a:xfrm>
        <a:prstGeom prst="rect">
          <a:avLst/>
        </a:prstGeom>
        <a:gradFill rotWithShape="1">
          <a:gsLst>
            <a:gs pos="0">
              <a:schemeClr val="accent3">
                <a:tint val="65000"/>
                <a:shade val="92000"/>
                <a:satMod val="130000"/>
              </a:schemeClr>
            </a:gs>
            <a:gs pos="45000">
              <a:schemeClr val="accent3">
                <a:tint val="60000"/>
                <a:shade val="99000"/>
                <a:satMod val="120000"/>
              </a:schemeClr>
            </a:gs>
            <a:gs pos="100000">
              <a:schemeClr val="accent3">
                <a:tint val="55000"/>
                <a:satMod val="140000"/>
              </a:schemeClr>
            </a:gs>
          </a:gsLst>
          <a:path path="circle">
            <a:fillToRect l="100000" t="100000" r="100000" b="100000"/>
          </a:path>
        </a:gradFill>
        <a:ln w="12700"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a:solidFill>
                <a:schemeClr val="bg2">
                  <a:lumMod val="25000"/>
                </a:schemeClr>
              </a:solidFill>
            </a:rPr>
            <a:t>Contratos Laborales</a:t>
          </a:r>
        </a:p>
        <a:p>
          <a:pPr lvl="0" algn="ctr" defTabSz="889000">
            <a:lnSpc>
              <a:spcPct val="90000"/>
            </a:lnSpc>
            <a:spcBef>
              <a:spcPct val="0"/>
            </a:spcBef>
            <a:spcAft>
              <a:spcPct val="35000"/>
            </a:spcAft>
          </a:pPr>
          <a:r>
            <a:rPr lang="es-ES" sz="2000" b="1" kern="1200" dirty="0">
              <a:solidFill>
                <a:schemeClr val="bg2">
                  <a:lumMod val="25000"/>
                </a:schemeClr>
              </a:solidFill>
            </a:rPr>
            <a:t>- Meta 514</a:t>
          </a:r>
        </a:p>
      </dsp:txBody>
      <dsp:txXfrm>
        <a:off x="1153156" y="1531121"/>
        <a:ext cx="2502068" cy="1132086"/>
      </dsp:txXfrm>
    </dsp:sp>
    <dsp:sp modelId="{7809CC0D-E302-424F-8826-EA0094E7FE4D}">
      <dsp:nvSpPr>
        <dsp:cNvPr id="0" name=""/>
        <dsp:cNvSpPr/>
      </dsp:nvSpPr>
      <dsp:spPr>
        <a:xfrm>
          <a:off x="1180078" y="2815843"/>
          <a:ext cx="2502068" cy="1206881"/>
        </a:xfrm>
        <a:prstGeom prst="rect">
          <a:avLst/>
        </a:prstGeom>
        <a:gradFill rotWithShape="1">
          <a:gsLst>
            <a:gs pos="0">
              <a:schemeClr val="accent3">
                <a:tint val="65000"/>
                <a:shade val="92000"/>
                <a:satMod val="130000"/>
              </a:schemeClr>
            </a:gs>
            <a:gs pos="45000">
              <a:schemeClr val="accent3">
                <a:tint val="60000"/>
                <a:shade val="99000"/>
                <a:satMod val="120000"/>
              </a:schemeClr>
            </a:gs>
            <a:gs pos="100000">
              <a:schemeClr val="accent3">
                <a:tint val="55000"/>
                <a:satMod val="140000"/>
              </a:schemeClr>
            </a:gs>
          </a:gsLst>
          <a:path path="circle">
            <a:fillToRect l="100000" t="100000" r="100000" b="100000"/>
          </a:path>
        </a:gradFill>
        <a:ln w="12700"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a:solidFill>
                <a:schemeClr val="bg2">
                  <a:lumMod val="25000"/>
                </a:schemeClr>
              </a:solidFill>
            </a:rPr>
            <a:t>Convenios elaborados</a:t>
          </a:r>
        </a:p>
        <a:p>
          <a:pPr lvl="0" algn="ctr" defTabSz="889000">
            <a:lnSpc>
              <a:spcPct val="90000"/>
            </a:lnSpc>
            <a:spcBef>
              <a:spcPct val="0"/>
            </a:spcBef>
            <a:spcAft>
              <a:spcPct val="35000"/>
            </a:spcAft>
          </a:pPr>
          <a:r>
            <a:rPr lang="es-ES" sz="2000" b="1" kern="1200" dirty="0">
              <a:solidFill>
                <a:schemeClr val="bg2">
                  <a:lumMod val="25000"/>
                </a:schemeClr>
              </a:solidFill>
            </a:rPr>
            <a:t>- Meta 24</a:t>
          </a:r>
          <a:r>
            <a:rPr lang="es-ES" sz="2400" b="1" kern="1200" dirty="0">
              <a:solidFill>
                <a:schemeClr val="bg2">
                  <a:lumMod val="25000"/>
                </a:schemeClr>
              </a:solidFill>
            </a:rPr>
            <a:t> </a:t>
          </a:r>
        </a:p>
      </dsp:txBody>
      <dsp:txXfrm>
        <a:off x="1180078" y="2815843"/>
        <a:ext cx="2502068" cy="1206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EF7F7-32EA-4D10-808E-4C86FCB600A6}">
      <dsp:nvSpPr>
        <dsp:cNvPr id="0" name=""/>
        <dsp:cNvSpPr/>
      </dsp:nvSpPr>
      <dsp:spPr>
        <a:xfrm rot="5400000">
          <a:off x="473367" y="68270"/>
          <a:ext cx="890821" cy="1844125"/>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E47C70-9F8E-4A5E-B3C6-E52F89591354}">
      <dsp:nvSpPr>
        <dsp:cNvPr id="0" name=""/>
        <dsp:cNvSpPr/>
      </dsp:nvSpPr>
      <dsp:spPr>
        <a:xfrm>
          <a:off x="139710" y="277371"/>
          <a:ext cx="1254419" cy="209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ctr" defTabSz="466725">
            <a:lnSpc>
              <a:spcPct val="90000"/>
            </a:lnSpc>
            <a:spcBef>
              <a:spcPct val="0"/>
            </a:spcBef>
            <a:spcAft>
              <a:spcPct val="35000"/>
            </a:spcAft>
          </a:pPr>
          <a:r>
            <a:rPr lang="es-ES" sz="1050" b="1" kern="1200" dirty="0">
              <a:solidFill>
                <a:schemeClr val="accent4">
                  <a:lumMod val="75000"/>
                </a:schemeClr>
              </a:solidFill>
            </a:rPr>
            <a:t>GESTIÓN</a:t>
          </a:r>
          <a:r>
            <a:rPr lang="es-ES" sz="1050" b="1" kern="1200" dirty="0">
              <a:solidFill>
                <a:schemeClr val="accent4">
                  <a:lumMod val="50000"/>
                </a:schemeClr>
              </a:solidFill>
            </a:rPr>
            <a:t> </a:t>
          </a:r>
          <a:r>
            <a:rPr lang="es-ES" sz="1200" b="1" kern="1200" dirty="0">
              <a:solidFill>
                <a:schemeClr val="accent4">
                  <a:lumMod val="75000"/>
                </a:schemeClr>
              </a:solidFill>
            </a:rPr>
            <a:t>2023</a:t>
          </a:r>
          <a:endParaRPr lang="es-ES" sz="1050" b="1" kern="1200" dirty="0">
            <a:solidFill>
              <a:schemeClr val="accent4">
                <a:lumMod val="75000"/>
              </a:schemeClr>
            </a:solidFill>
          </a:endParaRPr>
        </a:p>
      </dsp:txBody>
      <dsp:txXfrm>
        <a:off x="139710" y="277371"/>
        <a:ext cx="1254419" cy="209732"/>
      </dsp:txXfrm>
    </dsp:sp>
    <dsp:sp modelId="{8CCA0467-FC04-41CD-81CF-0E36CA9ACB71}">
      <dsp:nvSpPr>
        <dsp:cNvPr id="0" name=""/>
        <dsp:cNvSpPr/>
      </dsp:nvSpPr>
      <dsp:spPr>
        <a:xfrm>
          <a:off x="1409559" y="205973"/>
          <a:ext cx="250304" cy="250304"/>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71156-8EA9-4AF6-B4A1-259E0DDCF553}">
      <dsp:nvSpPr>
        <dsp:cNvPr id="0" name=""/>
        <dsp:cNvSpPr/>
      </dsp:nvSpPr>
      <dsp:spPr>
        <a:xfrm rot="5400000">
          <a:off x="2547092" y="-192717"/>
          <a:ext cx="878122" cy="1756076"/>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2D3541-07AB-470E-A61C-B75972CF0E54}">
      <dsp:nvSpPr>
        <dsp:cNvPr id="0" name=""/>
        <dsp:cNvSpPr/>
      </dsp:nvSpPr>
      <dsp:spPr>
        <a:xfrm>
          <a:off x="1904091" y="23991"/>
          <a:ext cx="2263162" cy="186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ctr" defTabSz="488950">
            <a:lnSpc>
              <a:spcPct val="90000"/>
            </a:lnSpc>
            <a:spcBef>
              <a:spcPct val="0"/>
            </a:spcBef>
            <a:spcAft>
              <a:spcPct val="35000"/>
            </a:spcAft>
          </a:pPr>
          <a:r>
            <a:rPr lang="es-ES" sz="1100" b="1" kern="1200" dirty="0">
              <a:solidFill>
                <a:schemeClr val="accent4">
                  <a:lumMod val="75000"/>
                </a:schemeClr>
              </a:solidFill>
            </a:rPr>
            <a:t>GESTIÓN 2024</a:t>
          </a:r>
        </a:p>
      </dsp:txBody>
      <dsp:txXfrm>
        <a:off x="1904091" y="23991"/>
        <a:ext cx="2263162" cy="1860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EF7F7-32EA-4D10-808E-4C86FCB600A6}">
      <dsp:nvSpPr>
        <dsp:cNvPr id="0" name=""/>
        <dsp:cNvSpPr/>
      </dsp:nvSpPr>
      <dsp:spPr>
        <a:xfrm rot="5400000">
          <a:off x="473367" y="68270"/>
          <a:ext cx="890821" cy="1844125"/>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E47C70-9F8E-4A5E-B3C6-E52F89591354}">
      <dsp:nvSpPr>
        <dsp:cNvPr id="0" name=""/>
        <dsp:cNvSpPr/>
      </dsp:nvSpPr>
      <dsp:spPr>
        <a:xfrm>
          <a:off x="139710" y="277371"/>
          <a:ext cx="1254419" cy="209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ctr" defTabSz="466725">
            <a:lnSpc>
              <a:spcPct val="90000"/>
            </a:lnSpc>
            <a:spcBef>
              <a:spcPct val="0"/>
            </a:spcBef>
            <a:spcAft>
              <a:spcPct val="35000"/>
            </a:spcAft>
          </a:pPr>
          <a:r>
            <a:rPr lang="es-ES" sz="1050" b="1" kern="1200" dirty="0">
              <a:solidFill>
                <a:schemeClr val="accent4">
                  <a:lumMod val="75000"/>
                </a:schemeClr>
              </a:solidFill>
            </a:rPr>
            <a:t>GESTIÓN</a:t>
          </a:r>
          <a:r>
            <a:rPr lang="es-ES" sz="1050" b="1" kern="1200" dirty="0">
              <a:solidFill>
                <a:schemeClr val="accent4">
                  <a:lumMod val="50000"/>
                </a:schemeClr>
              </a:solidFill>
            </a:rPr>
            <a:t> </a:t>
          </a:r>
          <a:r>
            <a:rPr lang="es-ES" sz="1200" b="1" kern="1200" dirty="0">
              <a:solidFill>
                <a:schemeClr val="accent4">
                  <a:lumMod val="75000"/>
                </a:schemeClr>
              </a:solidFill>
            </a:rPr>
            <a:t>2023</a:t>
          </a:r>
          <a:endParaRPr lang="es-ES" sz="1050" b="1" kern="1200" dirty="0">
            <a:solidFill>
              <a:schemeClr val="accent4">
                <a:lumMod val="75000"/>
              </a:schemeClr>
            </a:solidFill>
          </a:endParaRPr>
        </a:p>
      </dsp:txBody>
      <dsp:txXfrm>
        <a:off x="139710" y="277371"/>
        <a:ext cx="1254419" cy="209732"/>
      </dsp:txXfrm>
    </dsp:sp>
    <dsp:sp modelId="{8CCA0467-FC04-41CD-81CF-0E36CA9ACB71}">
      <dsp:nvSpPr>
        <dsp:cNvPr id="0" name=""/>
        <dsp:cNvSpPr/>
      </dsp:nvSpPr>
      <dsp:spPr>
        <a:xfrm>
          <a:off x="1409559" y="205973"/>
          <a:ext cx="250304" cy="250304"/>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71156-8EA9-4AF6-B4A1-259E0DDCF553}">
      <dsp:nvSpPr>
        <dsp:cNvPr id="0" name=""/>
        <dsp:cNvSpPr/>
      </dsp:nvSpPr>
      <dsp:spPr>
        <a:xfrm rot="5400000">
          <a:off x="2547092" y="-192717"/>
          <a:ext cx="878122" cy="1756076"/>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2D3541-07AB-470E-A61C-B75972CF0E54}">
      <dsp:nvSpPr>
        <dsp:cNvPr id="0" name=""/>
        <dsp:cNvSpPr/>
      </dsp:nvSpPr>
      <dsp:spPr>
        <a:xfrm>
          <a:off x="1904091" y="23991"/>
          <a:ext cx="2263162" cy="186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ctr" defTabSz="488950">
            <a:lnSpc>
              <a:spcPct val="90000"/>
            </a:lnSpc>
            <a:spcBef>
              <a:spcPct val="0"/>
            </a:spcBef>
            <a:spcAft>
              <a:spcPct val="35000"/>
            </a:spcAft>
          </a:pPr>
          <a:r>
            <a:rPr lang="es-ES" sz="1100" b="1" kern="1200" dirty="0">
              <a:solidFill>
                <a:schemeClr val="accent4">
                  <a:lumMod val="75000"/>
                </a:schemeClr>
              </a:solidFill>
            </a:rPr>
            <a:t>GESTIÓN 2024</a:t>
          </a:r>
        </a:p>
      </dsp:txBody>
      <dsp:txXfrm>
        <a:off x="1904091" y="23991"/>
        <a:ext cx="2263162" cy="1860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C8F5FD-E81A-4969-88ED-5E252FF3E5E0}">
      <dsp:nvSpPr>
        <dsp:cNvPr id="0" name=""/>
        <dsp:cNvSpPr/>
      </dsp:nvSpPr>
      <dsp:spPr>
        <a:xfrm rot="21373531">
          <a:off x="596047" y="194305"/>
          <a:ext cx="8414270" cy="4693052"/>
        </a:xfrm>
        <a:prstGeom prst="swooshArrow">
          <a:avLst>
            <a:gd name="adj1" fmla="val 25000"/>
            <a:gd name="adj2" fmla="val 25000"/>
          </a:avLst>
        </a:prstGeom>
        <a:solidFill>
          <a:schemeClr val="accent2"/>
        </a:solidFill>
        <a:ln>
          <a:noFill/>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dsp:spPr>
      <dsp:style>
        <a:lnRef idx="0">
          <a:scrgbClr r="0" g="0" b="0"/>
        </a:lnRef>
        <a:fillRef idx="1">
          <a:scrgbClr r="0" g="0" b="0"/>
        </a:fillRef>
        <a:effectRef idx="0">
          <a:scrgbClr r="0" g="0" b="0"/>
        </a:effectRef>
        <a:fontRef idx="minor"/>
      </dsp:style>
    </dsp:sp>
    <dsp:sp modelId="{1911B080-4810-4316-AAFA-BCAD22D85037}">
      <dsp:nvSpPr>
        <dsp:cNvPr id="0" name=""/>
        <dsp:cNvSpPr/>
      </dsp:nvSpPr>
      <dsp:spPr>
        <a:xfrm>
          <a:off x="0" y="4514342"/>
          <a:ext cx="848797" cy="695986"/>
        </a:xfrm>
        <a:prstGeom prst="ellipse">
          <a:avLst/>
        </a:prstGeom>
        <a:blipFill rotWithShape="0">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50CBCB-C2AF-4CAE-BC68-B1187048F928}">
      <dsp:nvSpPr>
        <dsp:cNvPr id="0" name=""/>
        <dsp:cNvSpPr/>
      </dsp:nvSpPr>
      <dsp:spPr>
        <a:xfrm>
          <a:off x="683203" y="5023973"/>
          <a:ext cx="3749058" cy="19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391" tIns="0" rIns="0" bIns="0" numCol="1" spcCol="1270" anchor="t" anchorCtr="0">
          <a:noAutofit/>
        </a:bodyPr>
        <a:lstStyle/>
        <a:p>
          <a:pPr lvl="0" algn="l" defTabSz="800100">
            <a:lnSpc>
              <a:spcPct val="90000"/>
            </a:lnSpc>
            <a:spcBef>
              <a:spcPct val="0"/>
            </a:spcBef>
            <a:spcAft>
              <a:spcPct val="35000"/>
            </a:spcAft>
          </a:pPr>
          <a:r>
            <a:rPr lang="es-ES" sz="1800" b="1" kern="1200" dirty="0">
              <a:solidFill>
                <a:srgbClr val="DA6C3A"/>
              </a:solidFill>
            </a:rPr>
            <a:t>DIAGNOSTICO DE LA CALIDAD</a:t>
          </a:r>
        </a:p>
      </dsp:txBody>
      <dsp:txXfrm>
        <a:off x="683203" y="5023973"/>
        <a:ext cx="3749058" cy="199555"/>
      </dsp:txXfrm>
    </dsp:sp>
    <dsp:sp modelId="{25F33E95-217D-4337-9989-7AA4629D1193}">
      <dsp:nvSpPr>
        <dsp:cNvPr id="0" name=""/>
        <dsp:cNvSpPr/>
      </dsp:nvSpPr>
      <dsp:spPr>
        <a:xfrm>
          <a:off x="2601073" y="2108833"/>
          <a:ext cx="947954" cy="828484"/>
        </a:xfrm>
        <a:prstGeom prst="ellipse">
          <a:avLst/>
        </a:prstGeom>
        <a:blipFill rotWithShape="0">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8B38D1-E9B8-488F-82B2-1F6E7619D2D9}">
      <dsp:nvSpPr>
        <dsp:cNvPr id="0" name=""/>
        <dsp:cNvSpPr/>
      </dsp:nvSpPr>
      <dsp:spPr>
        <a:xfrm>
          <a:off x="7510341" y="833808"/>
          <a:ext cx="1925991" cy="614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550" tIns="0" rIns="0" bIns="0" numCol="1" spcCol="1270" anchor="t" anchorCtr="0">
          <a:noAutofit/>
        </a:bodyPr>
        <a:lstStyle/>
        <a:p>
          <a:pPr lvl="0" algn="l" defTabSz="622300">
            <a:lnSpc>
              <a:spcPct val="90000"/>
            </a:lnSpc>
            <a:spcBef>
              <a:spcPct val="0"/>
            </a:spcBef>
            <a:spcAft>
              <a:spcPct val="35000"/>
            </a:spcAft>
          </a:pPr>
          <a:r>
            <a:rPr lang="es-ES" sz="1400" b="1" kern="1200" dirty="0">
              <a:solidFill>
                <a:srgbClr val="000000"/>
              </a:solidFill>
            </a:rPr>
            <a:t>TRATO DIGNO Y HUMANIZADO AL PACIENTE</a:t>
          </a:r>
        </a:p>
      </dsp:txBody>
      <dsp:txXfrm>
        <a:off x="7510341" y="833808"/>
        <a:ext cx="1925991" cy="614403"/>
      </dsp:txXfrm>
    </dsp:sp>
    <dsp:sp modelId="{02BBB0F3-F758-439F-94B7-D4805DE546E9}">
      <dsp:nvSpPr>
        <dsp:cNvPr id="0" name=""/>
        <dsp:cNvSpPr/>
      </dsp:nvSpPr>
      <dsp:spPr>
        <a:xfrm>
          <a:off x="6271374" y="902434"/>
          <a:ext cx="705799" cy="761739"/>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C3DDDE-9508-4766-8435-405EF67359F7}">
      <dsp:nvSpPr>
        <dsp:cNvPr id="0" name=""/>
        <dsp:cNvSpPr/>
      </dsp:nvSpPr>
      <dsp:spPr>
        <a:xfrm>
          <a:off x="4614586" y="2159747"/>
          <a:ext cx="4472310" cy="341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554" tIns="0" rIns="0" bIns="0" numCol="1" spcCol="1270" anchor="t" anchorCtr="0">
          <a:noAutofit/>
        </a:bodyPr>
        <a:lstStyle/>
        <a:p>
          <a:pPr lvl="0" algn="l" defTabSz="711200">
            <a:lnSpc>
              <a:spcPct val="90000"/>
            </a:lnSpc>
            <a:spcBef>
              <a:spcPct val="0"/>
            </a:spcBef>
            <a:spcAft>
              <a:spcPct val="35000"/>
            </a:spcAft>
          </a:pPr>
          <a:r>
            <a:rPr lang="es-ES" sz="1600" b="1" kern="1200" dirty="0">
              <a:solidFill>
                <a:srgbClr val="000000"/>
              </a:solidFill>
            </a:rPr>
            <a:t>MEJOR ACCESO DE LA INFORMACIÓN AL PACIENTE</a:t>
          </a:r>
        </a:p>
      </dsp:txBody>
      <dsp:txXfrm>
        <a:off x="4614586" y="2159747"/>
        <a:ext cx="4472310" cy="341566"/>
      </dsp:txXfrm>
    </dsp:sp>
    <dsp:sp modelId="{1B70C259-67AB-49FC-B6F7-212D941C9645}">
      <dsp:nvSpPr>
        <dsp:cNvPr id="0" name=""/>
        <dsp:cNvSpPr/>
      </dsp:nvSpPr>
      <dsp:spPr>
        <a:xfrm>
          <a:off x="4163692" y="1336978"/>
          <a:ext cx="908425" cy="927704"/>
        </a:xfrm>
        <a:prstGeom prst="ellipse">
          <a:avLst/>
        </a:prstGeom>
        <a:blipFill rotWithShape="0">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E0C7F0-5DF7-4D7C-827B-3C7F667BC19D}">
      <dsp:nvSpPr>
        <dsp:cNvPr id="0" name=""/>
        <dsp:cNvSpPr/>
      </dsp:nvSpPr>
      <dsp:spPr>
        <a:xfrm rot="20061159">
          <a:off x="-170650" y="1365786"/>
          <a:ext cx="5624069" cy="491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2251" tIns="0" rIns="0" bIns="0" numCol="1" spcCol="1270" anchor="t" anchorCtr="0">
          <a:noAutofit/>
        </a:bodyPr>
        <a:lstStyle/>
        <a:p>
          <a:pPr lvl="0" algn="ctr" defTabSz="889000">
            <a:lnSpc>
              <a:spcPct val="90000"/>
            </a:lnSpc>
            <a:spcBef>
              <a:spcPct val="0"/>
            </a:spcBef>
            <a:spcAft>
              <a:spcPct val="35000"/>
            </a:spcAft>
          </a:pPr>
          <a:r>
            <a:rPr lang="es-ES" sz="2000" b="1" kern="1200" dirty="0">
              <a:solidFill>
                <a:srgbClr val="007459"/>
              </a:solidFill>
            </a:rPr>
            <a:t>CRUZADA POR LA MEJORA DE LA CALIDAD EN SALUD</a:t>
          </a:r>
          <a:endParaRPr lang="es-BO" sz="2000" kern="1200" dirty="0">
            <a:solidFill>
              <a:srgbClr val="007459"/>
            </a:solidFill>
          </a:endParaRPr>
        </a:p>
      </dsp:txBody>
      <dsp:txXfrm>
        <a:off x="-170650" y="1365786"/>
        <a:ext cx="5624069" cy="4916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B0EFD-EA11-4FF0-A568-05FD2BA568E9}">
      <dsp:nvSpPr>
        <dsp:cNvPr id="0" name=""/>
        <dsp:cNvSpPr/>
      </dsp:nvSpPr>
      <dsp:spPr>
        <a:xfrm>
          <a:off x="2341897" y="0"/>
          <a:ext cx="4532934" cy="2022355"/>
        </a:xfrm>
        <a:prstGeom prst="rightArrow">
          <a:avLst>
            <a:gd name="adj1" fmla="val 75000"/>
            <a:gd name="adj2" fmla="val 50000"/>
          </a:avLst>
        </a:prstGeom>
        <a:solidFill>
          <a:schemeClr val="accent5">
            <a:lumMod val="60000"/>
            <a:lumOff val="40000"/>
            <a:alpha val="9000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66725">
            <a:lnSpc>
              <a:spcPct val="90000"/>
            </a:lnSpc>
            <a:spcBef>
              <a:spcPct val="0"/>
            </a:spcBef>
            <a:spcAft>
              <a:spcPct val="15000"/>
            </a:spcAft>
            <a:buChar char="••"/>
          </a:pPr>
          <a:endParaRPr lang="es-ES" sz="1050" b="1" kern="1200" dirty="0">
            <a:solidFill>
              <a:schemeClr val="accent3">
                <a:lumMod val="75000"/>
              </a:schemeClr>
            </a:solidFill>
          </a:endParaRPr>
        </a:p>
        <a:p>
          <a:pPr marL="114300" lvl="1" indent="-114300" algn="l" defTabSz="622300">
            <a:lnSpc>
              <a:spcPct val="90000"/>
            </a:lnSpc>
            <a:spcBef>
              <a:spcPct val="0"/>
            </a:spcBef>
            <a:spcAft>
              <a:spcPct val="15000"/>
            </a:spcAft>
            <a:buChar char="••"/>
          </a:pPr>
          <a:r>
            <a:rPr lang="es-ES" sz="1400" b="1" kern="1200" dirty="0">
              <a:solidFill>
                <a:schemeClr val="accent3">
                  <a:lumMod val="75000"/>
                </a:schemeClr>
              </a:solidFill>
            </a:rPr>
            <a:t>Programa de Calidad en Salud</a:t>
          </a:r>
        </a:p>
        <a:p>
          <a:pPr marL="114300" lvl="1" indent="-114300" algn="l" defTabSz="622300">
            <a:lnSpc>
              <a:spcPct val="90000"/>
            </a:lnSpc>
            <a:spcBef>
              <a:spcPct val="0"/>
            </a:spcBef>
            <a:spcAft>
              <a:spcPct val="15000"/>
            </a:spcAft>
            <a:buChar char="••"/>
          </a:pPr>
          <a:r>
            <a:rPr lang="es-ES" sz="1400" b="1" kern="1200" dirty="0">
              <a:solidFill>
                <a:schemeClr val="accent3">
                  <a:lumMod val="75000"/>
                </a:schemeClr>
              </a:solidFill>
            </a:rPr>
            <a:t>Manual de Calidad</a:t>
          </a:r>
        </a:p>
        <a:p>
          <a:pPr marL="114300" lvl="1" indent="-114300" algn="l" defTabSz="622300">
            <a:lnSpc>
              <a:spcPct val="90000"/>
            </a:lnSpc>
            <a:spcBef>
              <a:spcPct val="0"/>
            </a:spcBef>
            <a:spcAft>
              <a:spcPct val="15000"/>
            </a:spcAft>
            <a:buChar char="••"/>
          </a:pPr>
          <a:r>
            <a:rPr lang="es-ES" sz="1400" b="1" kern="1200" dirty="0">
              <a:solidFill>
                <a:schemeClr val="accent3">
                  <a:lumMod val="75000"/>
                </a:schemeClr>
              </a:solidFill>
            </a:rPr>
            <a:t>Reglamento de Quejas, reclamos y denuncias</a:t>
          </a:r>
        </a:p>
        <a:p>
          <a:pPr marL="114300" lvl="1" indent="-114300" algn="l" defTabSz="622300">
            <a:lnSpc>
              <a:spcPct val="90000"/>
            </a:lnSpc>
            <a:spcBef>
              <a:spcPct val="0"/>
            </a:spcBef>
            <a:spcAft>
              <a:spcPct val="15000"/>
            </a:spcAft>
            <a:buChar char="••"/>
          </a:pPr>
          <a:r>
            <a:rPr lang="es-ES" sz="1400" b="1" kern="1200" dirty="0">
              <a:solidFill>
                <a:schemeClr val="accent3">
                  <a:lumMod val="75000"/>
                </a:schemeClr>
              </a:solidFill>
            </a:rPr>
            <a:t>Reglamento de auditorías en salud</a:t>
          </a:r>
        </a:p>
        <a:p>
          <a:pPr marL="114300" lvl="1" indent="-114300" algn="l" defTabSz="622300">
            <a:lnSpc>
              <a:spcPct val="90000"/>
            </a:lnSpc>
            <a:spcBef>
              <a:spcPct val="0"/>
            </a:spcBef>
            <a:spcAft>
              <a:spcPct val="15000"/>
            </a:spcAft>
            <a:buChar char="••"/>
          </a:pPr>
          <a:r>
            <a:rPr lang="es-ES" sz="1400" b="1" kern="1200" dirty="0">
              <a:solidFill>
                <a:schemeClr val="accent3">
                  <a:lumMod val="75000"/>
                </a:schemeClr>
              </a:solidFill>
            </a:rPr>
            <a:t>Reglamento de comités de asesoramiento</a:t>
          </a:r>
        </a:p>
      </dsp:txBody>
      <dsp:txXfrm>
        <a:off x="2341897" y="252794"/>
        <a:ext cx="3774551" cy="1516767"/>
      </dsp:txXfrm>
    </dsp:sp>
    <dsp:sp modelId="{9BA10644-2D82-4168-8BD5-DE5F5B7AB530}">
      <dsp:nvSpPr>
        <dsp:cNvPr id="0" name=""/>
        <dsp:cNvSpPr/>
      </dsp:nvSpPr>
      <dsp:spPr>
        <a:xfrm>
          <a:off x="865225" y="1040405"/>
          <a:ext cx="365438" cy="5353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9525" rIns="19050" bIns="9525" numCol="1" spcCol="1270" anchor="ctr" anchorCtr="0">
          <a:noAutofit/>
        </a:bodyPr>
        <a:lstStyle/>
        <a:p>
          <a:pPr lvl="0" algn="ctr" defTabSz="222250">
            <a:lnSpc>
              <a:spcPct val="90000"/>
            </a:lnSpc>
            <a:spcBef>
              <a:spcPct val="0"/>
            </a:spcBef>
            <a:spcAft>
              <a:spcPct val="35000"/>
            </a:spcAft>
          </a:pPr>
          <a:endParaRPr lang="es-ES" sz="500" kern="1200" dirty="0"/>
        </a:p>
      </dsp:txBody>
      <dsp:txXfrm>
        <a:off x="867838" y="1043018"/>
        <a:ext cx="360212" cy="483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EF7F7-32EA-4D10-808E-4C86FCB600A6}">
      <dsp:nvSpPr>
        <dsp:cNvPr id="0" name=""/>
        <dsp:cNvSpPr/>
      </dsp:nvSpPr>
      <dsp:spPr>
        <a:xfrm rot="5400000">
          <a:off x="473367" y="68270"/>
          <a:ext cx="890821" cy="1844125"/>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E47C70-9F8E-4A5E-B3C6-E52F89591354}">
      <dsp:nvSpPr>
        <dsp:cNvPr id="0" name=""/>
        <dsp:cNvSpPr/>
      </dsp:nvSpPr>
      <dsp:spPr>
        <a:xfrm>
          <a:off x="139710" y="277371"/>
          <a:ext cx="1254419" cy="2097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ctr" defTabSz="466725">
            <a:lnSpc>
              <a:spcPct val="90000"/>
            </a:lnSpc>
            <a:spcBef>
              <a:spcPct val="0"/>
            </a:spcBef>
            <a:spcAft>
              <a:spcPct val="35000"/>
            </a:spcAft>
          </a:pPr>
          <a:r>
            <a:rPr lang="es-ES" sz="1050" b="1" kern="1200" dirty="0">
              <a:solidFill>
                <a:schemeClr val="accent4">
                  <a:lumMod val="75000"/>
                </a:schemeClr>
              </a:solidFill>
            </a:rPr>
            <a:t>GESTIÓN</a:t>
          </a:r>
          <a:r>
            <a:rPr lang="es-ES" sz="1050" b="1" kern="1200" dirty="0">
              <a:solidFill>
                <a:schemeClr val="accent4">
                  <a:lumMod val="50000"/>
                </a:schemeClr>
              </a:solidFill>
            </a:rPr>
            <a:t> </a:t>
          </a:r>
          <a:r>
            <a:rPr lang="es-ES" sz="1200" b="1" kern="1200" dirty="0">
              <a:solidFill>
                <a:schemeClr val="accent4">
                  <a:lumMod val="75000"/>
                </a:schemeClr>
              </a:solidFill>
            </a:rPr>
            <a:t>2023</a:t>
          </a:r>
          <a:endParaRPr lang="es-ES" sz="1050" b="1" kern="1200" dirty="0">
            <a:solidFill>
              <a:schemeClr val="accent4">
                <a:lumMod val="75000"/>
              </a:schemeClr>
            </a:solidFill>
          </a:endParaRPr>
        </a:p>
      </dsp:txBody>
      <dsp:txXfrm>
        <a:off x="139710" y="277371"/>
        <a:ext cx="1254419" cy="209732"/>
      </dsp:txXfrm>
    </dsp:sp>
    <dsp:sp modelId="{8CCA0467-FC04-41CD-81CF-0E36CA9ACB71}">
      <dsp:nvSpPr>
        <dsp:cNvPr id="0" name=""/>
        <dsp:cNvSpPr/>
      </dsp:nvSpPr>
      <dsp:spPr>
        <a:xfrm>
          <a:off x="1409559" y="205973"/>
          <a:ext cx="250304" cy="250304"/>
        </a:xfrm>
        <a:prstGeom prst="triangle">
          <a:avLst>
            <a:gd name="adj" fmla="val 10000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171156-8EA9-4AF6-B4A1-259E0DDCF553}">
      <dsp:nvSpPr>
        <dsp:cNvPr id="0" name=""/>
        <dsp:cNvSpPr/>
      </dsp:nvSpPr>
      <dsp:spPr>
        <a:xfrm rot="5400000">
          <a:off x="2547092" y="-192717"/>
          <a:ext cx="878122" cy="1756076"/>
        </a:xfrm>
        <a:prstGeom prst="corner">
          <a:avLst>
            <a:gd name="adj1" fmla="val 16120"/>
            <a:gd name="adj2" fmla="val 161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2D3541-07AB-470E-A61C-B75972CF0E54}">
      <dsp:nvSpPr>
        <dsp:cNvPr id="0" name=""/>
        <dsp:cNvSpPr/>
      </dsp:nvSpPr>
      <dsp:spPr>
        <a:xfrm>
          <a:off x="1904091" y="23991"/>
          <a:ext cx="2263162" cy="186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lvl="0" algn="ctr" defTabSz="488950">
            <a:lnSpc>
              <a:spcPct val="90000"/>
            </a:lnSpc>
            <a:spcBef>
              <a:spcPct val="0"/>
            </a:spcBef>
            <a:spcAft>
              <a:spcPct val="35000"/>
            </a:spcAft>
          </a:pPr>
          <a:r>
            <a:rPr lang="es-ES" sz="1100" b="1" kern="1200" dirty="0">
              <a:solidFill>
                <a:schemeClr val="accent4">
                  <a:lumMod val="75000"/>
                </a:schemeClr>
              </a:solidFill>
            </a:rPr>
            <a:t>GESTIÓN 2024</a:t>
          </a:r>
        </a:p>
      </dsp:txBody>
      <dsp:txXfrm>
        <a:off x="1904091" y="23991"/>
        <a:ext cx="2263162" cy="1860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9001E-6002-4CB5-AFD2-4294C0DB2345}">
      <dsp:nvSpPr>
        <dsp:cNvPr id="0" name=""/>
        <dsp:cNvSpPr/>
      </dsp:nvSpPr>
      <dsp:spPr>
        <a:xfrm rot="5400000">
          <a:off x="256751" y="2511150"/>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FCF4EC-0651-4C77-84BD-7BD03627DC55}">
      <dsp:nvSpPr>
        <dsp:cNvPr id="0" name=""/>
        <dsp:cNvSpPr/>
      </dsp:nvSpPr>
      <dsp:spPr>
        <a:xfrm>
          <a:off x="103442" y="2821752"/>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lvl="0" algn="l" defTabSz="311150">
            <a:lnSpc>
              <a:spcPct val="90000"/>
            </a:lnSpc>
            <a:spcBef>
              <a:spcPct val="0"/>
            </a:spcBef>
            <a:spcAft>
              <a:spcPct val="35000"/>
            </a:spcAft>
          </a:pPr>
          <a:r>
            <a:rPr lang="es-ES" sz="700" kern="1200" dirty="0"/>
            <a:t>REGIONAL CHUQUISACA</a:t>
          </a:r>
          <a:endParaRPr lang="es-BO" sz="700" kern="1200" dirty="0"/>
        </a:p>
      </dsp:txBody>
      <dsp:txXfrm>
        <a:off x="103442" y="2821752"/>
        <a:ext cx="938512" cy="822661"/>
      </dsp:txXfrm>
    </dsp:sp>
    <dsp:sp modelId="{B3FBF87F-EBCE-44B8-BEA0-84F86A40B98E}">
      <dsp:nvSpPr>
        <dsp:cNvPr id="0" name=""/>
        <dsp:cNvSpPr/>
      </dsp:nvSpPr>
      <dsp:spPr>
        <a:xfrm>
          <a:off x="913897" y="2434619"/>
          <a:ext cx="177077" cy="17707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917CE7-F056-4753-B108-6E373C9A2DD1}">
      <dsp:nvSpPr>
        <dsp:cNvPr id="0" name=""/>
        <dsp:cNvSpPr/>
      </dsp:nvSpPr>
      <dsp:spPr>
        <a:xfrm rot="5400000">
          <a:off x="1405674" y="2226848"/>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75FC5A-E1F5-4B9D-9D5C-4D68836855BD}">
      <dsp:nvSpPr>
        <dsp:cNvPr id="0" name=""/>
        <dsp:cNvSpPr/>
      </dsp:nvSpPr>
      <dsp:spPr>
        <a:xfrm>
          <a:off x="1252365" y="2537450"/>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lvl="0" algn="l" defTabSz="311150">
            <a:lnSpc>
              <a:spcPct val="90000"/>
            </a:lnSpc>
            <a:spcBef>
              <a:spcPct val="0"/>
            </a:spcBef>
            <a:spcAft>
              <a:spcPct val="35000"/>
            </a:spcAft>
          </a:pPr>
          <a:r>
            <a:rPr lang="es-ES" sz="700" kern="1200" dirty="0"/>
            <a:t>REGIONAL ORURO</a:t>
          </a:r>
          <a:endParaRPr lang="es-BO" sz="700" kern="1200" dirty="0"/>
        </a:p>
      </dsp:txBody>
      <dsp:txXfrm>
        <a:off x="1252365" y="2537450"/>
        <a:ext cx="938512" cy="822661"/>
      </dsp:txXfrm>
    </dsp:sp>
    <dsp:sp modelId="{CFF1948C-ABE5-4C44-BB6A-9B38450BD703}">
      <dsp:nvSpPr>
        <dsp:cNvPr id="0" name=""/>
        <dsp:cNvSpPr/>
      </dsp:nvSpPr>
      <dsp:spPr>
        <a:xfrm>
          <a:off x="2062820" y="2150316"/>
          <a:ext cx="177077" cy="17707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96FFA1-E0EC-4BC4-BAA7-2A73E3ED1B41}">
      <dsp:nvSpPr>
        <dsp:cNvPr id="0" name=""/>
        <dsp:cNvSpPr/>
      </dsp:nvSpPr>
      <dsp:spPr>
        <a:xfrm rot="5400000">
          <a:off x="2554597" y="1942545"/>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6E82A2-2EDB-48F8-8164-E26A3156B664}">
      <dsp:nvSpPr>
        <dsp:cNvPr id="0" name=""/>
        <dsp:cNvSpPr/>
      </dsp:nvSpPr>
      <dsp:spPr>
        <a:xfrm>
          <a:off x="2401288" y="2253147"/>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lvl="0" algn="l" defTabSz="311150">
            <a:lnSpc>
              <a:spcPct val="90000"/>
            </a:lnSpc>
            <a:spcBef>
              <a:spcPct val="0"/>
            </a:spcBef>
            <a:spcAft>
              <a:spcPct val="35000"/>
            </a:spcAft>
          </a:pPr>
          <a:r>
            <a:rPr lang="es-ES" sz="700" kern="1200" dirty="0"/>
            <a:t>REGIONAL TARIJA</a:t>
          </a:r>
          <a:endParaRPr lang="es-BO" sz="700" kern="1200" dirty="0"/>
        </a:p>
      </dsp:txBody>
      <dsp:txXfrm>
        <a:off x="2401288" y="2253147"/>
        <a:ext cx="938512" cy="822661"/>
      </dsp:txXfrm>
    </dsp:sp>
    <dsp:sp modelId="{61D5FF8E-D78D-4A92-B918-D488E4A3C4C0}">
      <dsp:nvSpPr>
        <dsp:cNvPr id="0" name=""/>
        <dsp:cNvSpPr/>
      </dsp:nvSpPr>
      <dsp:spPr>
        <a:xfrm>
          <a:off x="3211743" y="1866014"/>
          <a:ext cx="177077" cy="17707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C16A8A-630D-4CCF-B549-567A6C484DAF}">
      <dsp:nvSpPr>
        <dsp:cNvPr id="0" name=""/>
        <dsp:cNvSpPr/>
      </dsp:nvSpPr>
      <dsp:spPr>
        <a:xfrm rot="5400000">
          <a:off x="3703521" y="1658243"/>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88CAD7-8FA2-40E0-9127-600C2EF66FFF}">
      <dsp:nvSpPr>
        <dsp:cNvPr id="0" name=""/>
        <dsp:cNvSpPr/>
      </dsp:nvSpPr>
      <dsp:spPr>
        <a:xfrm>
          <a:off x="3550211" y="1968845"/>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lvl="0" algn="l" defTabSz="311150">
            <a:lnSpc>
              <a:spcPct val="90000"/>
            </a:lnSpc>
            <a:spcBef>
              <a:spcPct val="0"/>
            </a:spcBef>
            <a:spcAft>
              <a:spcPct val="35000"/>
            </a:spcAft>
          </a:pPr>
          <a:r>
            <a:rPr lang="es-ES" sz="700" kern="1200" dirty="0"/>
            <a:t>REGIONAL SANTA CRUZ</a:t>
          </a:r>
          <a:endParaRPr lang="es-BO" sz="700" kern="1200" dirty="0"/>
        </a:p>
      </dsp:txBody>
      <dsp:txXfrm>
        <a:off x="3550211" y="1968845"/>
        <a:ext cx="938512" cy="822661"/>
      </dsp:txXfrm>
    </dsp:sp>
    <dsp:sp modelId="{7AAEBA5A-8DA1-448C-9CAE-B637BA968A58}">
      <dsp:nvSpPr>
        <dsp:cNvPr id="0" name=""/>
        <dsp:cNvSpPr/>
      </dsp:nvSpPr>
      <dsp:spPr>
        <a:xfrm>
          <a:off x="4311646" y="1581710"/>
          <a:ext cx="177077" cy="17707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E4628E-49D9-4ABD-A97B-1A7C77DB7BB4}">
      <dsp:nvSpPr>
        <dsp:cNvPr id="0" name=""/>
        <dsp:cNvSpPr/>
      </dsp:nvSpPr>
      <dsp:spPr>
        <a:xfrm rot="5400000">
          <a:off x="4803418" y="1373941"/>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C6069B-DE3A-45D7-98F2-19A93A6FFEF7}">
      <dsp:nvSpPr>
        <dsp:cNvPr id="0" name=""/>
        <dsp:cNvSpPr/>
      </dsp:nvSpPr>
      <dsp:spPr>
        <a:xfrm>
          <a:off x="4699134" y="1684543"/>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lvl="0" algn="l" defTabSz="311150">
            <a:lnSpc>
              <a:spcPct val="90000"/>
            </a:lnSpc>
            <a:spcBef>
              <a:spcPct val="0"/>
            </a:spcBef>
            <a:spcAft>
              <a:spcPct val="35000"/>
            </a:spcAft>
          </a:pPr>
          <a:r>
            <a:rPr lang="es-ES" sz="700" kern="1200" dirty="0"/>
            <a:t>REGIONAL BENI</a:t>
          </a:r>
          <a:endParaRPr lang="es-BO" sz="700" kern="1200" dirty="0"/>
        </a:p>
      </dsp:txBody>
      <dsp:txXfrm>
        <a:off x="4699134" y="1684543"/>
        <a:ext cx="938512" cy="822661"/>
      </dsp:txXfrm>
    </dsp:sp>
    <dsp:sp modelId="{2C75A463-F517-4C83-8CB9-FDE598CD953D}">
      <dsp:nvSpPr>
        <dsp:cNvPr id="0" name=""/>
        <dsp:cNvSpPr/>
      </dsp:nvSpPr>
      <dsp:spPr>
        <a:xfrm>
          <a:off x="5460569" y="1297408"/>
          <a:ext cx="177077" cy="17707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A8F63A-DA82-48E5-8475-DCE99F30DDFA}">
      <dsp:nvSpPr>
        <dsp:cNvPr id="0" name=""/>
        <dsp:cNvSpPr/>
      </dsp:nvSpPr>
      <dsp:spPr>
        <a:xfrm rot="5400000">
          <a:off x="5952342" y="1089639"/>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9BBBE8-C4A4-4CE3-A969-B0025496485D}">
      <dsp:nvSpPr>
        <dsp:cNvPr id="0" name=""/>
        <dsp:cNvSpPr/>
      </dsp:nvSpPr>
      <dsp:spPr>
        <a:xfrm>
          <a:off x="5848057" y="1400241"/>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lvl="0" algn="l" defTabSz="311150">
            <a:lnSpc>
              <a:spcPct val="90000"/>
            </a:lnSpc>
            <a:spcBef>
              <a:spcPct val="0"/>
            </a:spcBef>
            <a:spcAft>
              <a:spcPct val="35000"/>
            </a:spcAft>
          </a:pPr>
          <a:r>
            <a:rPr lang="es-ES" sz="700" kern="1200" dirty="0"/>
            <a:t>REGIONAL POTOSI</a:t>
          </a:r>
          <a:endParaRPr lang="es-BO" sz="700" kern="1200" dirty="0"/>
        </a:p>
      </dsp:txBody>
      <dsp:txXfrm>
        <a:off x="5848057" y="1400241"/>
        <a:ext cx="938512" cy="822661"/>
      </dsp:txXfrm>
    </dsp:sp>
    <dsp:sp modelId="{27B5A628-410A-4C76-B9B0-D1B358ABEC3C}">
      <dsp:nvSpPr>
        <dsp:cNvPr id="0" name=""/>
        <dsp:cNvSpPr/>
      </dsp:nvSpPr>
      <dsp:spPr>
        <a:xfrm>
          <a:off x="6609492" y="1013106"/>
          <a:ext cx="177077" cy="17707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FA81E7-4728-4F0C-995C-9529173EF13D}">
      <dsp:nvSpPr>
        <dsp:cNvPr id="0" name=""/>
        <dsp:cNvSpPr/>
      </dsp:nvSpPr>
      <dsp:spPr>
        <a:xfrm rot="5400000">
          <a:off x="7101265" y="805337"/>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29404D-0FF7-469D-A5D6-66A1EFAD53D2}">
      <dsp:nvSpPr>
        <dsp:cNvPr id="0" name=""/>
        <dsp:cNvSpPr/>
      </dsp:nvSpPr>
      <dsp:spPr>
        <a:xfrm>
          <a:off x="6996980" y="1115939"/>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lvl="0" algn="l" defTabSz="311150">
            <a:lnSpc>
              <a:spcPct val="90000"/>
            </a:lnSpc>
            <a:spcBef>
              <a:spcPct val="0"/>
            </a:spcBef>
            <a:spcAft>
              <a:spcPct val="35000"/>
            </a:spcAft>
          </a:pPr>
          <a:r>
            <a:rPr lang="es-ES" sz="700" kern="1200" dirty="0"/>
            <a:t>REGIONAL       LA PAZ (RENOVACIÓN DE LA RESOLUCIÓN ADM. DE FUNCIONAMIENTO)</a:t>
          </a:r>
          <a:endParaRPr lang="es-BO" sz="700" kern="1200" dirty="0"/>
        </a:p>
      </dsp:txBody>
      <dsp:txXfrm>
        <a:off x="6996980" y="1115939"/>
        <a:ext cx="938512" cy="822661"/>
      </dsp:txXfrm>
    </dsp:sp>
    <dsp:sp modelId="{8BE12CDD-AB7E-41BD-BD3C-637B06CE261C}">
      <dsp:nvSpPr>
        <dsp:cNvPr id="0" name=""/>
        <dsp:cNvSpPr/>
      </dsp:nvSpPr>
      <dsp:spPr>
        <a:xfrm>
          <a:off x="7758415" y="728804"/>
          <a:ext cx="177077" cy="17707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81B51A-7D71-46B7-B685-520BE16FDD1A}">
      <dsp:nvSpPr>
        <dsp:cNvPr id="0" name=""/>
        <dsp:cNvSpPr/>
      </dsp:nvSpPr>
      <dsp:spPr>
        <a:xfrm rot="5400000">
          <a:off x="8250188" y="521035"/>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3B8581-7839-41A5-AB4E-22FA89293277}">
      <dsp:nvSpPr>
        <dsp:cNvPr id="0" name=""/>
        <dsp:cNvSpPr/>
      </dsp:nvSpPr>
      <dsp:spPr>
        <a:xfrm>
          <a:off x="8145903" y="831637"/>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lvl="0" algn="l" defTabSz="311150">
            <a:lnSpc>
              <a:spcPct val="90000"/>
            </a:lnSpc>
            <a:spcBef>
              <a:spcPct val="0"/>
            </a:spcBef>
            <a:spcAft>
              <a:spcPct val="35000"/>
            </a:spcAft>
          </a:pPr>
          <a:r>
            <a:rPr lang="es-ES" sz="700" kern="1200" dirty="0"/>
            <a:t>REGIONAL COCHABAMBA (RENOVACIÓN DE LA RESOLUCIÓN ADM. DE FUNCIONAMIENTO) </a:t>
          </a:r>
          <a:endParaRPr lang="es-BO" sz="700" kern="1200" dirty="0"/>
        </a:p>
      </dsp:txBody>
      <dsp:txXfrm>
        <a:off x="8145903" y="831637"/>
        <a:ext cx="938512" cy="822661"/>
      </dsp:txXfrm>
    </dsp:sp>
    <dsp:sp modelId="{43D1C34B-4F4D-4963-8939-A2A7C4795EB2}">
      <dsp:nvSpPr>
        <dsp:cNvPr id="0" name=""/>
        <dsp:cNvSpPr/>
      </dsp:nvSpPr>
      <dsp:spPr>
        <a:xfrm>
          <a:off x="8907338" y="444502"/>
          <a:ext cx="177077" cy="17707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F4DDD8-E611-46B6-9F48-11042FE01BC0}">
      <dsp:nvSpPr>
        <dsp:cNvPr id="0" name=""/>
        <dsp:cNvSpPr/>
      </dsp:nvSpPr>
      <dsp:spPr>
        <a:xfrm rot="5400000">
          <a:off x="9399111" y="236732"/>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573190-028C-4920-B2B1-A1D273101F81}">
      <dsp:nvSpPr>
        <dsp:cNvPr id="0" name=""/>
        <dsp:cNvSpPr/>
      </dsp:nvSpPr>
      <dsp:spPr>
        <a:xfrm>
          <a:off x="9294826" y="547334"/>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lvl="0" algn="l" defTabSz="311150">
            <a:lnSpc>
              <a:spcPct val="90000"/>
            </a:lnSpc>
            <a:spcBef>
              <a:spcPct val="0"/>
            </a:spcBef>
            <a:spcAft>
              <a:spcPct val="35000"/>
            </a:spcAft>
          </a:pPr>
          <a:r>
            <a:rPr lang="es-ES" sz="700" kern="1200" dirty="0"/>
            <a:t>REGIONAL COBIJA</a:t>
          </a:r>
          <a:endParaRPr lang="es-BO" sz="700" kern="1200" dirty="0"/>
        </a:p>
      </dsp:txBody>
      <dsp:txXfrm>
        <a:off x="9294826" y="547334"/>
        <a:ext cx="938512" cy="8226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9001E-6002-4CB5-AFD2-4294C0DB2345}">
      <dsp:nvSpPr>
        <dsp:cNvPr id="0" name=""/>
        <dsp:cNvSpPr/>
      </dsp:nvSpPr>
      <dsp:spPr>
        <a:xfrm rot="5400000">
          <a:off x="207726" y="2511150"/>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FCF4EC-0651-4C77-84BD-7BD03627DC55}">
      <dsp:nvSpPr>
        <dsp:cNvPr id="0" name=""/>
        <dsp:cNvSpPr/>
      </dsp:nvSpPr>
      <dsp:spPr>
        <a:xfrm>
          <a:off x="103442" y="2821752"/>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kern="1200" dirty="0"/>
            <a:t>REGIONAL TARIJA</a:t>
          </a:r>
          <a:endParaRPr lang="es-BO" sz="900" kern="1200" dirty="0"/>
        </a:p>
      </dsp:txBody>
      <dsp:txXfrm>
        <a:off x="103442" y="2821752"/>
        <a:ext cx="938512" cy="822661"/>
      </dsp:txXfrm>
    </dsp:sp>
    <dsp:sp modelId="{B3FBF87F-EBCE-44B8-BEA0-84F86A40B98E}">
      <dsp:nvSpPr>
        <dsp:cNvPr id="0" name=""/>
        <dsp:cNvSpPr/>
      </dsp:nvSpPr>
      <dsp:spPr>
        <a:xfrm>
          <a:off x="864876" y="2434617"/>
          <a:ext cx="177077" cy="17707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917CE7-F056-4753-B108-6E373C9A2DD1}">
      <dsp:nvSpPr>
        <dsp:cNvPr id="0" name=""/>
        <dsp:cNvSpPr/>
      </dsp:nvSpPr>
      <dsp:spPr>
        <a:xfrm rot="5400000">
          <a:off x="1356649" y="2226848"/>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75FC5A-E1F5-4B9D-9D5C-4D68836855BD}">
      <dsp:nvSpPr>
        <dsp:cNvPr id="0" name=""/>
        <dsp:cNvSpPr/>
      </dsp:nvSpPr>
      <dsp:spPr>
        <a:xfrm>
          <a:off x="1252365" y="2537450"/>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kern="1200" dirty="0"/>
            <a:t>REGIONAL ORURO</a:t>
          </a:r>
          <a:endParaRPr lang="es-BO" sz="900" kern="1200" dirty="0"/>
        </a:p>
      </dsp:txBody>
      <dsp:txXfrm>
        <a:off x="1252365" y="2537450"/>
        <a:ext cx="938512" cy="822661"/>
      </dsp:txXfrm>
    </dsp:sp>
    <dsp:sp modelId="{CFF1948C-ABE5-4C44-BB6A-9B38450BD703}">
      <dsp:nvSpPr>
        <dsp:cNvPr id="0" name=""/>
        <dsp:cNvSpPr/>
      </dsp:nvSpPr>
      <dsp:spPr>
        <a:xfrm>
          <a:off x="2013800" y="2150315"/>
          <a:ext cx="177077" cy="17707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96FFA1-E0EC-4BC4-BAA7-2A73E3ED1B41}">
      <dsp:nvSpPr>
        <dsp:cNvPr id="0" name=""/>
        <dsp:cNvSpPr/>
      </dsp:nvSpPr>
      <dsp:spPr>
        <a:xfrm rot="5400000">
          <a:off x="2505572" y="1942545"/>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6E82A2-2EDB-48F8-8164-E26A3156B664}">
      <dsp:nvSpPr>
        <dsp:cNvPr id="0" name=""/>
        <dsp:cNvSpPr/>
      </dsp:nvSpPr>
      <dsp:spPr>
        <a:xfrm>
          <a:off x="2401288" y="2253147"/>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kern="1200" dirty="0"/>
            <a:t>REGIONAL COCHABAMBA</a:t>
          </a:r>
          <a:endParaRPr lang="es-BO" sz="900" kern="1200" dirty="0"/>
        </a:p>
      </dsp:txBody>
      <dsp:txXfrm>
        <a:off x="2401288" y="2253147"/>
        <a:ext cx="938512" cy="822661"/>
      </dsp:txXfrm>
    </dsp:sp>
    <dsp:sp modelId="{61D5FF8E-D78D-4A92-B918-D488E4A3C4C0}">
      <dsp:nvSpPr>
        <dsp:cNvPr id="0" name=""/>
        <dsp:cNvSpPr/>
      </dsp:nvSpPr>
      <dsp:spPr>
        <a:xfrm>
          <a:off x="3162723" y="1866012"/>
          <a:ext cx="177077" cy="17707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C16A8A-630D-4CCF-B549-567A6C484DAF}">
      <dsp:nvSpPr>
        <dsp:cNvPr id="0" name=""/>
        <dsp:cNvSpPr/>
      </dsp:nvSpPr>
      <dsp:spPr>
        <a:xfrm rot="5400000">
          <a:off x="3654495" y="1658243"/>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88CAD7-8FA2-40E0-9127-600C2EF66FFF}">
      <dsp:nvSpPr>
        <dsp:cNvPr id="0" name=""/>
        <dsp:cNvSpPr/>
      </dsp:nvSpPr>
      <dsp:spPr>
        <a:xfrm>
          <a:off x="3550211" y="1968845"/>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kern="1200" dirty="0"/>
            <a:t>REGIONAL SANTA CRUZ</a:t>
          </a:r>
          <a:endParaRPr lang="es-BO" sz="900" kern="1200" dirty="0"/>
        </a:p>
      </dsp:txBody>
      <dsp:txXfrm>
        <a:off x="3550211" y="1968845"/>
        <a:ext cx="938512" cy="822661"/>
      </dsp:txXfrm>
    </dsp:sp>
    <dsp:sp modelId="{7AAEBA5A-8DA1-448C-9CAE-B637BA968A58}">
      <dsp:nvSpPr>
        <dsp:cNvPr id="0" name=""/>
        <dsp:cNvSpPr/>
      </dsp:nvSpPr>
      <dsp:spPr>
        <a:xfrm>
          <a:off x="4311646" y="1581710"/>
          <a:ext cx="177077" cy="17707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E4628E-49D9-4ABD-A97B-1A7C77DB7BB4}">
      <dsp:nvSpPr>
        <dsp:cNvPr id="0" name=""/>
        <dsp:cNvSpPr/>
      </dsp:nvSpPr>
      <dsp:spPr>
        <a:xfrm rot="5400000">
          <a:off x="4803418" y="1373941"/>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C6069B-DE3A-45D7-98F2-19A93A6FFEF7}">
      <dsp:nvSpPr>
        <dsp:cNvPr id="0" name=""/>
        <dsp:cNvSpPr/>
      </dsp:nvSpPr>
      <dsp:spPr>
        <a:xfrm>
          <a:off x="4699134" y="1684543"/>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kern="1200" dirty="0"/>
            <a:t>REGIONAL COBIJA</a:t>
          </a:r>
          <a:endParaRPr lang="es-BO" sz="900" kern="1200" dirty="0"/>
        </a:p>
      </dsp:txBody>
      <dsp:txXfrm>
        <a:off x="4699134" y="1684543"/>
        <a:ext cx="938512" cy="822661"/>
      </dsp:txXfrm>
    </dsp:sp>
    <dsp:sp modelId="{2C75A463-F517-4C83-8CB9-FDE598CD953D}">
      <dsp:nvSpPr>
        <dsp:cNvPr id="0" name=""/>
        <dsp:cNvSpPr/>
      </dsp:nvSpPr>
      <dsp:spPr>
        <a:xfrm>
          <a:off x="5460569" y="1297408"/>
          <a:ext cx="177077" cy="17707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A8F63A-DA82-48E5-8475-DCE99F30DDFA}">
      <dsp:nvSpPr>
        <dsp:cNvPr id="0" name=""/>
        <dsp:cNvSpPr/>
      </dsp:nvSpPr>
      <dsp:spPr>
        <a:xfrm rot="5400000">
          <a:off x="5952342" y="1089639"/>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9BBBE8-C4A4-4CE3-A969-B0025496485D}">
      <dsp:nvSpPr>
        <dsp:cNvPr id="0" name=""/>
        <dsp:cNvSpPr/>
      </dsp:nvSpPr>
      <dsp:spPr>
        <a:xfrm>
          <a:off x="5848057" y="1400241"/>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kern="1200" dirty="0"/>
            <a:t>REGIONAL TRINIDAD</a:t>
          </a:r>
          <a:endParaRPr lang="es-BO" sz="900" kern="1200" dirty="0"/>
        </a:p>
      </dsp:txBody>
      <dsp:txXfrm>
        <a:off x="5848057" y="1400241"/>
        <a:ext cx="938512" cy="822661"/>
      </dsp:txXfrm>
    </dsp:sp>
    <dsp:sp modelId="{27B5A628-410A-4C76-B9B0-D1B358ABEC3C}">
      <dsp:nvSpPr>
        <dsp:cNvPr id="0" name=""/>
        <dsp:cNvSpPr/>
      </dsp:nvSpPr>
      <dsp:spPr>
        <a:xfrm>
          <a:off x="6609492" y="1013106"/>
          <a:ext cx="177077" cy="17707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FA81E7-4728-4F0C-995C-9529173EF13D}">
      <dsp:nvSpPr>
        <dsp:cNvPr id="0" name=""/>
        <dsp:cNvSpPr/>
      </dsp:nvSpPr>
      <dsp:spPr>
        <a:xfrm rot="5400000">
          <a:off x="7101265" y="805337"/>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29404D-0FF7-469D-A5D6-66A1EFAD53D2}">
      <dsp:nvSpPr>
        <dsp:cNvPr id="0" name=""/>
        <dsp:cNvSpPr/>
      </dsp:nvSpPr>
      <dsp:spPr>
        <a:xfrm>
          <a:off x="6996980" y="1115939"/>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kern="1200" dirty="0"/>
            <a:t>REGIONAL       LA PAZ</a:t>
          </a:r>
          <a:endParaRPr lang="es-BO" sz="900" kern="1200" dirty="0"/>
        </a:p>
      </dsp:txBody>
      <dsp:txXfrm>
        <a:off x="6996980" y="1115939"/>
        <a:ext cx="938512" cy="822661"/>
      </dsp:txXfrm>
    </dsp:sp>
    <dsp:sp modelId="{8BE12CDD-AB7E-41BD-BD3C-637B06CE261C}">
      <dsp:nvSpPr>
        <dsp:cNvPr id="0" name=""/>
        <dsp:cNvSpPr/>
      </dsp:nvSpPr>
      <dsp:spPr>
        <a:xfrm>
          <a:off x="7758415" y="728804"/>
          <a:ext cx="177077" cy="17707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81B51A-7D71-46B7-B685-520BE16FDD1A}">
      <dsp:nvSpPr>
        <dsp:cNvPr id="0" name=""/>
        <dsp:cNvSpPr/>
      </dsp:nvSpPr>
      <dsp:spPr>
        <a:xfrm rot="5400000">
          <a:off x="8250188" y="521035"/>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3B8581-7839-41A5-AB4E-22FA89293277}">
      <dsp:nvSpPr>
        <dsp:cNvPr id="0" name=""/>
        <dsp:cNvSpPr/>
      </dsp:nvSpPr>
      <dsp:spPr>
        <a:xfrm>
          <a:off x="8145903" y="831637"/>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kern="1200" dirty="0"/>
            <a:t>REGIONAL POTOSI</a:t>
          </a:r>
          <a:endParaRPr lang="es-BO" sz="900" kern="1200" dirty="0"/>
        </a:p>
      </dsp:txBody>
      <dsp:txXfrm>
        <a:off x="8145903" y="831637"/>
        <a:ext cx="938512" cy="822661"/>
      </dsp:txXfrm>
    </dsp:sp>
    <dsp:sp modelId="{43D1C34B-4F4D-4963-8939-A2A7C4795EB2}">
      <dsp:nvSpPr>
        <dsp:cNvPr id="0" name=""/>
        <dsp:cNvSpPr/>
      </dsp:nvSpPr>
      <dsp:spPr>
        <a:xfrm>
          <a:off x="8907338" y="444502"/>
          <a:ext cx="177077" cy="177077"/>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F4DDD8-E611-46B6-9F48-11042FE01BC0}">
      <dsp:nvSpPr>
        <dsp:cNvPr id="0" name=""/>
        <dsp:cNvSpPr/>
      </dsp:nvSpPr>
      <dsp:spPr>
        <a:xfrm rot="5400000">
          <a:off x="9399111" y="236732"/>
          <a:ext cx="624738" cy="1039551"/>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573190-028C-4920-B2B1-A1D273101F81}">
      <dsp:nvSpPr>
        <dsp:cNvPr id="0" name=""/>
        <dsp:cNvSpPr/>
      </dsp:nvSpPr>
      <dsp:spPr>
        <a:xfrm>
          <a:off x="9294826" y="547334"/>
          <a:ext cx="938512" cy="822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lvl="0" algn="l" defTabSz="400050">
            <a:lnSpc>
              <a:spcPct val="90000"/>
            </a:lnSpc>
            <a:spcBef>
              <a:spcPct val="0"/>
            </a:spcBef>
            <a:spcAft>
              <a:spcPct val="35000"/>
            </a:spcAft>
          </a:pPr>
          <a:r>
            <a:rPr lang="es-ES" sz="900" kern="1200" dirty="0"/>
            <a:t>REGIONAL SUCRE</a:t>
          </a:r>
          <a:endParaRPr lang="es-BO" sz="900" kern="1200" dirty="0"/>
        </a:p>
      </dsp:txBody>
      <dsp:txXfrm>
        <a:off x="9294826" y="547334"/>
        <a:ext cx="938512" cy="82266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89001E-6002-4CB5-AFD2-4294C0DB2345}">
      <dsp:nvSpPr>
        <dsp:cNvPr id="0" name=""/>
        <dsp:cNvSpPr/>
      </dsp:nvSpPr>
      <dsp:spPr>
        <a:xfrm rot="5400000">
          <a:off x="223688" y="2709373"/>
          <a:ext cx="672242" cy="1118595"/>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FCF4EC-0651-4C77-84BD-7BD03627DC55}">
      <dsp:nvSpPr>
        <dsp:cNvPr id="0" name=""/>
        <dsp:cNvSpPr/>
      </dsp:nvSpPr>
      <dsp:spPr>
        <a:xfrm>
          <a:off x="111474" y="3043592"/>
          <a:ext cx="1009874" cy="88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ctr" defTabSz="355600">
            <a:lnSpc>
              <a:spcPct val="90000"/>
            </a:lnSpc>
            <a:spcBef>
              <a:spcPct val="0"/>
            </a:spcBef>
            <a:spcAft>
              <a:spcPct val="35000"/>
            </a:spcAft>
          </a:pPr>
          <a:r>
            <a:rPr lang="es-ES" sz="800" b="0" kern="1200" dirty="0">
              <a:solidFill>
                <a:srgbClr val="000000"/>
              </a:solidFill>
            </a:rPr>
            <a:t>CONFIABILIDAD DE LOS ESTADOS FINANCIEROS GESTIÓN 2023</a:t>
          </a:r>
          <a:endParaRPr lang="es-BO" sz="800" b="0" kern="1200" dirty="0"/>
        </a:p>
      </dsp:txBody>
      <dsp:txXfrm>
        <a:off x="111474" y="3043592"/>
        <a:ext cx="1009874" cy="885214"/>
      </dsp:txXfrm>
    </dsp:sp>
    <dsp:sp modelId="{B3FBF87F-EBCE-44B8-BEA0-84F86A40B98E}">
      <dsp:nvSpPr>
        <dsp:cNvPr id="0" name=""/>
        <dsp:cNvSpPr/>
      </dsp:nvSpPr>
      <dsp:spPr>
        <a:xfrm>
          <a:off x="930806" y="2627021"/>
          <a:ext cx="190542" cy="190542"/>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917CE7-F056-4753-B108-6E373C9A2DD1}">
      <dsp:nvSpPr>
        <dsp:cNvPr id="0" name=""/>
        <dsp:cNvSpPr/>
      </dsp:nvSpPr>
      <dsp:spPr>
        <a:xfrm rot="5400000">
          <a:off x="1459971" y="2403454"/>
          <a:ext cx="672242" cy="1118595"/>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75FC5A-E1F5-4B9D-9D5C-4D68836855BD}">
      <dsp:nvSpPr>
        <dsp:cNvPr id="0" name=""/>
        <dsp:cNvSpPr/>
      </dsp:nvSpPr>
      <dsp:spPr>
        <a:xfrm>
          <a:off x="1347757" y="2737673"/>
          <a:ext cx="1009874" cy="88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ctr" defTabSz="355600">
            <a:lnSpc>
              <a:spcPct val="90000"/>
            </a:lnSpc>
            <a:spcBef>
              <a:spcPct val="0"/>
            </a:spcBef>
            <a:spcAft>
              <a:spcPct val="35000"/>
            </a:spcAft>
          </a:pPr>
          <a:r>
            <a:rPr lang="es-ES" sz="800" b="0" kern="1200" dirty="0">
              <a:solidFill>
                <a:srgbClr val="000000"/>
              </a:solidFill>
            </a:rPr>
            <a:t>CONFIABILIDAD DE LOS REGISTROS DE LA CBES GESTIÓN 2024.</a:t>
          </a:r>
          <a:endParaRPr lang="es-BO" sz="800" b="0" kern="1200" dirty="0"/>
        </a:p>
      </dsp:txBody>
      <dsp:txXfrm>
        <a:off x="1347757" y="2737673"/>
        <a:ext cx="1009874" cy="885214"/>
      </dsp:txXfrm>
    </dsp:sp>
    <dsp:sp modelId="{CFF1948C-ABE5-4C44-BB6A-9B38450BD703}">
      <dsp:nvSpPr>
        <dsp:cNvPr id="0" name=""/>
        <dsp:cNvSpPr/>
      </dsp:nvSpPr>
      <dsp:spPr>
        <a:xfrm>
          <a:off x="2167089" y="2321101"/>
          <a:ext cx="190542" cy="190542"/>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96FFA1-E0EC-4BC4-BAA7-2A73E3ED1B41}">
      <dsp:nvSpPr>
        <dsp:cNvPr id="0" name=""/>
        <dsp:cNvSpPr/>
      </dsp:nvSpPr>
      <dsp:spPr>
        <a:xfrm rot="5400000">
          <a:off x="2696255" y="2097534"/>
          <a:ext cx="672242" cy="1118595"/>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6E82A2-2EDB-48F8-8164-E26A3156B664}">
      <dsp:nvSpPr>
        <dsp:cNvPr id="0" name=""/>
        <dsp:cNvSpPr/>
      </dsp:nvSpPr>
      <dsp:spPr>
        <a:xfrm>
          <a:off x="2584041" y="2431753"/>
          <a:ext cx="1009874" cy="88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ctr" defTabSz="355600">
            <a:lnSpc>
              <a:spcPct val="90000"/>
            </a:lnSpc>
            <a:spcBef>
              <a:spcPct val="0"/>
            </a:spcBef>
            <a:spcAft>
              <a:spcPct val="35000"/>
            </a:spcAft>
          </a:pPr>
          <a:r>
            <a:rPr lang="es-BO" sz="800" b="0" kern="1200" dirty="0">
              <a:solidFill>
                <a:srgbClr val="000000"/>
              </a:solidFill>
            </a:rPr>
            <a:t>SEGUIMIENTO A IMPLANTACIÓN DE RECOMENDACIONES CBES-UAI Nº 01/2023.</a:t>
          </a:r>
        </a:p>
      </dsp:txBody>
      <dsp:txXfrm>
        <a:off x="2584041" y="2431753"/>
        <a:ext cx="1009874" cy="885214"/>
      </dsp:txXfrm>
    </dsp:sp>
    <dsp:sp modelId="{61D5FF8E-D78D-4A92-B918-D488E4A3C4C0}">
      <dsp:nvSpPr>
        <dsp:cNvPr id="0" name=""/>
        <dsp:cNvSpPr/>
      </dsp:nvSpPr>
      <dsp:spPr>
        <a:xfrm>
          <a:off x="3403373" y="2015182"/>
          <a:ext cx="190542" cy="190542"/>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C16A8A-630D-4CCF-B549-567A6C484DAF}">
      <dsp:nvSpPr>
        <dsp:cNvPr id="0" name=""/>
        <dsp:cNvSpPr/>
      </dsp:nvSpPr>
      <dsp:spPr>
        <a:xfrm rot="5400000">
          <a:off x="3932538" y="1791615"/>
          <a:ext cx="672242" cy="1118595"/>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588CAD7-8FA2-40E0-9127-600C2EF66FFF}">
      <dsp:nvSpPr>
        <dsp:cNvPr id="0" name=""/>
        <dsp:cNvSpPr/>
      </dsp:nvSpPr>
      <dsp:spPr>
        <a:xfrm>
          <a:off x="3820324" y="2125834"/>
          <a:ext cx="1009874" cy="88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ctr" defTabSz="355600">
            <a:lnSpc>
              <a:spcPct val="90000"/>
            </a:lnSpc>
            <a:spcBef>
              <a:spcPct val="0"/>
            </a:spcBef>
            <a:spcAft>
              <a:spcPct val="35000"/>
            </a:spcAft>
          </a:pPr>
          <a:r>
            <a:rPr lang="es-BO" sz="800" b="0" kern="1200" dirty="0">
              <a:solidFill>
                <a:srgbClr val="000000"/>
              </a:solidFill>
            </a:rPr>
            <a:t>EVALUACIÓN DEL INFORME DEL COMITÉ DE SEGUIMIENTO DE CONTROL INTERNO</a:t>
          </a:r>
          <a:endParaRPr lang="es-BO" sz="800" b="0" kern="1200" dirty="0"/>
        </a:p>
      </dsp:txBody>
      <dsp:txXfrm>
        <a:off x="3820324" y="2125834"/>
        <a:ext cx="1009874" cy="885214"/>
      </dsp:txXfrm>
    </dsp:sp>
    <dsp:sp modelId="{7AAEBA5A-8DA1-448C-9CAE-B637BA968A58}">
      <dsp:nvSpPr>
        <dsp:cNvPr id="0" name=""/>
        <dsp:cNvSpPr/>
      </dsp:nvSpPr>
      <dsp:spPr>
        <a:xfrm>
          <a:off x="4639656" y="1709262"/>
          <a:ext cx="190542" cy="190542"/>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E4628E-49D9-4ABD-A97B-1A7C77DB7BB4}">
      <dsp:nvSpPr>
        <dsp:cNvPr id="0" name=""/>
        <dsp:cNvSpPr/>
      </dsp:nvSpPr>
      <dsp:spPr>
        <a:xfrm rot="5400000">
          <a:off x="5168822" y="1485695"/>
          <a:ext cx="672242" cy="1118595"/>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C6069B-DE3A-45D7-98F2-19A93A6FFEF7}">
      <dsp:nvSpPr>
        <dsp:cNvPr id="0" name=""/>
        <dsp:cNvSpPr/>
      </dsp:nvSpPr>
      <dsp:spPr>
        <a:xfrm>
          <a:off x="5056608" y="1819914"/>
          <a:ext cx="1009874" cy="88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ctr" defTabSz="355600">
            <a:lnSpc>
              <a:spcPct val="90000"/>
            </a:lnSpc>
            <a:spcBef>
              <a:spcPct val="0"/>
            </a:spcBef>
            <a:spcAft>
              <a:spcPct val="35000"/>
            </a:spcAft>
          </a:pPr>
          <a:r>
            <a:rPr lang="es-BO" sz="800" b="0" kern="1200" dirty="0">
              <a:solidFill>
                <a:srgbClr val="000000"/>
              </a:solidFill>
            </a:rPr>
            <a:t>VERIFICACIÓN DE DOBLE PERCEPCIÓN, CONTROL Y CONCILIACIÓN DE PLANILLAS</a:t>
          </a:r>
        </a:p>
      </dsp:txBody>
      <dsp:txXfrm>
        <a:off x="5056608" y="1819914"/>
        <a:ext cx="1009874" cy="885214"/>
      </dsp:txXfrm>
    </dsp:sp>
    <dsp:sp modelId="{2C75A463-F517-4C83-8CB9-FDE598CD953D}">
      <dsp:nvSpPr>
        <dsp:cNvPr id="0" name=""/>
        <dsp:cNvSpPr/>
      </dsp:nvSpPr>
      <dsp:spPr>
        <a:xfrm>
          <a:off x="5875940" y="1403343"/>
          <a:ext cx="190542" cy="190542"/>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A8F63A-DA82-48E5-8475-DCE99F30DDFA}">
      <dsp:nvSpPr>
        <dsp:cNvPr id="0" name=""/>
        <dsp:cNvSpPr/>
      </dsp:nvSpPr>
      <dsp:spPr>
        <a:xfrm rot="5400000">
          <a:off x="6405105" y="1179775"/>
          <a:ext cx="672242" cy="1118595"/>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E9BBBE8-C4A4-4CE3-A969-B0025496485D}">
      <dsp:nvSpPr>
        <dsp:cNvPr id="0" name=""/>
        <dsp:cNvSpPr/>
      </dsp:nvSpPr>
      <dsp:spPr>
        <a:xfrm>
          <a:off x="6280207" y="1513995"/>
          <a:ext cx="1173231" cy="88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ctr" defTabSz="355600">
            <a:lnSpc>
              <a:spcPct val="90000"/>
            </a:lnSpc>
            <a:spcBef>
              <a:spcPct val="0"/>
            </a:spcBef>
            <a:spcAft>
              <a:spcPct val="35000"/>
            </a:spcAft>
          </a:pPr>
          <a:r>
            <a:rPr lang="es-BO" sz="800" b="0" kern="1200" dirty="0">
              <a:solidFill>
                <a:srgbClr val="000000"/>
              </a:solidFill>
            </a:rPr>
            <a:t>REVISIÓN ANUAL AL PROCEDIMIENTO OPORTUNO DEL CUMPLIMIENTO DE LA DECLARACIÓN JURADA DE </a:t>
          </a:r>
        </a:p>
        <a:p>
          <a:pPr lvl="0" algn="ctr" defTabSz="355600">
            <a:lnSpc>
              <a:spcPct val="90000"/>
            </a:lnSpc>
            <a:spcBef>
              <a:spcPct val="0"/>
            </a:spcBef>
            <a:spcAft>
              <a:spcPct val="35000"/>
            </a:spcAft>
          </a:pPr>
          <a:r>
            <a:rPr lang="es-BO" sz="800" b="0" kern="1200" dirty="0">
              <a:solidFill>
                <a:srgbClr val="000000"/>
              </a:solidFill>
            </a:rPr>
            <a:t>BIENES Y RENTAS</a:t>
          </a:r>
          <a:endParaRPr lang="es-BO" sz="800" b="0" kern="1200" dirty="0"/>
        </a:p>
      </dsp:txBody>
      <dsp:txXfrm>
        <a:off x="6280207" y="1513995"/>
        <a:ext cx="1173231" cy="885214"/>
      </dsp:txXfrm>
    </dsp:sp>
    <dsp:sp modelId="{27B5A628-410A-4C76-B9B0-D1B358ABEC3C}">
      <dsp:nvSpPr>
        <dsp:cNvPr id="0" name=""/>
        <dsp:cNvSpPr/>
      </dsp:nvSpPr>
      <dsp:spPr>
        <a:xfrm>
          <a:off x="7112223" y="1097423"/>
          <a:ext cx="190542" cy="190542"/>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FA81E7-4728-4F0C-995C-9529173EF13D}">
      <dsp:nvSpPr>
        <dsp:cNvPr id="0" name=""/>
        <dsp:cNvSpPr/>
      </dsp:nvSpPr>
      <dsp:spPr>
        <a:xfrm rot="5400000">
          <a:off x="7641389" y="873856"/>
          <a:ext cx="672242" cy="1118595"/>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29404D-0FF7-469D-A5D6-66A1EFAD53D2}">
      <dsp:nvSpPr>
        <dsp:cNvPr id="0" name=""/>
        <dsp:cNvSpPr/>
      </dsp:nvSpPr>
      <dsp:spPr>
        <a:xfrm>
          <a:off x="7529175" y="1208075"/>
          <a:ext cx="1009874" cy="88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ctr" defTabSz="355600">
            <a:lnSpc>
              <a:spcPct val="90000"/>
            </a:lnSpc>
            <a:spcBef>
              <a:spcPct val="0"/>
            </a:spcBef>
            <a:spcAft>
              <a:spcPct val="35000"/>
            </a:spcAft>
          </a:pPr>
          <a:r>
            <a:rPr lang="es-BO" sz="800" b="0" kern="1200" dirty="0">
              <a:solidFill>
                <a:srgbClr val="000000"/>
              </a:solidFill>
            </a:rPr>
            <a:t>AUDITORIA DE CUMPLIMIENTO RECOMENDACIÓN DE LA C.G.R..</a:t>
          </a:r>
          <a:endParaRPr lang="es-BO" sz="800" b="0" kern="1200" dirty="0"/>
        </a:p>
      </dsp:txBody>
      <dsp:txXfrm>
        <a:off x="7529175" y="1208075"/>
        <a:ext cx="1009874" cy="885214"/>
      </dsp:txXfrm>
    </dsp:sp>
    <dsp:sp modelId="{8BE12CDD-AB7E-41BD-BD3C-637B06CE261C}">
      <dsp:nvSpPr>
        <dsp:cNvPr id="0" name=""/>
        <dsp:cNvSpPr/>
      </dsp:nvSpPr>
      <dsp:spPr>
        <a:xfrm>
          <a:off x="8348507" y="791504"/>
          <a:ext cx="190542" cy="190542"/>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81B51A-7D71-46B7-B685-520BE16FDD1A}">
      <dsp:nvSpPr>
        <dsp:cNvPr id="0" name=""/>
        <dsp:cNvSpPr/>
      </dsp:nvSpPr>
      <dsp:spPr>
        <a:xfrm rot="5400000">
          <a:off x="8877672" y="567936"/>
          <a:ext cx="672242" cy="1118595"/>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3B8581-7839-41A5-AB4E-22FA89293277}">
      <dsp:nvSpPr>
        <dsp:cNvPr id="0" name=""/>
        <dsp:cNvSpPr/>
      </dsp:nvSpPr>
      <dsp:spPr>
        <a:xfrm>
          <a:off x="8765458" y="902155"/>
          <a:ext cx="1009874" cy="88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ctr" defTabSz="355600">
            <a:lnSpc>
              <a:spcPct val="90000"/>
            </a:lnSpc>
            <a:spcBef>
              <a:spcPct val="0"/>
            </a:spcBef>
            <a:spcAft>
              <a:spcPct val="35000"/>
            </a:spcAft>
          </a:pPr>
          <a:r>
            <a:rPr lang="es-BO" sz="800" b="0" kern="1200" dirty="0">
              <a:solidFill>
                <a:srgbClr val="000000"/>
              </a:solidFill>
            </a:rPr>
            <a:t>SEGUIMIENTO AL INFORME AUDITORIA INTERNA CBES-UAI Nº 03/2022</a:t>
          </a:r>
          <a:endParaRPr lang="es-BO" sz="800" b="0" kern="1200" dirty="0"/>
        </a:p>
      </dsp:txBody>
      <dsp:txXfrm>
        <a:off x="8765458" y="902155"/>
        <a:ext cx="1009874" cy="885214"/>
      </dsp:txXfrm>
    </dsp:sp>
    <dsp:sp modelId="{43D1C34B-4F4D-4963-8939-A2A7C4795EB2}">
      <dsp:nvSpPr>
        <dsp:cNvPr id="0" name=""/>
        <dsp:cNvSpPr/>
      </dsp:nvSpPr>
      <dsp:spPr>
        <a:xfrm>
          <a:off x="9584790" y="485584"/>
          <a:ext cx="190542" cy="190542"/>
        </a:xfrm>
        <a:prstGeom prst="triangle">
          <a:avLst>
            <a:gd name="adj" fmla="val 10000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4F4DDD8-E611-46B6-9F48-11042FE01BC0}">
      <dsp:nvSpPr>
        <dsp:cNvPr id="0" name=""/>
        <dsp:cNvSpPr/>
      </dsp:nvSpPr>
      <dsp:spPr>
        <a:xfrm rot="5400000">
          <a:off x="10113956" y="262017"/>
          <a:ext cx="672242" cy="1118595"/>
        </a:xfrm>
        <a:prstGeom prst="corner">
          <a:avLst>
            <a:gd name="adj1" fmla="val 16120"/>
            <a:gd name="adj2" fmla="val 16110"/>
          </a:avLst>
        </a:prstGeom>
        <a:solidFill>
          <a:schemeClr val="accent1"/>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8573190-028C-4920-B2B1-A1D273101F81}">
      <dsp:nvSpPr>
        <dsp:cNvPr id="0" name=""/>
        <dsp:cNvSpPr/>
      </dsp:nvSpPr>
      <dsp:spPr>
        <a:xfrm>
          <a:off x="10001742" y="596236"/>
          <a:ext cx="1009874" cy="885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lvl="0" algn="ctr" defTabSz="355600">
            <a:lnSpc>
              <a:spcPct val="90000"/>
            </a:lnSpc>
            <a:spcBef>
              <a:spcPct val="0"/>
            </a:spcBef>
            <a:spcAft>
              <a:spcPct val="35000"/>
            </a:spcAft>
          </a:pPr>
          <a:r>
            <a:rPr lang="es-BO" sz="800" b="0" kern="1200" dirty="0">
              <a:solidFill>
                <a:srgbClr val="000000"/>
              </a:solidFill>
            </a:rPr>
            <a:t>ACTIVIDADES PROGRAMADAS DE ACUERDO A SOLICITUD CONTRALORÍA</a:t>
          </a:r>
          <a:endParaRPr lang="es-BO" sz="800" b="0" kern="1200" dirty="0"/>
        </a:p>
      </dsp:txBody>
      <dsp:txXfrm>
        <a:off x="10001742" y="596236"/>
        <a:ext cx="1009874" cy="885214"/>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6.emf"/></Relationships>
</file>

<file path=ppt/drawings/drawing1.xml><?xml version="1.0" encoding="utf-8"?>
<c:userShapes xmlns:c="http://schemas.openxmlformats.org/drawingml/2006/chart">
  <cdr:relSizeAnchor xmlns:cdr="http://schemas.openxmlformats.org/drawingml/2006/chartDrawing">
    <cdr:from>
      <cdr:x>0.58233</cdr:x>
      <cdr:y>0.51497</cdr:y>
    </cdr:from>
    <cdr:to>
      <cdr:x>0.8245</cdr:x>
      <cdr:y>0.74937</cdr:y>
    </cdr:to>
    <cdr:sp macro="" textlink="">
      <cdr:nvSpPr>
        <cdr:cNvPr id="2" name="CuadroTexto 1">
          <a:extLst xmlns:a="http://schemas.openxmlformats.org/drawingml/2006/main">
            <a:ext uri="{FF2B5EF4-FFF2-40B4-BE49-F238E27FC236}">
              <a16:creationId xmlns:a16="http://schemas.microsoft.com/office/drawing/2014/main" id="{3AC97A4E-D029-E7EA-86F2-7FC21474117A}"/>
            </a:ext>
          </a:extLst>
        </cdr:cNvPr>
        <cdr:cNvSpPr txBox="1"/>
      </cdr:nvSpPr>
      <cdr:spPr>
        <a:xfrm xmlns:a="http://schemas.openxmlformats.org/drawingml/2006/main">
          <a:off x="2182619" y="1807893"/>
          <a:ext cx="907677" cy="8229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2200" b="1" dirty="0">
              <a:solidFill>
                <a:schemeClr val="bg1"/>
              </a:solidFill>
              <a:effectLst>
                <a:outerShdw blurRad="38100" dist="38100" dir="2700000" algn="tl">
                  <a:srgbClr val="000000">
                    <a:alpha val="43137"/>
                  </a:srgbClr>
                </a:outerShdw>
              </a:effectLst>
            </a:rPr>
            <a:t>45%</a:t>
          </a:r>
          <a:endParaRPr lang="es-BO" sz="2200" b="1" dirty="0">
            <a:solidFill>
              <a:schemeClr val="bg1"/>
            </a:solidFill>
            <a:effectLst>
              <a:outerShdw blurRad="38100" dist="38100" dir="2700000" algn="tl">
                <a:srgbClr val="000000">
                  <a:alpha val="43137"/>
                </a:srgbClr>
              </a:outerShdw>
            </a:effectLs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0.35037</cdr:x>
      <cdr:y>0.26675</cdr:y>
    </cdr:from>
    <cdr:to>
      <cdr:x>0.77485</cdr:x>
      <cdr:y>0.34686</cdr:y>
    </cdr:to>
    <cdr:sp macro="" textlink="">
      <cdr:nvSpPr>
        <cdr:cNvPr id="2" name="CuadroTexto 1"/>
        <cdr:cNvSpPr txBox="1"/>
      </cdr:nvSpPr>
      <cdr:spPr>
        <a:xfrm xmlns:a="http://schemas.openxmlformats.org/drawingml/2006/main">
          <a:off x="4501573" y="1696027"/>
          <a:ext cx="5453636" cy="50938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BO" sz="1500" b="1" dirty="0">
              <a:solidFill>
                <a:schemeClr val="accent1">
                  <a:lumMod val="75000"/>
                </a:schemeClr>
              </a:solidFill>
            </a:rPr>
            <a:t>TOTAL CONSULTAS  2023 = 30.613</a:t>
          </a:r>
        </a:p>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BO" sz="1500" b="1" dirty="0">
              <a:solidFill>
                <a:schemeClr val="accent2"/>
              </a:solidFill>
              <a:effectLst/>
              <a:latin typeface="+mn-lt"/>
              <a:ea typeface="+mn-ea"/>
              <a:cs typeface="+mn-cs"/>
            </a:rPr>
            <a:t>TOTAL CONSULTAS  2024 = 48.170</a:t>
          </a:r>
        </a:p>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s-BO" sz="1500" b="1" dirty="0">
              <a:effectLst/>
              <a:latin typeface="+mn-lt"/>
              <a:ea typeface="+mn-ea"/>
              <a:cs typeface="+mn-cs"/>
            </a:rPr>
            <a:t>DIFERENCIA</a:t>
          </a:r>
          <a:r>
            <a:rPr lang="es-BO" sz="1500" b="1" baseline="0" dirty="0">
              <a:effectLst/>
              <a:latin typeface="+mn-lt"/>
              <a:ea typeface="+mn-ea"/>
              <a:cs typeface="+mn-cs"/>
            </a:rPr>
            <a:t> DE CONSULTAS</a:t>
          </a:r>
          <a:r>
            <a:rPr lang="es-BO" sz="1500" b="1" dirty="0">
              <a:effectLst/>
              <a:latin typeface="+mn-lt"/>
              <a:ea typeface="+mn-ea"/>
              <a:cs typeface="+mn-cs"/>
            </a:rPr>
            <a:t> = 17.557</a:t>
          </a:r>
          <a:endParaRPr lang="es-BO" sz="1500" dirty="0">
            <a:effectLst/>
          </a:endParaRPr>
        </a:p>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endParaRPr lang="es-BO" sz="1500" dirty="0">
            <a:effectLst/>
          </a:endParaRPr>
        </a:p>
        <a:p xmlns:a="http://schemas.openxmlformats.org/drawingml/2006/main">
          <a:pPr algn="ctr"/>
          <a:endParaRPr lang="es-BO" sz="16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s-BO" dirty="0"/>
          </a:p>
        </p:txBody>
      </p:sp>
      <p:sp>
        <p:nvSpPr>
          <p:cNvPr id="3" name="Marcador de fecha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C8725B6E-52CC-43A7-A02D-6AE537026795}" type="datetimeFigureOut">
              <a:rPr lang="es-BO" smtClean="0"/>
              <a:t>19/4/2024</a:t>
            </a:fld>
            <a:endParaRPr lang="es-BO" dirty="0"/>
          </a:p>
        </p:txBody>
      </p:sp>
      <p:sp>
        <p:nvSpPr>
          <p:cNvPr id="4" name="Marcador de imagen de diapositiva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s-BO" dirty="0"/>
          </a:p>
        </p:txBody>
      </p:sp>
      <p:sp>
        <p:nvSpPr>
          <p:cNvPr id="5" name="Marcador de notas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6" name="Marcador de pie de página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s-BO" dirty="0"/>
          </a:p>
        </p:txBody>
      </p:sp>
      <p:sp>
        <p:nvSpPr>
          <p:cNvPr id="7" name="Marcador de número de diapositiva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B3E1DD2-E5B4-49E8-8E9E-49FF0E2C8501}" type="slidenum">
              <a:rPr lang="es-BO" smtClean="0"/>
              <a:t>‹Nº›</a:t>
            </a:fld>
            <a:endParaRPr lang="es-BO" dirty="0"/>
          </a:p>
        </p:txBody>
      </p:sp>
    </p:spTree>
    <p:extLst>
      <p:ext uri="{BB962C8B-B14F-4D97-AF65-F5344CB8AC3E}">
        <p14:creationId xmlns:p14="http://schemas.microsoft.com/office/powerpoint/2010/main" val="262934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8B3E1DD2-E5B4-49E8-8E9E-49FF0E2C8501}" type="slidenum">
              <a:rPr lang="es-BO" smtClean="0"/>
              <a:t>1</a:t>
            </a:fld>
            <a:endParaRPr lang="es-BO" dirty="0"/>
          </a:p>
        </p:txBody>
      </p:sp>
    </p:spTree>
    <p:extLst>
      <p:ext uri="{BB962C8B-B14F-4D97-AF65-F5344CB8AC3E}">
        <p14:creationId xmlns:p14="http://schemas.microsoft.com/office/powerpoint/2010/main" val="1384093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F584A3ED-CB10-45A5-BC0F-50A454257D2A}" type="slidenum">
              <a:rPr lang="es-BO" smtClean="0"/>
              <a:t>37</a:t>
            </a:fld>
            <a:endParaRPr lang="es-BO" dirty="0"/>
          </a:p>
        </p:txBody>
      </p:sp>
    </p:spTree>
    <p:extLst>
      <p:ext uri="{BB962C8B-B14F-4D97-AF65-F5344CB8AC3E}">
        <p14:creationId xmlns:p14="http://schemas.microsoft.com/office/powerpoint/2010/main" val="3711841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F584A3ED-CB10-45A5-BC0F-50A454257D2A}" type="slidenum">
              <a:rPr lang="es-BO" smtClean="0"/>
              <a:t>38</a:t>
            </a:fld>
            <a:endParaRPr lang="es-BO" dirty="0"/>
          </a:p>
        </p:txBody>
      </p:sp>
    </p:spTree>
    <p:extLst>
      <p:ext uri="{BB962C8B-B14F-4D97-AF65-F5344CB8AC3E}">
        <p14:creationId xmlns:p14="http://schemas.microsoft.com/office/powerpoint/2010/main" val="3167817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F584A3ED-CB10-45A5-BC0F-50A454257D2A}" type="slidenum">
              <a:rPr lang="es-BO" smtClean="0"/>
              <a:t>40</a:t>
            </a:fld>
            <a:endParaRPr lang="es-BO" dirty="0"/>
          </a:p>
        </p:txBody>
      </p:sp>
    </p:spTree>
    <p:extLst>
      <p:ext uri="{BB962C8B-B14F-4D97-AF65-F5344CB8AC3E}">
        <p14:creationId xmlns:p14="http://schemas.microsoft.com/office/powerpoint/2010/main" val="2444909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F584A3ED-CB10-45A5-BC0F-50A454257D2A}" type="slidenum">
              <a:rPr lang="es-BO" smtClean="0"/>
              <a:t>41</a:t>
            </a:fld>
            <a:endParaRPr lang="es-BO" dirty="0"/>
          </a:p>
        </p:txBody>
      </p:sp>
    </p:spTree>
    <p:extLst>
      <p:ext uri="{BB962C8B-B14F-4D97-AF65-F5344CB8AC3E}">
        <p14:creationId xmlns:p14="http://schemas.microsoft.com/office/powerpoint/2010/main" val="357632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F584A3ED-CB10-45A5-BC0F-50A454257D2A}" type="slidenum">
              <a:rPr lang="es-BO" smtClean="0"/>
              <a:t>48</a:t>
            </a:fld>
            <a:endParaRPr lang="es-BO" dirty="0"/>
          </a:p>
        </p:txBody>
      </p:sp>
    </p:spTree>
    <p:extLst>
      <p:ext uri="{BB962C8B-B14F-4D97-AF65-F5344CB8AC3E}">
        <p14:creationId xmlns:p14="http://schemas.microsoft.com/office/powerpoint/2010/main" val="2457158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F584A3ED-CB10-45A5-BC0F-50A454257D2A}" type="slidenum">
              <a:rPr lang="es-BO" smtClean="0"/>
              <a:t>49</a:t>
            </a:fld>
            <a:endParaRPr lang="es-BO" dirty="0"/>
          </a:p>
        </p:txBody>
      </p:sp>
    </p:spTree>
    <p:extLst>
      <p:ext uri="{BB962C8B-B14F-4D97-AF65-F5344CB8AC3E}">
        <p14:creationId xmlns:p14="http://schemas.microsoft.com/office/powerpoint/2010/main" val="3391489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F584A3ED-CB10-45A5-BC0F-50A454257D2A}" type="slidenum">
              <a:rPr lang="es-BO" smtClean="0"/>
              <a:t>50</a:t>
            </a:fld>
            <a:endParaRPr lang="es-BO" dirty="0"/>
          </a:p>
        </p:txBody>
      </p:sp>
    </p:spTree>
    <p:extLst>
      <p:ext uri="{BB962C8B-B14F-4D97-AF65-F5344CB8AC3E}">
        <p14:creationId xmlns:p14="http://schemas.microsoft.com/office/powerpoint/2010/main" val="2549210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F584A3ED-CB10-45A5-BC0F-50A454257D2A}" type="slidenum">
              <a:rPr lang="es-BO" smtClean="0"/>
              <a:t>51</a:t>
            </a:fld>
            <a:endParaRPr lang="es-BO" dirty="0"/>
          </a:p>
        </p:txBody>
      </p:sp>
    </p:spTree>
    <p:extLst>
      <p:ext uri="{BB962C8B-B14F-4D97-AF65-F5344CB8AC3E}">
        <p14:creationId xmlns:p14="http://schemas.microsoft.com/office/powerpoint/2010/main" val="1753171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F584A3ED-CB10-45A5-BC0F-50A454257D2A}" type="slidenum">
              <a:rPr lang="es-BO" smtClean="0">
                <a:solidFill>
                  <a:prstClr val="black"/>
                </a:solidFill>
              </a:rPr>
              <a:pPr/>
              <a:t>52</a:t>
            </a:fld>
            <a:endParaRPr lang="es-BO" dirty="0">
              <a:solidFill>
                <a:prstClr val="black"/>
              </a:solidFill>
            </a:endParaRPr>
          </a:p>
        </p:txBody>
      </p:sp>
    </p:spTree>
    <p:extLst>
      <p:ext uri="{BB962C8B-B14F-4D97-AF65-F5344CB8AC3E}">
        <p14:creationId xmlns:p14="http://schemas.microsoft.com/office/powerpoint/2010/main" val="13896468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3E1DD2-E5B4-49E8-8E9E-49FF0E2C8501}" type="slidenum">
              <a:rPr kumimoji="0" lang="es-B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887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8B3E1DD2-E5B4-49E8-8E9E-49FF0E2C8501}" type="slidenum">
              <a:rPr lang="es-BO" smtClean="0"/>
              <a:t>11</a:t>
            </a:fld>
            <a:endParaRPr lang="es-BO" dirty="0"/>
          </a:p>
        </p:txBody>
      </p:sp>
    </p:spTree>
    <p:extLst>
      <p:ext uri="{BB962C8B-B14F-4D97-AF65-F5344CB8AC3E}">
        <p14:creationId xmlns:p14="http://schemas.microsoft.com/office/powerpoint/2010/main" val="2547524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8B3E1DD2-E5B4-49E8-8E9E-49FF0E2C8501}" type="slidenum">
              <a:rPr lang="es-BO" smtClean="0"/>
              <a:t>55</a:t>
            </a:fld>
            <a:endParaRPr lang="es-BO" dirty="0"/>
          </a:p>
        </p:txBody>
      </p:sp>
    </p:spTree>
    <p:extLst>
      <p:ext uri="{BB962C8B-B14F-4D97-AF65-F5344CB8AC3E}">
        <p14:creationId xmlns:p14="http://schemas.microsoft.com/office/powerpoint/2010/main" val="1711426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3E1DD2-E5B4-49E8-8E9E-49FF0E2C8501}" type="slidenum">
              <a:rPr kumimoji="0" lang="es-B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916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8B3E1DD2-E5B4-49E8-8E9E-49FF0E2C8501}" type="slidenum">
              <a:rPr lang="es-BO" smtClean="0"/>
              <a:t>65</a:t>
            </a:fld>
            <a:endParaRPr lang="es-BO" dirty="0"/>
          </a:p>
        </p:txBody>
      </p:sp>
    </p:spTree>
    <p:extLst>
      <p:ext uri="{BB962C8B-B14F-4D97-AF65-F5344CB8AC3E}">
        <p14:creationId xmlns:p14="http://schemas.microsoft.com/office/powerpoint/2010/main" val="3820181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5"/>
          </p:nvPr>
        </p:nvSpPr>
        <p:spPr/>
        <p:txBody>
          <a:bodyPr/>
          <a:lstStyle/>
          <a:p>
            <a:fld id="{8B3E1DD2-E5B4-49E8-8E9E-49FF0E2C8501}" type="slidenum">
              <a:rPr lang="es-BO" smtClean="0"/>
              <a:t>66</a:t>
            </a:fld>
            <a:endParaRPr lang="es-BO" dirty="0"/>
          </a:p>
        </p:txBody>
      </p:sp>
    </p:spTree>
    <p:extLst>
      <p:ext uri="{BB962C8B-B14F-4D97-AF65-F5344CB8AC3E}">
        <p14:creationId xmlns:p14="http://schemas.microsoft.com/office/powerpoint/2010/main" val="823374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5"/>
          </p:nvPr>
        </p:nvSpPr>
        <p:spPr/>
        <p:txBody>
          <a:bodyPr/>
          <a:lstStyle/>
          <a:p>
            <a:fld id="{8B3E1DD2-E5B4-49E8-8E9E-49FF0E2C8501}" type="slidenum">
              <a:rPr lang="es-BO" smtClean="0"/>
              <a:t>67</a:t>
            </a:fld>
            <a:endParaRPr lang="es-BO" dirty="0"/>
          </a:p>
        </p:txBody>
      </p:sp>
    </p:spTree>
    <p:extLst>
      <p:ext uri="{BB962C8B-B14F-4D97-AF65-F5344CB8AC3E}">
        <p14:creationId xmlns:p14="http://schemas.microsoft.com/office/powerpoint/2010/main" val="670341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8B3E1DD2-E5B4-49E8-8E9E-49FF0E2C8501}" type="slidenum">
              <a:rPr lang="es-BO" smtClean="0"/>
              <a:t>73</a:t>
            </a:fld>
            <a:endParaRPr lang="es-BO" dirty="0"/>
          </a:p>
        </p:txBody>
      </p:sp>
    </p:spTree>
    <p:extLst>
      <p:ext uri="{BB962C8B-B14F-4D97-AF65-F5344CB8AC3E}">
        <p14:creationId xmlns:p14="http://schemas.microsoft.com/office/powerpoint/2010/main" val="465139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8B3E1DD2-E5B4-49E8-8E9E-49FF0E2C8501}" type="slidenum">
              <a:rPr lang="es-BO" smtClean="0"/>
              <a:t>74</a:t>
            </a:fld>
            <a:endParaRPr lang="es-BO" dirty="0"/>
          </a:p>
        </p:txBody>
      </p:sp>
    </p:spTree>
    <p:extLst>
      <p:ext uri="{BB962C8B-B14F-4D97-AF65-F5344CB8AC3E}">
        <p14:creationId xmlns:p14="http://schemas.microsoft.com/office/powerpoint/2010/main" val="3803242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8B3E1DD2-E5B4-49E8-8E9E-49FF0E2C8501}" type="slidenum">
              <a:rPr lang="es-BO" smtClean="0"/>
              <a:t>86</a:t>
            </a:fld>
            <a:endParaRPr lang="es-BO" dirty="0"/>
          </a:p>
        </p:txBody>
      </p:sp>
    </p:spTree>
    <p:extLst>
      <p:ext uri="{BB962C8B-B14F-4D97-AF65-F5344CB8AC3E}">
        <p14:creationId xmlns:p14="http://schemas.microsoft.com/office/powerpoint/2010/main" val="3672629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3E1DD2-E5B4-49E8-8E9E-49FF0E2C8501}" type="slidenum">
              <a:rPr kumimoji="0" lang="es-B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606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8B3E1DD2-E5B4-49E8-8E9E-49FF0E2C8501}" type="slidenum">
              <a:rPr lang="es-BO" smtClean="0"/>
              <a:t>20</a:t>
            </a:fld>
            <a:endParaRPr lang="es-BO" dirty="0"/>
          </a:p>
        </p:txBody>
      </p:sp>
    </p:spTree>
    <p:extLst>
      <p:ext uri="{BB962C8B-B14F-4D97-AF65-F5344CB8AC3E}">
        <p14:creationId xmlns:p14="http://schemas.microsoft.com/office/powerpoint/2010/main" val="1978104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8B3E1DD2-E5B4-49E8-8E9E-49FF0E2C8501}" type="slidenum">
              <a:rPr lang="es-BO" smtClean="0"/>
              <a:t>22</a:t>
            </a:fld>
            <a:endParaRPr lang="es-BO" dirty="0"/>
          </a:p>
        </p:txBody>
      </p:sp>
    </p:spTree>
    <p:extLst>
      <p:ext uri="{BB962C8B-B14F-4D97-AF65-F5344CB8AC3E}">
        <p14:creationId xmlns:p14="http://schemas.microsoft.com/office/powerpoint/2010/main" val="3683127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8B3E1DD2-E5B4-49E8-8E9E-49FF0E2C8501}" type="slidenum">
              <a:rPr lang="es-BO" smtClean="0"/>
              <a:t>23</a:t>
            </a:fld>
            <a:endParaRPr lang="es-BO" dirty="0"/>
          </a:p>
        </p:txBody>
      </p:sp>
    </p:spTree>
    <p:extLst>
      <p:ext uri="{BB962C8B-B14F-4D97-AF65-F5344CB8AC3E}">
        <p14:creationId xmlns:p14="http://schemas.microsoft.com/office/powerpoint/2010/main" val="2412241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8B3E1DD2-E5B4-49E8-8E9E-49FF0E2C8501}" type="slidenum">
              <a:rPr lang="es-BO" smtClean="0"/>
              <a:t>26</a:t>
            </a:fld>
            <a:endParaRPr lang="es-BO" dirty="0"/>
          </a:p>
        </p:txBody>
      </p:sp>
    </p:spTree>
    <p:extLst>
      <p:ext uri="{BB962C8B-B14F-4D97-AF65-F5344CB8AC3E}">
        <p14:creationId xmlns:p14="http://schemas.microsoft.com/office/powerpoint/2010/main" val="3952625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F584A3ED-CB10-45A5-BC0F-50A454257D2A}" type="slidenum">
              <a:rPr lang="es-BO" smtClean="0"/>
              <a:t>35</a:t>
            </a:fld>
            <a:endParaRPr lang="es-BO" dirty="0"/>
          </a:p>
        </p:txBody>
      </p:sp>
    </p:spTree>
    <p:extLst>
      <p:ext uri="{BB962C8B-B14F-4D97-AF65-F5344CB8AC3E}">
        <p14:creationId xmlns:p14="http://schemas.microsoft.com/office/powerpoint/2010/main" val="2135191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BO" dirty="0"/>
          </a:p>
        </p:txBody>
      </p:sp>
      <p:sp>
        <p:nvSpPr>
          <p:cNvPr id="4" name="Marcador de número de diapositiva 3"/>
          <p:cNvSpPr>
            <a:spLocks noGrp="1"/>
          </p:cNvSpPr>
          <p:nvPr>
            <p:ph type="sldNum" sz="quarter" idx="10"/>
          </p:nvPr>
        </p:nvSpPr>
        <p:spPr/>
        <p:txBody>
          <a:bodyPr/>
          <a:lstStyle/>
          <a:p>
            <a:fld id="{F584A3ED-CB10-45A5-BC0F-50A454257D2A}" type="slidenum">
              <a:rPr lang="es-BO" smtClean="0"/>
              <a:t>36</a:t>
            </a:fld>
            <a:endParaRPr lang="es-BO" dirty="0"/>
          </a:p>
        </p:txBody>
      </p:sp>
    </p:spTree>
    <p:extLst>
      <p:ext uri="{BB962C8B-B14F-4D97-AF65-F5344CB8AC3E}">
        <p14:creationId xmlns:p14="http://schemas.microsoft.com/office/powerpoint/2010/main" val="3815563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3F8EDC9-FA9F-41AC-B57A-771CAE3FA912}" type="datetimeFigureOut">
              <a:rPr lang="es-BO" smtClean="0"/>
              <a:pPr/>
              <a:t>19/4/2024</a:t>
            </a:fld>
            <a:endParaRPr lang="es-BO" dirty="0"/>
          </a:p>
        </p:txBody>
      </p:sp>
      <p:sp>
        <p:nvSpPr>
          <p:cNvPr id="5" name="Footer Placeholder 4"/>
          <p:cNvSpPr>
            <a:spLocks noGrp="1"/>
          </p:cNvSpPr>
          <p:nvPr>
            <p:ph type="ftr" sz="quarter" idx="11"/>
          </p:nvPr>
        </p:nvSpPr>
        <p:spPr/>
        <p:txBody>
          <a:bodyPr/>
          <a:lstStyle/>
          <a:p>
            <a:endParaRPr lang="es-BO" dirty="0"/>
          </a:p>
        </p:txBody>
      </p:sp>
      <p:sp>
        <p:nvSpPr>
          <p:cNvPr id="6" name="Slide Number Placeholder 5"/>
          <p:cNvSpPr>
            <a:spLocks noGrp="1"/>
          </p:cNvSpPr>
          <p:nvPr>
            <p:ph type="sldNum" sz="quarter" idx="12"/>
          </p:nvPr>
        </p:nvSpPr>
        <p:spPr/>
        <p:txBody>
          <a:bodyPr/>
          <a:lstStyle/>
          <a:p>
            <a:fld id="{3513A62A-A31C-4BD2-A44E-19EE32D5A7CC}" type="slidenum">
              <a:rPr lang="es-BO" smtClean="0"/>
              <a:pPr/>
              <a:t>‹Nº›</a:t>
            </a:fld>
            <a:endParaRPr lang="es-BO"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570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3F8EDC9-FA9F-41AC-B57A-771CAE3FA912}" type="datetimeFigureOut">
              <a:rPr lang="es-BO" smtClean="0"/>
              <a:pPr/>
              <a:t>19/4/2024</a:t>
            </a:fld>
            <a:endParaRPr lang="es-BO" dirty="0"/>
          </a:p>
        </p:txBody>
      </p:sp>
      <p:sp>
        <p:nvSpPr>
          <p:cNvPr id="5" name="Footer Placeholder 4"/>
          <p:cNvSpPr>
            <a:spLocks noGrp="1"/>
          </p:cNvSpPr>
          <p:nvPr>
            <p:ph type="ftr" sz="quarter" idx="11"/>
          </p:nvPr>
        </p:nvSpPr>
        <p:spPr/>
        <p:txBody>
          <a:bodyPr/>
          <a:lstStyle/>
          <a:p>
            <a:endParaRPr lang="es-BO" dirty="0"/>
          </a:p>
        </p:txBody>
      </p:sp>
      <p:sp>
        <p:nvSpPr>
          <p:cNvPr id="6" name="Slide Number Placeholder 5"/>
          <p:cNvSpPr>
            <a:spLocks noGrp="1"/>
          </p:cNvSpPr>
          <p:nvPr>
            <p:ph type="sldNum" sz="quarter" idx="12"/>
          </p:nvPr>
        </p:nvSpPr>
        <p:spPr/>
        <p:txBody>
          <a:bodyPr/>
          <a:lstStyle/>
          <a:p>
            <a:fld id="{3513A62A-A31C-4BD2-A44E-19EE32D5A7CC}" type="slidenum">
              <a:rPr lang="es-BO" smtClean="0"/>
              <a:pPr/>
              <a:t>‹Nº›</a:t>
            </a:fld>
            <a:endParaRPr lang="es-BO" dirty="0"/>
          </a:p>
        </p:txBody>
      </p:sp>
    </p:spTree>
    <p:extLst>
      <p:ext uri="{BB962C8B-B14F-4D97-AF65-F5344CB8AC3E}">
        <p14:creationId xmlns:p14="http://schemas.microsoft.com/office/powerpoint/2010/main" val="2268105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3F8EDC9-FA9F-41AC-B57A-771CAE3FA912}" type="datetimeFigureOut">
              <a:rPr lang="es-BO" smtClean="0"/>
              <a:pPr/>
              <a:t>19/4/2024</a:t>
            </a:fld>
            <a:endParaRPr lang="es-BO" dirty="0"/>
          </a:p>
        </p:txBody>
      </p:sp>
      <p:sp>
        <p:nvSpPr>
          <p:cNvPr id="5" name="Footer Placeholder 4"/>
          <p:cNvSpPr>
            <a:spLocks noGrp="1"/>
          </p:cNvSpPr>
          <p:nvPr>
            <p:ph type="ftr" sz="quarter" idx="11"/>
          </p:nvPr>
        </p:nvSpPr>
        <p:spPr/>
        <p:txBody>
          <a:bodyPr/>
          <a:lstStyle/>
          <a:p>
            <a:endParaRPr lang="es-BO" dirty="0"/>
          </a:p>
        </p:txBody>
      </p:sp>
      <p:sp>
        <p:nvSpPr>
          <p:cNvPr id="6" name="Slide Number Placeholder 5"/>
          <p:cNvSpPr>
            <a:spLocks noGrp="1"/>
          </p:cNvSpPr>
          <p:nvPr>
            <p:ph type="sldNum" sz="quarter" idx="12"/>
          </p:nvPr>
        </p:nvSpPr>
        <p:spPr/>
        <p:txBody>
          <a:bodyPr/>
          <a:lstStyle/>
          <a:p>
            <a:fld id="{3513A62A-A31C-4BD2-A44E-19EE32D5A7CC}" type="slidenum">
              <a:rPr lang="es-BO" smtClean="0"/>
              <a:pPr/>
              <a:t>‹Nº›</a:t>
            </a:fld>
            <a:endParaRPr lang="es-BO" dirty="0"/>
          </a:p>
        </p:txBody>
      </p:sp>
    </p:spTree>
    <p:extLst>
      <p:ext uri="{BB962C8B-B14F-4D97-AF65-F5344CB8AC3E}">
        <p14:creationId xmlns:p14="http://schemas.microsoft.com/office/powerpoint/2010/main" val="1429715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F8EDC9-FA9F-41AC-B57A-771CAE3FA912}" type="datetimeFigureOut">
              <a:rPr lang="es-BO" smtClean="0"/>
              <a:pPr/>
              <a:t>19/4/2024</a:t>
            </a:fld>
            <a:endParaRPr lang="es-BO" dirty="0"/>
          </a:p>
        </p:txBody>
      </p:sp>
      <p:sp>
        <p:nvSpPr>
          <p:cNvPr id="5" name="Footer Placeholder 4"/>
          <p:cNvSpPr>
            <a:spLocks noGrp="1"/>
          </p:cNvSpPr>
          <p:nvPr>
            <p:ph type="ftr" sz="quarter" idx="11"/>
          </p:nvPr>
        </p:nvSpPr>
        <p:spPr/>
        <p:txBody>
          <a:bodyPr/>
          <a:lstStyle/>
          <a:p>
            <a:endParaRPr lang="es-BO" dirty="0"/>
          </a:p>
        </p:txBody>
      </p:sp>
      <p:sp>
        <p:nvSpPr>
          <p:cNvPr id="6" name="Slide Number Placeholder 5"/>
          <p:cNvSpPr>
            <a:spLocks noGrp="1"/>
          </p:cNvSpPr>
          <p:nvPr>
            <p:ph type="sldNum" sz="quarter" idx="12"/>
          </p:nvPr>
        </p:nvSpPr>
        <p:spPr/>
        <p:txBody>
          <a:bodyPr/>
          <a:lstStyle/>
          <a:p>
            <a:fld id="{3513A62A-A31C-4BD2-A44E-19EE32D5A7CC}" type="slidenum">
              <a:rPr lang="es-BO" smtClean="0"/>
              <a:pPr/>
              <a:t>‹Nº›</a:t>
            </a:fld>
            <a:endParaRPr lang="es-BO" dirty="0"/>
          </a:p>
        </p:txBody>
      </p:sp>
      <p:pic>
        <p:nvPicPr>
          <p:cNvPr id="10" name="Imagen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12309"/>
            <a:ext cx="12192000" cy="460075"/>
          </a:xfrm>
          <a:prstGeom prst="rect">
            <a:avLst/>
          </a:prstGeom>
        </p:spPr>
      </p:pic>
    </p:spTree>
    <p:extLst>
      <p:ext uri="{BB962C8B-B14F-4D97-AF65-F5344CB8AC3E}">
        <p14:creationId xmlns:p14="http://schemas.microsoft.com/office/powerpoint/2010/main" val="387006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Diapositiva de títul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F8EDC9-FA9F-41AC-B57A-771CAE3FA912}" type="datetimeFigureOut">
              <a:rPr lang="es-BO" smtClean="0"/>
              <a:pPr/>
              <a:t>19/4/2024</a:t>
            </a:fld>
            <a:endParaRPr lang="es-BO" dirty="0"/>
          </a:p>
        </p:txBody>
      </p:sp>
      <p:sp>
        <p:nvSpPr>
          <p:cNvPr id="5" name="Footer Placeholder 4"/>
          <p:cNvSpPr>
            <a:spLocks noGrp="1"/>
          </p:cNvSpPr>
          <p:nvPr>
            <p:ph type="ftr" sz="quarter" idx="11"/>
          </p:nvPr>
        </p:nvSpPr>
        <p:spPr/>
        <p:txBody>
          <a:bodyPr/>
          <a:lstStyle/>
          <a:p>
            <a:endParaRPr lang="es-BO" dirty="0"/>
          </a:p>
        </p:txBody>
      </p:sp>
      <p:sp>
        <p:nvSpPr>
          <p:cNvPr id="6" name="Slide Number Placeholder 5"/>
          <p:cNvSpPr>
            <a:spLocks noGrp="1"/>
          </p:cNvSpPr>
          <p:nvPr>
            <p:ph type="sldNum" sz="quarter" idx="12"/>
          </p:nvPr>
        </p:nvSpPr>
        <p:spPr/>
        <p:txBody>
          <a:bodyPr/>
          <a:lstStyle/>
          <a:p>
            <a:fld id="{3513A62A-A31C-4BD2-A44E-19EE32D5A7CC}" type="slidenum">
              <a:rPr lang="es-BO" smtClean="0"/>
              <a:pPr/>
              <a:t>‹Nº›</a:t>
            </a:fld>
            <a:endParaRPr lang="es-BO" dirty="0"/>
          </a:p>
        </p:txBody>
      </p:sp>
      <p:pic>
        <p:nvPicPr>
          <p:cNvPr id="10" name="Imagen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12309"/>
            <a:ext cx="12192000" cy="460075"/>
          </a:xfrm>
          <a:prstGeom prst="rect">
            <a:avLst/>
          </a:prstGeom>
        </p:spPr>
      </p:pic>
    </p:spTree>
    <p:extLst>
      <p:ext uri="{BB962C8B-B14F-4D97-AF65-F5344CB8AC3E}">
        <p14:creationId xmlns:p14="http://schemas.microsoft.com/office/powerpoint/2010/main" val="832096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Diapositiva de títul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F8EDC9-FA9F-41AC-B57A-771CAE3FA912}" type="datetimeFigureOut">
              <a:rPr lang="es-BO" smtClean="0"/>
              <a:pPr/>
              <a:t>19/4/2024</a:t>
            </a:fld>
            <a:endParaRPr lang="es-BO" dirty="0"/>
          </a:p>
        </p:txBody>
      </p:sp>
      <p:sp>
        <p:nvSpPr>
          <p:cNvPr id="5" name="Footer Placeholder 4"/>
          <p:cNvSpPr>
            <a:spLocks noGrp="1"/>
          </p:cNvSpPr>
          <p:nvPr>
            <p:ph type="ftr" sz="quarter" idx="11"/>
          </p:nvPr>
        </p:nvSpPr>
        <p:spPr/>
        <p:txBody>
          <a:bodyPr/>
          <a:lstStyle/>
          <a:p>
            <a:endParaRPr lang="es-BO" dirty="0"/>
          </a:p>
        </p:txBody>
      </p:sp>
      <p:sp>
        <p:nvSpPr>
          <p:cNvPr id="6" name="Slide Number Placeholder 5"/>
          <p:cNvSpPr>
            <a:spLocks noGrp="1"/>
          </p:cNvSpPr>
          <p:nvPr>
            <p:ph type="sldNum" sz="quarter" idx="12"/>
          </p:nvPr>
        </p:nvSpPr>
        <p:spPr/>
        <p:txBody>
          <a:bodyPr/>
          <a:lstStyle/>
          <a:p>
            <a:fld id="{3513A62A-A31C-4BD2-A44E-19EE32D5A7CC}" type="slidenum">
              <a:rPr lang="es-BO" smtClean="0"/>
              <a:pPr/>
              <a:t>‹Nº›</a:t>
            </a:fld>
            <a:endParaRPr lang="es-BO" dirty="0"/>
          </a:p>
        </p:txBody>
      </p:sp>
      <p:pic>
        <p:nvPicPr>
          <p:cNvPr id="10" name="Imagen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12309"/>
            <a:ext cx="12192000" cy="460075"/>
          </a:xfrm>
          <a:prstGeom prst="rect">
            <a:avLst/>
          </a:prstGeom>
        </p:spPr>
      </p:pic>
    </p:spTree>
    <p:extLst>
      <p:ext uri="{BB962C8B-B14F-4D97-AF65-F5344CB8AC3E}">
        <p14:creationId xmlns:p14="http://schemas.microsoft.com/office/powerpoint/2010/main" val="2820403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Diapositiva de títul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F8EDC9-FA9F-41AC-B57A-771CAE3FA912}" type="datetimeFigureOut">
              <a:rPr lang="es-BO" smtClean="0"/>
              <a:pPr/>
              <a:t>19/4/2024</a:t>
            </a:fld>
            <a:endParaRPr lang="es-BO" dirty="0"/>
          </a:p>
        </p:txBody>
      </p:sp>
      <p:sp>
        <p:nvSpPr>
          <p:cNvPr id="5" name="Footer Placeholder 4"/>
          <p:cNvSpPr>
            <a:spLocks noGrp="1"/>
          </p:cNvSpPr>
          <p:nvPr>
            <p:ph type="ftr" sz="quarter" idx="11"/>
          </p:nvPr>
        </p:nvSpPr>
        <p:spPr/>
        <p:txBody>
          <a:bodyPr/>
          <a:lstStyle/>
          <a:p>
            <a:endParaRPr lang="es-BO" dirty="0"/>
          </a:p>
        </p:txBody>
      </p:sp>
      <p:sp>
        <p:nvSpPr>
          <p:cNvPr id="6" name="Slide Number Placeholder 5"/>
          <p:cNvSpPr>
            <a:spLocks noGrp="1"/>
          </p:cNvSpPr>
          <p:nvPr>
            <p:ph type="sldNum" sz="quarter" idx="12"/>
          </p:nvPr>
        </p:nvSpPr>
        <p:spPr/>
        <p:txBody>
          <a:bodyPr/>
          <a:lstStyle/>
          <a:p>
            <a:fld id="{3513A62A-A31C-4BD2-A44E-19EE32D5A7CC}" type="slidenum">
              <a:rPr lang="es-BO" smtClean="0"/>
              <a:pPr/>
              <a:t>‹Nº›</a:t>
            </a:fld>
            <a:endParaRPr lang="es-BO" dirty="0"/>
          </a:p>
        </p:txBody>
      </p:sp>
      <p:pic>
        <p:nvPicPr>
          <p:cNvPr id="10" name="Imagen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12309"/>
            <a:ext cx="12192000" cy="460075"/>
          </a:xfrm>
          <a:prstGeom prst="rect">
            <a:avLst/>
          </a:prstGeom>
        </p:spPr>
      </p:pic>
    </p:spTree>
    <p:extLst>
      <p:ext uri="{BB962C8B-B14F-4D97-AF65-F5344CB8AC3E}">
        <p14:creationId xmlns:p14="http://schemas.microsoft.com/office/powerpoint/2010/main" val="562693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0_Diapositiva de títul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3F8EDC9-FA9F-41AC-B57A-771CAE3FA912}" type="datetimeFigureOut">
              <a:rPr lang="es-BO" smtClean="0"/>
              <a:pPr/>
              <a:t>19/4/2024</a:t>
            </a:fld>
            <a:endParaRPr lang="es-BO" dirty="0"/>
          </a:p>
        </p:txBody>
      </p:sp>
      <p:sp>
        <p:nvSpPr>
          <p:cNvPr id="5" name="Footer Placeholder 4"/>
          <p:cNvSpPr>
            <a:spLocks noGrp="1"/>
          </p:cNvSpPr>
          <p:nvPr>
            <p:ph type="ftr" sz="quarter" idx="11"/>
          </p:nvPr>
        </p:nvSpPr>
        <p:spPr/>
        <p:txBody>
          <a:bodyPr/>
          <a:lstStyle/>
          <a:p>
            <a:endParaRPr lang="es-BO" dirty="0"/>
          </a:p>
        </p:txBody>
      </p:sp>
      <p:sp>
        <p:nvSpPr>
          <p:cNvPr id="6" name="Slide Number Placeholder 5"/>
          <p:cNvSpPr>
            <a:spLocks noGrp="1"/>
          </p:cNvSpPr>
          <p:nvPr>
            <p:ph type="sldNum" sz="quarter" idx="12"/>
          </p:nvPr>
        </p:nvSpPr>
        <p:spPr/>
        <p:txBody>
          <a:bodyPr/>
          <a:lstStyle/>
          <a:p>
            <a:fld id="{3513A62A-A31C-4BD2-A44E-19EE32D5A7CC}" type="slidenum">
              <a:rPr lang="es-BO" smtClean="0"/>
              <a:pPr/>
              <a:t>‹Nº›</a:t>
            </a:fld>
            <a:endParaRPr lang="es-BO" dirty="0"/>
          </a:p>
        </p:txBody>
      </p:sp>
      <p:pic>
        <p:nvPicPr>
          <p:cNvPr id="10" name="Imagen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12309"/>
            <a:ext cx="12192000" cy="460075"/>
          </a:xfrm>
          <a:prstGeom prst="rect">
            <a:avLst/>
          </a:prstGeom>
        </p:spPr>
      </p:pic>
    </p:spTree>
    <p:extLst>
      <p:ext uri="{BB962C8B-B14F-4D97-AF65-F5344CB8AC3E}">
        <p14:creationId xmlns:p14="http://schemas.microsoft.com/office/powerpoint/2010/main" val="4075448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3F8EDC9-FA9F-41AC-B57A-771CAE3FA912}" type="datetimeFigureOut">
              <a:rPr kumimoji="0" lang="es-BO" sz="9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19/4/2024</a:t>
            </a:fld>
            <a:endParaRPr kumimoji="0" lang="es-BO"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900" b="0" i="0" u="none" strike="noStrike" kern="1200" cap="all" spc="0" normalizeH="0" baseline="0" noProof="0" dirty="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3A62A-A31C-4BD2-A44E-19EE32D5A7CC}" type="slidenum">
              <a:rPr kumimoji="0" lang="es-BO"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BO" sz="105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049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3F8EDC9-FA9F-41AC-B57A-771CAE3FA912}" type="datetimeFigureOut">
              <a:rPr kumimoji="0" lang="es-BO" sz="9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19/4/2024</a:t>
            </a:fld>
            <a:endParaRPr kumimoji="0" lang="es-BO"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900" b="0" i="0" u="none" strike="noStrike" kern="1200" cap="all" spc="0" normalizeH="0" baseline="0" noProof="0" dirty="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3A62A-A31C-4BD2-A44E-19EE32D5A7CC}" type="slidenum">
              <a:rPr kumimoji="0" lang="es-BO"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BO" sz="10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12750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3F8EDC9-FA9F-41AC-B57A-771CAE3FA912}" type="datetimeFigureOut">
              <a:rPr kumimoji="0" lang="es-BO" sz="9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19/4/2024</a:t>
            </a:fld>
            <a:endParaRPr kumimoji="0" lang="es-BO"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900" b="0" i="0" u="none" strike="noStrike" kern="1200" cap="all" spc="0" normalizeH="0" baseline="0" noProof="0" dirty="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3A62A-A31C-4BD2-A44E-19EE32D5A7CC}" type="slidenum">
              <a:rPr kumimoji="0" lang="es-BO"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BO" sz="105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854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3F8EDC9-FA9F-41AC-B57A-771CAE3FA912}" type="datetimeFigureOut">
              <a:rPr lang="es-BO" smtClean="0"/>
              <a:pPr/>
              <a:t>19/4/2024</a:t>
            </a:fld>
            <a:endParaRPr lang="es-BO" dirty="0"/>
          </a:p>
        </p:txBody>
      </p:sp>
      <p:sp>
        <p:nvSpPr>
          <p:cNvPr id="5" name="Footer Placeholder 4"/>
          <p:cNvSpPr>
            <a:spLocks noGrp="1"/>
          </p:cNvSpPr>
          <p:nvPr>
            <p:ph type="ftr" sz="quarter" idx="11"/>
          </p:nvPr>
        </p:nvSpPr>
        <p:spPr/>
        <p:txBody>
          <a:bodyPr/>
          <a:lstStyle/>
          <a:p>
            <a:endParaRPr lang="es-BO" dirty="0"/>
          </a:p>
        </p:txBody>
      </p:sp>
      <p:sp>
        <p:nvSpPr>
          <p:cNvPr id="6" name="Slide Number Placeholder 5"/>
          <p:cNvSpPr>
            <a:spLocks noGrp="1"/>
          </p:cNvSpPr>
          <p:nvPr>
            <p:ph type="sldNum" sz="quarter" idx="12"/>
          </p:nvPr>
        </p:nvSpPr>
        <p:spPr/>
        <p:txBody>
          <a:bodyPr/>
          <a:lstStyle/>
          <a:p>
            <a:fld id="{3513A62A-A31C-4BD2-A44E-19EE32D5A7CC}" type="slidenum">
              <a:rPr lang="es-BO" smtClean="0"/>
              <a:pPr/>
              <a:t>‹Nº›</a:t>
            </a:fld>
            <a:endParaRPr lang="es-BO" dirty="0"/>
          </a:p>
        </p:txBody>
      </p:sp>
    </p:spTree>
    <p:extLst>
      <p:ext uri="{BB962C8B-B14F-4D97-AF65-F5344CB8AC3E}">
        <p14:creationId xmlns:p14="http://schemas.microsoft.com/office/powerpoint/2010/main" val="2785921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3F8EDC9-FA9F-41AC-B57A-771CAE3FA912}" type="datetimeFigureOut">
              <a:rPr kumimoji="0" lang="es-BO" sz="9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19/4/2024</a:t>
            </a:fld>
            <a:endParaRPr kumimoji="0" lang="es-BO"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900" b="0" i="0" u="none" strike="noStrike" kern="1200" cap="all" spc="0" normalizeH="0" baseline="0" noProof="0" dirty="0">
              <a:ln>
                <a:noFill/>
              </a:ln>
              <a:solidFill>
                <a:srgbClr val="FFFFFF"/>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3A62A-A31C-4BD2-A44E-19EE32D5A7CC}" type="slidenum">
              <a:rPr kumimoji="0" lang="es-BO"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BO" sz="10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60214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3F8EDC9-FA9F-41AC-B57A-771CAE3FA912}" type="datetimeFigureOut">
              <a:rPr kumimoji="0" lang="es-BO" sz="9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19/4/2024</a:t>
            </a:fld>
            <a:endParaRPr kumimoji="0" lang="es-BO"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900" b="0" i="0" u="none" strike="noStrike" kern="1200" cap="all" spc="0" normalizeH="0" baseline="0" noProof="0" dirty="0">
              <a:ln>
                <a:noFill/>
              </a:ln>
              <a:solidFill>
                <a:srgbClr val="FFFFFF"/>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3A62A-A31C-4BD2-A44E-19EE32D5A7CC}" type="slidenum">
              <a:rPr kumimoji="0" lang="es-BO"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BO" sz="10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16116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3F8EDC9-FA9F-41AC-B57A-771CAE3FA912}" type="datetimeFigureOut">
              <a:rPr kumimoji="0" lang="es-BO" sz="9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19/4/2024</a:t>
            </a:fld>
            <a:endParaRPr kumimoji="0" lang="es-BO"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900" b="0" i="0" u="none" strike="noStrike" kern="1200" cap="all" spc="0" normalizeH="0" baseline="0" noProof="0" dirty="0">
              <a:ln>
                <a:noFill/>
              </a:ln>
              <a:solidFill>
                <a:srgbClr val="FFFFFF"/>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3A62A-A31C-4BD2-A44E-19EE32D5A7CC}" type="slidenum">
              <a:rPr kumimoji="0" lang="es-BO"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BO" sz="10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10472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3F8EDC9-FA9F-41AC-B57A-771CAE3FA912}" type="datetimeFigureOut">
              <a:rPr kumimoji="0" lang="es-BO" sz="9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19/4/2024</a:t>
            </a:fld>
            <a:endParaRPr kumimoji="0" lang="es-BO"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900" b="0" i="0" u="none" strike="noStrike" kern="1200" cap="all" spc="0" normalizeH="0" baseline="0" noProof="0" dirty="0">
              <a:ln>
                <a:noFill/>
              </a:ln>
              <a:solidFill>
                <a:srgbClr val="FFFFFF"/>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3A62A-A31C-4BD2-A44E-19EE32D5A7CC}" type="slidenum">
              <a:rPr kumimoji="0" lang="es-BO"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BO" sz="1050" b="0" i="0" u="none" strike="noStrike" kern="1200" cap="none" spc="0" normalizeH="0" baseline="0" noProof="0" dirty="0">
              <a:ln>
                <a:noFill/>
              </a:ln>
              <a:solidFill>
                <a:srgbClr val="FFFFFF"/>
              </a:solidFill>
              <a:effectLst/>
              <a:uLnTx/>
              <a:uFillTx/>
              <a:latin typeface="Arial"/>
              <a:ea typeface="+mn-ea"/>
              <a:cs typeface="+mn-cs"/>
            </a:endParaRPr>
          </a:p>
        </p:txBody>
      </p:sp>
      <p:pic>
        <p:nvPicPr>
          <p:cNvPr id="10" name="Imagen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12309"/>
            <a:ext cx="12192000" cy="460075"/>
          </a:xfrm>
          <a:prstGeom prst="rect">
            <a:avLst/>
          </a:prstGeom>
        </p:spPr>
      </p:pic>
    </p:spTree>
    <p:extLst>
      <p:ext uri="{BB962C8B-B14F-4D97-AF65-F5344CB8AC3E}">
        <p14:creationId xmlns:p14="http://schemas.microsoft.com/office/powerpoint/2010/main" val="1947436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3F8EDC9-FA9F-41AC-B57A-771CAE3FA912}" type="datetimeFigureOut">
              <a:rPr kumimoji="0" lang="es-BO" sz="9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19/4/2024</a:t>
            </a:fld>
            <a:endParaRPr kumimoji="0" lang="es-BO"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BO" sz="900" b="0" i="0" u="none" strike="noStrike" kern="1200" cap="all" spc="0" normalizeH="0" baseline="0" noProof="0" dirty="0">
              <a:ln>
                <a:noFill/>
              </a:ln>
              <a:solidFill>
                <a:srgbClr val="006650"/>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513A62A-A31C-4BD2-A44E-19EE32D5A7CC}" type="slidenum">
              <a:rPr kumimoji="0" lang="es-BO" sz="1050" b="0" i="0" u="none" strike="noStrike" kern="1200" cap="none" spc="0" normalizeH="0" baseline="0" noProof="0" smtClean="0">
                <a:ln>
                  <a:noFill/>
                </a:ln>
                <a:solidFill>
                  <a:srgbClr val="00665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BO" sz="1050" b="0" i="0" u="none" strike="noStrike" kern="1200" cap="none" spc="0" normalizeH="0" baseline="0" noProof="0" dirty="0">
              <a:ln>
                <a:noFill/>
              </a:ln>
              <a:solidFill>
                <a:srgbClr val="006650"/>
              </a:solidFill>
              <a:effectLst/>
              <a:uLnTx/>
              <a:uFillTx/>
              <a:latin typeface="Arial"/>
              <a:ea typeface="+mn-ea"/>
              <a:cs typeface="+mn-cs"/>
            </a:endParaRPr>
          </a:p>
        </p:txBody>
      </p:sp>
    </p:spTree>
    <p:extLst>
      <p:ext uri="{BB962C8B-B14F-4D97-AF65-F5344CB8AC3E}">
        <p14:creationId xmlns:p14="http://schemas.microsoft.com/office/powerpoint/2010/main" val="770629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cstate="print"/>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3F8EDC9-FA9F-41AC-B57A-771CAE3FA912}" type="datetimeFigureOut">
              <a:rPr kumimoji="0" lang="es-BO" sz="9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19/4/2024</a:t>
            </a:fld>
            <a:endParaRPr kumimoji="0" lang="es-BO"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900" b="0" i="0" u="none" strike="noStrike" kern="1200" cap="all" spc="0" normalizeH="0" baseline="0" noProof="0" dirty="0">
              <a:ln>
                <a:noFill/>
              </a:ln>
              <a:solidFill>
                <a:srgbClr val="FFFFFF"/>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3A62A-A31C-4BD2-A44E-19EE32D5A7CC}" type="slidenum">
              <a:rPr kumimoji="0" lang="es-BO"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BO" sz="10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4722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3F8EDC9-FA9F-41AC-B57A-771CAE3FA912}" type="datetimeFigureOut">
              <a:rPr kumimoji="0" lang="es-BO" sz="9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19/4/2024</a:t>
            </a:fld>
            <a:endParaRPr kumimoji="0" lang="es-BO"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900" b="0" i="0" u="none" strike="noStrike" kern="1200" cap="all" spc="0" normalizeH="0" baseline="0" noProof="0" dirty="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3A62A-A31C-4BD2-A44E-19EE32D5A7CC}" type="slidenum">
              <a:rPr kumimoji="0" lang="es-BO"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BO" sz="10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40285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3F8EDC9-FA9F-41AC-B57A-771CAE3FA912}" type="datetimeFigureOut">
              <a:rPr kumimoji="0" lang="es-BO" sz="9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19/4/2024</a:t>
            </a:fld>
            <a:endParaRPr kumimoji="0" lang="es-BO"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900" b="0" i="0" u="none" strike="noStrike" kern="1200" cap="all" spc="0" normalizeH="0" baseline="0" noProof="0" dirty="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3A62A-A31C-4BD2-A44E-19EE32D5A7CC}" type="slidenum">
              <a:rPr kumimoji="0" lang="es-BO"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BO" sz="10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61007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3F8EDC9-FA9F-41AC-B57A-771CAE3FA912}" type="datetimeFigureOut">
              <a:rPr kumimoji="0" lang="es-BO" sz="9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19/4/2024</a:t>
            </a:fld>
            <a:endParaRPr kumimoji="0" lang="es-BO"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900" b="0" i="0" u="none" strike="noStrike" kern="1200" cap="all" spc="0" normalizeH="0" baseline="0" noProof="0" dirty="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3A62A-A31C-4BD2-A44E-19EE32D5A7CC}" type="slidenum">
              <a:rPr kumimoji="0" lang="es-BO"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BO" sz="1050" b="0" i="0" u="none" strike="noStrike" kern="1200" cap="none" spc="0" normalizeH="0" baseline="0" noProof="0" dirty="0">
              <a:ln>
                <a:noFill/>
              </a:ln>
              <a:solidFill>
                <a:srgbClr val="FFFFFF"/>
              </a:solidFill>
              <a:effectLst/>
              <a:uLnTx/>
              <a:uFillTx/>
              <a:latin typeface="Arial"/>
              <a:ea typeface="+mn-ea"/>
              <a:cs typeface="+mn-cs"/>
            </a:endParaRPr>
          </a:p>
        </p:txBody>
      </p:sp>
      <p:pic>
        <p:nvPicPr>
          <p:cNvPr id="10" name="Imagen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12309"/>
            <a:ext cx="12192000" cy="460075"/>
          </a:xfrm>
          <a:prstGeom prst="rect">
            <a:avLst/>
          </a:prstGeom>
        </p:spPr>
      </p:pic>
    </p:spTree>
    <p:extLst>
      <p:ext uri="{BB962C8B-B14F-4D97-AF65-F5344CB8AC3E}">
        <p14:creationId xmlns:p14="http://schemas.microsoft.com/office/powerpoint/2010/main" val="3023193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0_Diapositiva de títul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3F8EDC9-FA9F-41AC-B57A-771CAE3FA912}" type="datetimeFigureOut">
              <a:rPr kumimoji="0" lang="es-BO" sz="9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19/4/2024</a:t>
            </a:fld>
            <a:endParaRPr kumimoji="0" lang="es-BO"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900" b="0" i="0" u="none" strike="noStrike" kern="1200" cap="all" spc="0" normalizeH="0" baseline="0" noProof="0" dirty="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3A62A-A31C-4BD2-A44E-19EE32D5A7CC}" type="slidenum">
              <a:rPr kumimoji="0" lang="es-BO"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BO" sz="1050" b="0" i="0" u="none" strike="noStrike" kern="1200" cap="none" spc="0" normalizeH="0" baseline="0" noProof="0" dirty="0">
              <a:ln>
                <a:noFill/>
              </a:ln>
              <a:solidFill>
                <a:srgbClr val="FFFFFF"/>
              </a:solidFill>
              <a:effectLst/>
              <a:uLnTx/>
              <a:uFillTx/>
              <a:latin typeface="Arial"/>
              <a:ea typeface="+mn-ea"/>
              <a:cs typeface="+mn-cs"/>
            </a:endParaRPr>
          </a:p>
        </p:txBody>
      </p:sp>
      <p:pic>
        <p:nvPicPr>
          <p:cNvPr id="10" name="Imagen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12309"/>
            <a:ext cx="12192000" cy="460075"/>
          </a:xfrm>
          <a:prstGeom prst="rect">
            <a:avLst/>
          </a:prstGeom>
        </p:spPr>
      </p:pic>
    </p:spTree>
    <p:extLst>
      <p:ext uri="{BB962C8B-B14F-4D97-AF65-F5344CB8AC3E}">
        <p14:creationId xmlns:p14="http://schemas.microsoft.com/office/powerpoint/2010/main" val="4049337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3F8EDC9-FA9F-41AC-B57A-771CAE3FA912}" type="datetimeFigureOut">
              <a:rPr lang="es-BO" smtClean="0"/>
              <a:pPr/>
              <a:t>19/4/2024</a:t>
            </a:fld>
            <a:endParaRPr lang="es-BO" dirty="0"/>
          </a:p>
        </p:txBody>
      </p:sp>
      <p:sp>
        <p:nvSpPr>
          <p:cNvPr id="5" name="Footer Placeholder 4"/>
          <p:cNvSpPr>
            <a:spLocks noGrp="1"/>
          </p:cNvSpPr>
          <p:nvPr>
            <p:ph type="ftr" sz="quarter" idx="11"/>
          </p:nvPr>
        </p:nvSpPr>
        <p:spPr/>
        <p:txBody>
          <a:bodyPr/>
          <a:lstStyle/>
          <a:p>
            <a:endParaRPr lang="es-BO" dirty="0"/>
          </a:p>
        </p:txBody>
      </p:sp>
      <p:sp>
        <p:nvSpPr>
          <p:cNvPr id="6" name="Slide Number Placeholder 5"/>
          <p:cNvSpPr>
            <a:spLocks noGrp="1"/>
          </p:cNvSpPr>
          <p:nvPr>
            <p:ph type="sldNum" sz="quarter" idx="12"/>
          </p:nvPr>
        </p:nvSpPr>
        <p:spPr/>
        <p:txBody>
          <a:bodyPr/>
          <a:lstStyle/>
          <a:p>
            <a:fld id="{3513A62A-A31C-4BD2-A44E-19EE32D5A7CC}" type="slidenum">
              <a:rPr lang="es-BO" smtClean="0"/>
              <a:pPr/>
              <a:t>‹Nº›</a:t>
            </a:fld>
            <a:endParaRPr lang="es-BO"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50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3F8EDC9-FA9F-41AC-B57A-771CAE3FA912}" type="datetimeFigureOut">
              <a:rPr lang="es-BO" smtClean="0"/>
              <a:pPr/>
              <a:t>19/4/2024</a:t>
            </a:fld>
            <a:endParaRPr lang="es-BO" dirty="0"/>
          </a:p>
        </p:txBody>
      </p:sp>
      <p:sp>
        <p:nvSpPr>
          <p:cNvPr id="6" name="Footer Placeholder 5"/>
          <p:cNvSpPr>
            <a:spLocks noGrp="1"/>
          </p:cNvSpPr>
          <p:nvPr>
            <p:ph type="ftr" sz="quarter" idx="11"/>
          </p:nvPr>
        </p:nvSpPr>
        <p:spPr/>
        <p:txBody>
          <a:bodyPr/>
          <a:lstStyle/>
          <a:p>
            <a:endParaRPr lang="es-BO" dirty="0"/>
          </a:p>
        </p:txBody>
      </p:sp>
      <p:sp>
        <p:nvSpPr>
          <p:cNvPr id="7" name="Slide Number Placeholder 6"/>
          <p:cNvSpPr>
            <a:spLocks noGrp="1"/>
          </p:cNvSpPr>
          <p:nvPr>
            <p:ph type="sldNum" sz="quarter" idx="12"/>
          </p:nvPr>
        </p:nvSpPr>
        <p:spPr/>
        <p:txBody>
          <a:bodyPr/>
          <a:lstStyle/>
          <a:p>
            <a:fld id="{3513A62A-A31C-4BD2-A44E-19EE32D5A7CC}" type="slidenum">
              <a:rPr lang="es-BO" smtClean="0"/>
              <a:pPr/>
              <a:t>‹Nº›</a:t>
            </a:fld>
            <a:endParaRPr lang="es-BO" dirty="0"/>
          </a:p>
        </p:txBody>
      </p:sp>
    </p:spTree>
    <p:extLst>
      <p:ext uri="{BB962C8B-B14F-4D97-AF65-F5344CB8AC3E}">
        <p14:creationId xmlns:p14="http://schemas.microsoft.com/office/powerpoint/2010/main" val="2812483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3F8EDC9-FA9F-41AC-B57A-771CAE3FA912}" type="datetimeFigureOut">
              <a:rPr lang="es-BO" smtClean="0"/>
              <a:pPr/>
              <a:t>19/4/2024</a:t>
            </a:fld>
            <a:endParaRPr lang="es-BO" dirty="0"/>
          </a:p>
        </p:txBody>
      </p:sp>
      <p:sp>
        <p:nvSpPr>
          <p:cNvPr id="8" name="Footer Placeholder 7"/>
          <p:cNvSpPr>
            <a:spLocks noGrp="1"/>
          </p:cNvSpPr>
          <p:nvPr>
            <p:ph type="ftr" sz="quarter" idx="11"/>
          </p:nvPr>
        </p:nvSpPr>
        <p:spPr/>
        <p:txBody>
          <a:bodyPr/>
          <a:lstStyle/>
          <a:p>
            <a:endParaRPr lang="es-BO" dirty="0"/>
          </a:p>
        </p:txBody>
      </p:sp>
      <p:sp>
        <p:nvSpPr>
          <p:cNvPr id="9" name="Slide Number Placeholder 8"/>
          <p:cNvSpPr>
            <a:spLocks noGrp="1"/>
          </p:cNvSpPr>
          <p:nvPr>
            <p:ph type="sldNum" sz="quarter" idx="12"/>
          </p:nvPr>
        </p:nvSpPr>
        <p:spPr/>
        <p:txBody>
          <a:bodyPr/>
          <a:lstStyle/>
          <a:p>
            <a:fld id="{3513A62A-A31C-4BD2-A44E-19EE32D5A7CC}" type="slidenum">
              <a:rPr lang="es-BO" smtClean="0"/>
              <a:pPr/>
              <a:t>‹Nº›</a:t>
            </a:fld>
            <a:endParaRPr lang="es-BO" dirty="0"/>
          </a:p>
        </p:txBody>
      </p:sp>
    </p:spTree>
    <p:extLst>
      <p:ext uri="{BB962C8B-B14F-4D97-AF65-F5344CB8AC3E}">
        <p14:creationId xmlns:p14="http://schemas.microsoft.com/office/powerpoint/2010/main" val="2252984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3F8EDC9-FA9F-41AC-B57A-771CAE3FA912}" type="datetimeFigureOut">
              <a:rPr lang="es-BO" smtClean="0"/>
              <a:pPr/>
              <a:t>19/4/2024</a:t>
            </a:fld>
            <a:endParaRPr lang="es-BO" dirty="0"/>
          </a:p>
        </p:txBody>
      </p:sp>
      <p:sp>
        <p:nvSpPr>
          <p:cNvPr id="4" name="Footer Placeholder 3"/>
          <p:cNvSpPr>
            <a:spLocks noGrp="1"/>
          </p:cNvSpPr>
          <p:nvPr>
            <p:ph type="ftr" sz="quarter" idx="11"/>
          </p:nvPr>
        </p:nvSpPr>
        <p:spPr/>
        <p:txBody>
          <a:bodyPr/>
          <a:lstStyle/>
          <a:p>
            <a:endParaRPr lang="es-BO" dirty="0"/>
          </a:p>
        </p:txBody>
      </p:sp>
      <p:sp>
        <p:nvSpPr>
          <p:cNvPr id="5" name="Slide Number Placeholder 4"/>
          <p:cNvSpPr>
            <a:spLocks noGrp="1"/>
          </p:cNvSpPr>
          <p:nvPr>
            <p:ph type="sldNum" sz="quarter" idx="12"/>
          </p:nvPr>
        </p:nvSpPr>
        <p:spPr/>
        <p:txBody>
          <a:bodyPr/>
          <a:lstStyle/>
          <a:p>
            <a:fld id="{3513A62A-A31C-4BD2-A44E-19EE32D5A7CC}" type="slidenum">
              <a:rPr lang="es-BO" smtClean="0"/>
              <a:pPr/>
              <a:t>‹Nº›</a:t>
            </a:fld>
            <a:endParaRPr lang="es-BO" dirty="0"/>
          </a:p>
        </p:txBody>
      </p:sp>
    </p:spTree>
    <p:extLst>
      <p:ext uri="{BB962C8B-B14F-4D97-AF65-F5344CB8AC3E}">
        <p14:creationId xmlns:p14="http://schemas.microsoft.com/office/powerpoint/2010/main" val="1686291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3F8EDC9-FA9F-41AC-B57A-771CAE3FA912}" type="datetimeFigureOut">
              <a:rPr lang="es-BO" smtClean="0"/>
              <a:pPr/>
              <a:t>19/4/2024</a:t>
            </a:fld>
            <a:endParaRPr lang="es-BO"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BO" dirty="0"/>
          </a:p>
        </p:txBody>
      </p:sp>
      <p:sp>
        <p:nvSpPr>
          <p:cNvPr id="9" name="Slide Number Placeholder 8"/>
          <p:cNvSpPr>
            <a:spLocks noGrp="1"/>
          </p:cNvSpPr>
          <p:nvPr>
            <p:ph type="sldNum" sz="quarter" idx="12"/>
          </p:nvPr>
        </p:nvSpPr>
        <p:spPr/>
        <p:txBody>
          <a:bodyPr/>
          <a:lstStyle/>
          <a:p>
            <a:fld id="{3513A62A-A31C-4BD2-A44E-19EE32D5A7CC}" type="slidenum">
              <a:rPr lang="es-BO" smtClean="0"/>
              <a:pPr/>
              <a:t>‹Nº›</a:t>
            </a:fld>
            <a:endParaRPr lang="es-BO" dirty="0"/>
          </a:p>
        </p:txBody>
      </p:sp>
      <p:pic>
        <p:nvPicPr>
          <p:cNvPr id="10" name="Imagen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12309"/>
            <a:ext cx="12192000" cy="460075"/>
          </a:xfrm>
          <a:prstGeom prst="rect">
            <a:avLst/>
          </a:prstGeom>
        </p:spPr>
      </p:pic>
    </p:spTree>
    <p:extLst>
      <p:ext uri="{BB962C8B-B14F-4D97-AF65-F5344CB8AC3E}">
        <p14:creationId xmlns:p14="http://schemas.microsoft.com/office/powerpoint/2010/main" val="1656039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3F8EDC9-FA9F-41AC-B57A-771CAE3FA912}" type="datetimeFigureOut">
              <a:rPr lang="es-BO" smtClean="0"/>
              <a:pPr/>
              <a:t>19/4/2024</a:t>
            </a:fld>
            <a:endParaRPr lang="es-BO"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BO"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513A62A-A31C-4BD2-A44E-19EE32D5A7CC}" type="slidenum">
              <a:rPr lang="es-BO" smtClean="0"/>
              <a:pPr/>
              <a:t>‹Nº›</a:t>
            </a:fld>
            <a:endParaRPr lang="es-BO" dirty="0"/>
          </a:p>
        </p:txBody>
      </p:sp>
    </p:spTree>
    <p:extLst>
      <p:ext uri="{BB962C8B-B14F-4D97-AF65-F5344CB8AC3E}">
        <p14:creationId xmlns:p14="http://schemas.microsoft.com/office/powerpoint/2010/main" val="2193035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cstate="print"/>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3F8EDC9-FA9F-41AC-B57A-771CAE3FA912}" type="datetimeFigureOut">
              <a:rPr lang="es-BO" smtClean="0"/>
              <a:pPr/>
              <a:t>19/4/2024</a:t>
            </a:fld>
            <a:endParaRPr lang="es-BO" dirty="0"/>
          </a:p>
        </p:txBody>
      </p:sp>
      <p:sp>
        <p:nvSpPr>
          <p:cNvPr id="6" name="Footer Placeholder 5"/>
          <p:cNvSpPr>
            <a:spLocks noGrp="1"/>
          </p:cNvSpPr>
          <p:nvPr>
            <p:ph type="ftr" sz="quarter" idx="11"/>
          </p:nvPr>
        </p:nvSpPr>
        <p:spPr/>
        <p:txBody>
          <a:bodyPr/>
          <a:lstStyle/>
          <a:p>
            <a:endParaRPr lang="es-BO" dirty="0"/>
          </a:p>
        </p:txBody>
      </p:sp>
      <p:sp>
        <p:nvSpPr>
          <p:cNvPr id="7" name="Slide Number Placeholder 6"/>
          <p:cNvSpPr>
            <a:spLocks noGrp="1"/>
          </p:cNvSpPr>
          <p:nvPr>
            <p:ph type="sldNum" sz="quarter" idx="12"/>
          </p:nvPr>
        </p:nvSpPr>
        <p:spPr/>
        <p:txBody>
          <a:bodyPr/>
          <a:lstStyle/>
          <a:p>
            <a:fld id="{3513A62A-A31C-4BD2-A44E-19EE32D5A7CC}" type="slidenum">
              <a:rPr lang="es-BO" smtClean="0"/>
              <a:pPr/>
              <a:t>‹Nº›</a:t>
            </a:fld>
            <a:endParaRPr lang="es-BO" dirty="0"/>
          </a:p>
        </p:txBody>
      </p:sp>
    </p:spTree>
    <p:extLst>
      <p:ext uri="{BB962C8B-B14F-4D97-AF65-F5344CB8AC3E}">
        <p14:creationId xmlns:p14="http://schemas.microsoft.com/office/powerpoint/2010/main" val="4178230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3F8EDC9-FA9F-41AC-B57A-771CAE3FA912}" type="datetimeFigureOut">
              <a:rPr lang="es-BO" smtClean="0"/>
              <a:pPr/>
              <a:t>19/4/2024</a:t>
            </a:fld>
            <a:endParaRPr lang="es-BO"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BO"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513A62A-A31C-4BD2-A44E-19EE32D5A7CC}" type="slidenum">
              <a:rPr lang="es-BO" smtClean="0"/>
              <a:pPr/>
              <a:t>‹Nº›</a:t>
            </a:fld>
            <a:endParaRPr lang="es-BO"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958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 id="2147483681" r:id="rId16"/>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3F8EDC9-FA9F-41AC-B57A-771CAE3FA912}" type="datetimeFigureOut">
              <a:rPr kumimoji="0" lang="es-BO" sz="9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19/4/2024</a:t>
            </a:fld>
            <a:endParaRPr kumimoji="0" lang="es-BO" sz="9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900" b="0" i="0" u="none" strike="noStrike" kern="1200" cap="all" spc="0" normalizeH="0" baseline="0" noProof="0" dirty="0">
              <a:ln>
                <a:noFill/>
              </a:ln>
              <a:solidFill>
                <a:srgbClr val="FFFFFF"/>
              </a:solidFill>
              <a:effectLst/>
              <a:uLnTx/>
              <a:uFillTx/>
              <a:latin typeface="Arial"/>
              <a:ea typeface="+mn-ea"/>
              <a:cs typeface="+mn-cs"/>
            </a:endParaRP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513A62A-A31C-4BD2-A44E-19EE32D5A7CC}" type="slidenum">
              <a:rPr kumimoji="0" lang="es-BO"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‹Nº›</a:t>
            </a:fld>
            <a:endParaRPr kumimoji="0" lang="es-BO" sz="105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0786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6.png"/><Relationship Id="rId18" Type="http://schemas.openxmlformats.org/officeDocument/2006/relationships/image" Target="../media/image29.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17.jpeg"/><Relationship Id="rId10" Type="http://schemas.openxmlformats.org/officeDocument/2006/relationships/diagramQuickStyle" Target="../diagrams/quickStyle3.xml"/><Relationship Id="rId19" Type="http://schemas.openxmlformats.org/officeDocument/2006/relationships/image" Target="../media/image30.png"/><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4.xml"/><Relationship Id="rId7" Type="http://schemas.openxmlformats.org/officeDocument/2006/relationships/image" Target="../media/image34.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image" Target="../media/image38.png"/><Relationship Id="rId5" Type="http://schemas.openxmlformats.org/officeDocument/2006/relationships/diagramColors" Target="../diagrams/colors4.xml"/><Relationship Id="rId10" Type="http://schemas.openxmlformats.org/officeDocument/2006/relationships/image" Target="../media/image37.png"/><Relationship Id="rId4" Type="http://schemas.openxmlformats.org/officeDocument/2006/relationships/diagramQuickStyle" Target="../diagrams/quickStyle4.xml"/><Relationship Id="rId9"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image" Target="../media/image30.png"/><Relationship Id="rId5" Type="http://schemas.openxmlformats.org/officeDocument/2006/relationships/diagramQuickStyle" Target="../diagrams/quickStyle5.xml"/><Relationship Id="rId10" Type="http://schemas.openxmlformats.org/officeDocument/2006/relationships/image" Target="../media/image43.png"/><Relationship Id="rId4" Type="http://schemas.openxmlformats.org/officeDocument/2006/relationships/diagramLayout" Target="../diagrams/layout5.xml"/><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30.png"/><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7.xml"/><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oleObject" Target="../embeddings/oleObject3.bin"/><Relationship Id="rId9" Type="http://schemas.openxmlformats.org/officeDocument/2006/relationships/image" Target="../media/image50.jpeg"/></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chart" Target="../charts/chart4.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5.pn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64.png"/><Relationship Id="rId2" Type="http://schemas.openxmlformats.org/officeDocument/2006/relationships/chart" Target="../charts/chart5.xm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59.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7.png"/><Relationship Id="rId2" Type="http://schemas.openxmlformats.org/officeDocument/2006/relationships/chart" Target="../charts/chart6.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59.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8.png"/><Relationship Id="rId7" Type="http://schemas.openxmlformats.org/officeDocument/2006/relationships/image" Target="../media/image69.png"/><Relationship Id="rId2" Type="http://schemas.openxmlformats.org/officeDocument/2006/relationships/chart" Target="../charts/chart7.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59.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3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3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chart" Target="../charts/chart1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75.emf"/><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76.emf"/><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6.xml"/><Relationship Id="rId11" Type="http://schemas.openxmlformats.org/officeDocument/2006/relationships/image" Target="../media/image30.png"/><Relationship Id="rId5" Type="http://schemas.openxmlformats.org/officeDocument/2006/relationships/diagramQuickStyle" Target="../diagrams/quickStyle6.xml"/><Relationship Id="rId10" Type="http://schemas.openxmlformats.org/officeDocument/2006/relationships/image" Target="../media/image81.png"/><Relationship Id="rId4" Type="http://schemas.openxmlformats.org/officeDocument/2006/relationships/diagramLayout" Target="../diagrams/layout6.xml"/><Relationship Id="rId9"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94.e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95.emf"/></Relationships>
</file>

<file path=ppt/slides/_rels/slide72.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96.emf"/><Relationship Id="rId4" Type="http://schemas.openxmlformats.org/officeDocument/2006/relationships/oleObject" Target="../embeddings/oleObject13.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gif"/><Relationship Id="rId7"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0.gif"/><Relationship Id="rId11" Type="http://schemas.openxmlformats.org/officeDocument/2006/relationships/image" Target="../media/image105.png"/><Relationship Id="rId5" Type="http://schemas.openxmlformats.org/officeDocument/2006/relationships/image" Target="../media/image99.gif"/><Relationship Id="rId10" Type="http://schemas.openxmlformats.org/officeDocument/2006/relationships/image" Target="../media/image104.png"/><Relationship Id="rId4" Type="http://schemas.openxmlformats.org/officeDocument/2006/relationships/image" Target="../media/image98.jpeg"/><Relationship Id="rId9" Type="http://schemas.openxmlformats.org/officeDocument/2006/relationships/image" Target="../media/image10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8" Type="http://schemas.openxmlformats.org/officeDocument/2006/relationships/diagramLayout" Target="../diagrams/layout12.xml"/><Relationship Id="rId13" Type="http://schemas.openxmlformats.org/officeDocument/2006/relationships/diagramLayout" Target="../diagrams/layout13.xml"/><Relationship Id="rId3" Type="http://schemas.openxmlformats.org/officeDocument/2006/relationships/diagramLayout" Target="../diagrams/layout11.xml"/><Relationship Id="rId7" Type="http://schemas.openxmlformats.org/officeDocument/2006/relationships/diagramData" Target="../diagrams/data12.xml"/><Relationship Id="rId12" Type="http://schemas.openxmlformats.org/officeDocument/2006/relationships/diagramData" Target="../diagrams/data13.xml"/><Relationship Id="rId2" Type="http://schemas.openxmlformats.org/officeDocument/2006/relationships/diagramData" Target="../diagrams/data11.xml"/><Relationship Id="rId16" Type="http://schemas.microsoft.com/office/2007/relationships/diagramDrawing" Target="../diagrams/drawing13.xml"/><Relationship Id="rId1" Type="http://schemas.openxmlformats.org/officeDocument/2006/relationships/slideLayout" Target="../slideLayouts/slideLayout7.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5" Type="http://schemas.openxmlformats.org/officeDocument/2006/relationships/diagramColors" Target="../diagrams/colors13.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 Id="rId14" Type="http://schemas.openxmlformats.org/officeDocument/2006/relationships/diagramQuickStyle" Target="../diagrams/quickStyle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gi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A0D64D38-958C-C7BC-0D77-2CBAB70EF40D}"/>
              </a:ext>
            </a:extLst>
          </p:cNvPr>
          <p:cNvSpPr txBox="1">
            <a:spLocks/>
          </p:cNvSpPr>
          <p:nvPr/>
        </p:nvSpPr>
        <p:spPr>
          <a:xfrm>
            <a:off x="2033566" y="2261790"/>
            <a:ext cx="8084744" cy="3419441"/>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endParaRPr lang="es-ES" sz="3000" dirty="0">
              <a:solidFill>
                <a:schemeClr val="bg1">
                  <a:lumMod val="50000"/>
                </a:schemeClr>
              </a:solidFill>
              <a:latin typeface="Century Gothic" panose="020B0502020202020204" pitchFamily="34" charset="0"/>
            </a:endParaRPr>
          </a:p>
          <a:p>
            <a:pPr algn="ctr"/>
            <a:endParaRPr lang="es-ES" sz="3000" b="1" dirty="0">
              <a:solidFill>
                <a:schemeClr val="bg1">
                  <a:lumMod val="50000"/>
                </a:schemeClr>
              </a:solidFill>
              <a:latin typeface="Century Gothic" panose="020B0502020202020204" pitchFamily="34" charset="0"/>
            </a:endParaRPr>
          </a:p>
          <a:p>
            <a:pPr algn="ctr"/>
            <a:r>
              <a:rPr lang="es-ES" sz="3000" b="1" dirty="0">
                <a:solidFill>
                  <a:schemeClr val="bg1">
                    <a:lumMod val="50000"/>
                  </a:schemeClr>
                </a:solidFill>
                <a:latin typeface="Century Gothic" panose="020B0502020202020204" pitchFamily="34" charset="0"/>
              </a:rPr>
              <a:t>INFORME DE RENDICIÓN DE CUENTAS INICIAL GESTIÓN 2024</a:t>
            </a:r>
          </a:p>
          <a:p>
            <a:pPr algn="ctr"/>
            <a:endParaRPr lang="es-ES" sz="3000" b="1" dirty="0">
              <a:solidFill>
                <a:schemeClr val="bg1">
                  <a:lumMod val="50000"/>
                </a:schemeClr>
              </a:solidFill>
              <a:latin typeface="Century Gothic" panose="020B0502020202020204" pitchFamily="34" charset="0"/>
            </a:endParaRPr>
          </a:p>
          <a:p>
            <a:pPr algn="ctr"/>
            <a:endParaRPr lang="es-BO" sz="3000" b="1" dirty="0">
              <a:solidFill>
                <a:schemeClr val="bg1">
                  <a:lumMod val="50000"/>
                </a:schemeClr>
              </a:solidFill>
              <a:latin typeface="Century Gothic" panose="020B0502020202020204" pitchFamily="34" charset="0"/>
            </a:endParaRPr>
          </a:p>
        </p:txBody>
      </p:sp>
      <p:sp>
        <p:nvSpPr>
          <p:cNvPr id="8" name="Rectángulo 7">
            <a:extLst>
              <a:ext uri="{FF2B5EF4-FFF2-40B4-BE49-F238E27FC236}">
                <a16:creationId xmlns:a16="http://schemas.microsoft.com/office/drawing/2014/main" id="{224002F8-5E60-2B4F-A8AE-DD9558E168DA}"/>
              </a:ext>
            </a:extLst>
          </p:cNvPr>
          <p:cNvSpPr/>
          <p:nvPr/>
        </p:nvSpPr>
        <p:spPr>
          <a:xfrm>
            <a:off x="7091790" y="4312070"/>
            <a:ext cx="4974703" cy="677108"/>
          </a:xfrm>
          <a:prstGeom prst="rect">
            <a:avLst/>
          </a:prstGeom>
        </p:spPr>
        <p:txBody>
          <a:bodyPr wrap="square">
            <a:spAutoFit/>
          </a:bodyPr>
          <a:lstStyle/>
          <a:p>
            <a:pPr algn="ctr"/>
            <a:endParaRPr lang="es-BO" sz="1900" b="1" dirty="0">
              <a:solidFill>
                <a:srgbClr val="7F7F7F">
                  <a:lumMod val="50000"/>
                </a:srgbClr>
              </a:solidFill>
              <a:cs typeface="Arial" panose="020B0604020202020204" pitchFamily="34" charset="0"/>
            </a:endParaRPr>
          </a:p>
          <a:p>
            <a:pPr algn="ctr"/>
            <a:endParaRPr lang="es-BO" sz="1900" dirty="0">
              <a:solidFill>
                <a:srgbClr val="7F7F7F">
                  <a:lumMod val="50000"/>
                </a:srgbClr>
              </a:solidFill>
              <a:cs typeface="Arial" panose="020B0604020202020204" pitchFamily="34" charset="0"/>
            </a:endParaRPr>
          </a:p>
        </p:txBody>
      </p:sp>
    </p:spTree>
    <p:extLst>
      <p:ext uri="{BB962C8B-B14F-4D97-AF65-F5344CB8AC3E}">
        <p14:creationId xmlns:p14="http://schemas.microsoft.com/office/powerpoint/2010/main" val="21392365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05348" y="116895"/>
            <a:ext cx="10402430" cy="830997"/>
          </a:xfrm>
          <a:prstGeom prst="rect">
            <a:avLst/>
          </a:prstGeom>
          <a:noFill/>
        </p:spPr>
        <p:txBody>
          <a:bodyPr wrap="square" rtlCol="0">
            <a:spAutoFit/>
          </a:bodyPr>
          <a:lstStyle/>
          <a:p>
            <a:pPr algn="ctr"/>
            <a:r>
              <a:rPr lang="es-ES" sz="2400" b="1" dirty="0">
                <a:solidFill>
                  <a:schemeClr val="bg1">
                    <a:lumMod val="50000"/>
                  </a:schemeClr>
                </a:solidFill>
                <a:latin typeface="Century Gothic" panose="020B0502020202020204" pitchFamily="34" charset="0"/>
              </a:rPr>
              <a:t>CUADRO DE SERVICIOS A SER IMPLEMENTADOS PROYECTADOS A SER IMPLEMENTADOS GESTIÓN 2024</a:t>
            </a:r>
            <a:endParaRPr lang="es-BO" sz="2400" b="1" dirty="0">
              <a:solidFill>
                <a:schemeClr val="bg1">
                  <a:lumMod val="50000"/>
                </a:schemeClr>
              </a:solidFill>
              <a:latin typeface="Century Gothic" panose="020B0502020202020204" pitchFamily="34" charset="0"/>
            </a:endParaRPr>
          </a:p>
        </p:txBody>
      </p:sp>
      <p:sp>
        <p:nvSpPr>
          <p:cNvPr id="6" name="CuadroTexto 5"/>
          <p:cNvSpPr txBox="1"/>
          <p:nvPr/>
        </p:nvSpPr>
        <p:spPr>
          <a:xfrm>
            <a:off x="929111" y="1176473"/>
            <a:ext cx="10378667" cy="4832092"/>
          </a:xfrm>
          <a:prstGeom prst="rect">
            <a:avLst/>
          </a:prstGeom>
          <a:noFill/>
        </p:spPr>
        <p:txBody>
          <a:bodyPr wrap="square" rtlCol="0">
            <a:spAutoFit/>
          </a:bodyPr>
          <a:lstStyle/>
          <a:p>
            <a:pPr marL="285750" indent="-285750">
              <a:buFont typeface="Courier New" panose="02070309020205020404" pitchFamily="49" charset="0"/>
              <a:buChar char="o"/>
            </a:pPr>
            <a:r>
              <a:rPr lang="es-BO" sz="1600" b="1" i="1" dirty="0"/>
              <a:t>FORTALECIMIENTO DE LA ATENCIÓN EN CONSULTA EXTERNA:</a:t>
            </a:r>
            <a:endParaRPr lang="es-BO" sz="1600" dirty="0"/>
          </a:p>
          <a:p>
            <a:r>
              <a:rPr lang="es-BO" sz="1600" b="1" i="1" dirty="0"/>
              <a:t> </a:t>
            </a:r>
            <a:endParaRPr lang="es-BO" sz="1600" dirty="0"/>
          </a:p>
          <a:p>
            <a:r>
              <a:rPr lang="es-BO" sz="1600" dirty="0"/>
              <a:t>MEDICINA DEL DOLOR – COMO PARTE DE LOS CUIDADOS PALIATIVOS</a:t>
            </a:r>
          </a:p>
          <a:p>
            <a:r>
              <a:rPr lang="es-BO" sz="1600" b="1" i="1" dirty="0"/>
              <a:t> </a:t>
            </a:r>
            <a:endParaRPr lang="es-BO" sz="1600" dirty="0"/>
          </a:p>
          <a:p>
            <a:pPr marL="285750" indent="-285750">
              <a:buFont typeface="Courier New" panose="02070309020205020404" pitchFamily="49" charset="0"/>
              <a:buChar char="o"/>
            </a:pPr>
            <a:r>
              <a:rPr lang="es-BO" sz="1600" b="1" i="1" dirty="0"/>
              <a:t>FORTALECIMIENTO DE LA ATENCIÓN CON ENFOQUE “MATERNO INFANTIL”: </a:t>
            </a:r>
            <a:r>
              <a:rPr lang="es-BO" sz="1600" b="1" dirty="0"/>
              <a:t>IMPLEMENTACIÓN DE LA ATENCIÓN DE EMERGENCIAS OBSTÉTRICAS Y NEONATALES:</a:t>
            </a:r>
            <a:endParaRPr lang="es-BO" sz="1600" dirty="0"/>
          </a:p>
          <a:p>
            <a:r>
              <a:rPr lang="es-BO" sz="1600" dirty="0"/>
              <a:t> </a:t>
            </a:r>
          </a:p>
          <a:p>
            <a:pPr marL="285750" indent="-285750">
              <a:buFont typeface="Arial" panose="020B0604020202020204" pitchFamily="34" charset="0"/>
              <a:buChar char="•"/>
            </a:pPr>
            <a:r>
              <a:rPr lang="es-BO" sz="1600" dirty="0"/>
              <a:t>IMPLEMENTACIÓN DEL SERVICIOS DE IMAGENOLOGIA </a:t>
            </a:r>
          </a:p>
          <a:p>
            <a:r>
              <a:rPr lang="es-BO" sz="1600" dirty="0"/>
              <a:t> </a:t>
            </a:r>
          </a:p>
          <a:p>
            <a:pPr marL="285750" indent="-285750">
              <a:buFont typeface="Arial" panose="020B0604020202020204" pitchFamily="34" charset="0"/>
              <a:buChar char="•"/>
            </a:pPr>
            <a:r>
              <a:rPr lang="es-BO" sz="1600" dirty="0"/>
              <a:t>IMPLEMENTACIÓN DE ATENCIÓN DE PARTOS Y URGENCIAS OBSTÉTRICAS EMERGENCIA:  </a:t>
            </a:r>
          </a:p>
          <a:p>
            <a:pPr marL="285750" indent="-285750">
              <a:buFont typeface="Arial" panose="020B0604020202020204" pitchFamily="34" charset="0"/>
              <a:buChar char="•"/>
            </a:pPr>
            <a:r>
              <a:rPr lang="es-BO" sz="1600" dirty="0"/>
              <a:t>FORTALECIMIENTO DEL DIAGNÓSTICO Y TRATAMIENTO EN ÁREA DE EMERGENCIAS:</a:t>
            </a:r>
          </a:p>
          <a:p>
            <a:pPr marL="285750" indent="-285750">
              <a:buFont typeface="Arial" panose="020B0604020202020204" pitchFamily="34" charset="0"/>
              <a:buChar char="•"/>
            </a:pPr>
            <a:endParaRPr lang="es-BO" sz="1600" dirty="0"/>
          </a:p>
          <a:p>
            <a:pPr marL="285750" indent="-285750">
              <a:buFont typeface="Arial" panose="020B0604020202020204" pitchFamily="34" charset="0"/>
              <a:buChar char="•"/>
            </a:pPr>
            <a:r>
              <a:rPr lang="es-BO" sz="1600" dirty="0"/>
              <a:t>IMPLEMENTACIÓN DE ÁREA DE OBSERVACIÓN E INTERNACIÓN TRANSITORIA</a:t>
            </a:r>
          </a:p>
          <a:p>
            <a:r>
              <a:rPr lang="es-BO" sz="1600" dirty="0"/>
              <a:t> </a:t>
            </a:r>
          </a:p>
          <a:p>
            <a:pPr marL="285750" indent="-285750">
              <a:buFont typeface="Arial" panose="020B0604020202020204" pitchFamily="34" charset="0"/>
              <a:buChar char="•"/>
            </a:pPr>
            <a:r>
              <a:rPr lang="es-BO" sz="1600" dirty="0"/>
              <a:t>FORTALECIMIENTO DE LABORATORIO: IMPLEMENTACIÓN DE INMUNOLOGÍA – MARCADORES TUMORALES – MARCADORES INFECCIOSOS – HORMONAS.</a:t>
            </a:r>
          </a:p>
          <a:p>
            <a:r>
              <a:rPr lang="es-BO" sz="1600" dirty="0"/>
              <a:t> </a:t>
            </a:r>
          </a:p>
          <a:p>
            <a:pPr marL="285750" indent="-285750">
              <a:buFont typeface="Courier New" panose="02070309020205020404" pitchFamily="49" charset="0"/>
              <a:buChar char="o"/>
            </a:pPr>
            <a:r>
              <a:rPr lang="es-BO" sz="1600" b="1" dirty="0"/>
              <a:t>COCHABAMBA SE PRETENDE IMPLEMENTAR ATENCIÓN DE CIRUGÍA MENOR AMBULATORIA EN ÁREA DE EMERGENCIAS.</a:t>
            </a:r>
            <a:endParaRPr lang="es-BO" sz="1600" dirty="0"/>
          </a:p>
        </p:txBody>
      </p:sp>
      <p:sp>
        <p:nvSpPr>
          <p:cNvPr id="4" name="Google Shape;461;p17"/>
          <p:cNvSpPr>
            <a:spLocks noChangeArrowheads="1"/>
          </p:cNvSpPr>
          <p:nvPr/>
        </p:nvSpPr>
        <p:spPr bwMode="auto">
          <a:xfrm>
            <a:off x="929111" y="1176473"/>
            <a:ext cx="314863" cy="312983"/>
          </a:xfrm>
          <a:prstGeom prst="ellipse">
            <a:avLst/>
          </a:prstGeom>
          <a:solidFill>
            <a:srgbClr val="FFB31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Arial" panose="020B0604020202020204" pitchFamily="34" charset="0"/>
              <a:buNone/>
            </a:pPr>
            <a:endParaRPr lang="en-US" altLang="en-US" sz="1800" dirty="0">
              <a:solidFill>
                <a:srgbClr val="000000"/>
              </a:solidFill>
              <a:cs typeface="Calibri" panose="020F0502020204030204" pitchFamily="34" charset="0"/>
              <a:sym typeface="Calibri" panose="020F0502020204030204" pitchFamily="34" charset="0"/>
            </a:endParaRPr>
          </a:p>
        </p:txBody>
      </p:sp>
      <p:sp>
        <p:nvSpPr>
          <p:cNvPr id="5" name="Google Shape;462;p17"/>
          <p:cNvSpPr>
            <a:spLocks noChangeArrowheads="1"/>
          </p:cNvSpPr>
          <p:nvPr/>
        </p:nvSpPr>
        <p:spPr bwMode="auto">
          <a:xfrm>
            <a:off x="929111" y="2263900"/>
            <a:ext cx="314863" cy="312043"/>
          </a:xfrm>
          <a:prstGeom prst="ellipse">
            <a:avLst/>
          </a:prstGeom>
          <a:solidFill>
            <a:srgbClr val="FC79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Arial" panose="020B0604020202020204" pitchFamily="34" charset="0"/>
              <a:buNone/>
            </a:pPr>
            <a:endParaRPr lang="en-US" altLang="en-US" sz="1800" dirty="0">
              <a:solidFill>
                <a:srgbClr val="000000"/>
              </a:solidFill>
              <a:cs typeface="Calibri" panose="020F0502020204030204" pitchFamily="34" charset="0"/>
              <a:sym typeface="Calibri" panose="020F0502020204030204" pitchFamily="34" charset="0"/>
            </a:endParaRPr>
          </a:p>
        </p:txBody>
      </p:sp>
      <p:sp>
        <p:nvSpPr>
          <p:cNvPr id="9" name="Google Shape;463;p17"/>
          <p:cNvSpPr>
            <a:spLocks noChangeArrowheads="1"/>
          </p:cNvSpPr>
          <p:nvPr/>
        </p:nvSpPr>
        <p:spPr bwMode="auto">
          <a:xfrm>
            <a:off x="929111" y="5449839"/>
            <a:ext cx="314863" cy="312043"/>
          </a:xfrm>
          <a:prstGeom prst="ellipse">
            <a:avLst/>
          </a:prstGeom>
          <a:solidFill>
            <a:srgbClr val="E2495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Arial" panose="020B0604020202020204" pitchFamily="34" charset="0"/>
              <a:buNone/>
            </a:pPr>
            <a:endParaRPr lang="en-US" altLang="en-US" sz="1800" dirty="0">
              <a:solidFill>
                <a:srgbClr val="000000"/>
              </a:solidFill>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2687630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64915" y="341208"/>
            <a:ext cx="11066645" cy="461665"/>
          </a:xfrm>
          <a:prstGeom prst="rect">
            <a:avLst/>
          </a:prstGeom>
          <a:noFill/>
        </p:spPr>
        <p:txBody>
          <a:bodyPr wrap="square" rtlCol="0">
            <a:spAutoFit/>
          </a:bodyPr>
          <a:lstStyle/>
          <a:p>
            <a:pPr algn="ctr"/>
            <a:r>
              <a:rPr lang="es-ES" sz="2400" b="1" dirty="0">
                <a:solidFill>
                  <a:schemeClr val="bg1">
                    <a:lumMod val="50000"/>
                  </a:schemeClr>
                </a:solidFill>
                <a:latin typeface="Century Gothic" panose="020B0502020202020204" pitchFamily="34" charset="0"/>
              </a:rPr>
              <a:t>CUADRO DE ATENCIÓN INTEGRAL EN SALUD GESTIÓN 2024</a:t>
            </a:r>
            <a:endParaRPr lang="es-BO" sz="2400" b="1" dirty="0">
              <a:solidFill>
                <a:schemeClr val="bg1">
                  <a:lumMod val="50000"/>
                </a:schemeClr>
              </a:solidFill>
              <a:latin typeface="Century Gothic" panose="020B0502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1979476"/>
              </p:ext>
            </p:extLst>
          </p:nvPr>
        </p:nvGraphicFramePr>
        <p:xfrm>
          <a:off x="835493" y="888117"/>
          <a:ext cx="10305961" cy="1485637"/>
        </p:xfrm>
        <a:graphic>
          <a:graphicData uri="http://schemas.openxmlformats.org/drawingml/2006/table">
            <a:tbl>
              <a:tblPr firstRow="1" firstCol="1" bandRow="1">
                <a:tableStyleId>{5C22544A-7EE6-4342-B048-85BDC9FD1C3A}</a:tableStyleId>
              </a:tblPr>
              <a:tblGrid>
                <a:gridCol w="4648973">
                  <a:extLst>
                    <a:ext uri="{9D8B030D-6E8A-4147-A177-3AD203B41FA5}">
                      <a16:colId xmlns:a16="http://schemas.microsoft.com/office/drawing/2014/main" val="20000"/>
                    </a:ext>
                  </a:extLst>
                </a:gridCol>
                <a:gridCol w="5656988">
                  <a:extLst>
                    <a:ext uri="{9D8B030D-6E8A-4147-A177-3AD203B41FA5}">
                      <a16:colId xmlns:a16="http://schemas.microsoft.com/office/drawing/2014/main" val="20001"/>
                    </a:ext>
                  </a:extLst>
                </a:gridCol>
              </a:tblGrid>
              <a:tr h="1016341">
                <a:tc>
                  <a:txBody>
                    <a:bodyPr/>
                    <a:lstStyle/>
                    <a:p>
                      <a:pPr algn="ctr">
                        <a:lnSpc>
                          <a:spcPct val="107000"/>
                        </a:lnSpc>
                        <a:spcAft>
                          <a:spcPts val="0"/>
                        </a:spcAft>
                      </a:pPr>
                      <a:r>
                        <a:rPr lang="es-ES" sz="1000" dirty="0">
                          <a:effectLst/>
                          <a:latin typeface="+mn-lt"/>
                        </a:rPr>
                        <a:t>ACTIVIDADES REALIZADAS EN LA GESTIÓN 2023</a:t>
                      </a:r>
                      <a:endParaRPr lang="es-BO"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S" sz="1000" dirty="0">
                          <a:effectLst/>
                          <a:latin typeface="+mn-lt"/>
                        </a:rPr>
                        <a:t>ACTIVIDADES PROYECTADAS EN LA GESTIÓN 2024 – SERVICIOS PROYECTADOS</a:t>
                      </a:r>
                      <a:endParaRPr lang="es-BO"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69296">
                <a:tc>
                  <a:txBody>
                    <a:bodyPr/>
                    <a:lstStyle/>
                    <a:p>
                      <a:pPr algn="just">
                        <a:lnSpc>
                          <a:spcPct val="107000"/>
                        </a:lnSpc>
                        <a:spcAft>
                          <a:spcPts val="0"/>
                        </a:spcAft>
                      </a:pPr>
                      <a:r>
                        <a:rPr lang="es-ES" sz="1100" dirty="0">
                          <a:solidFill>
                            <a:schemeClr val="bg1"/>
                          </a:solidFill>
                          <a:effectLst/>
                          <a:latin typeface="+mn-lt"/>
                        </a:rPr>
                        <a:t>FERIAS DE SALUD </a:t>
                      </a:r>
                      <a:endParaRPr lang="es-BO" sz="11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algn="just">
                        <a:lnSpc>
                          <a:spcPct val="107000"/>
                        </a:lnSpc>
                        <a:spcAft>
                          <a:spcPts val="0"/>
                        </a:spcAft>
                      </a:pPr>
                      <a:r>
                        <a:rPr lang="es-ES" sz="1100" b="1" dirty="0">
                          <a:solidFill>
                            <a:schemeClr val="tx1">
                              <a:lumMod val="50000"/>
                            </a:schemeClr>
                          </a:solidFill>
                          <a:effectLst/>
                          <a:latin typeface="+mn-lt"/>
                        </a:rPr>
                        <a:t>FERIAS DE SALUD PROGRAMADAS BAJO TEMÁTICAS</a:t>
                      </a:r>
                      <a:endParaRPr lang="es-BO" sz="1100" b="1" dirty="0">
                        <a:solidFill>
                          <a:schemeClr val="tx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001"/>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2778177844"/>
              </p:ext>
            </p:extLst>
          </p:nvPr>
        </p:nvGraphicFramePr>
        <p:xfrm>
          <a:off x="820747" y="2584989"/>
          <a:ext cx="10305960" cy="1491580"/>
        </p:xfrm>
        <a:graphic>
          <a:graphicData uri="http://schemas.openxmlformats.org/drawingml/2006/table">
            <a:tbl>
              <a:tblPr firstRow="1" firstCol="1" bandRow="1">
                <a:tableStyleId>{5C22544A-7EE6-4342-B048-85BDC9FD1C3A}</a:tableStyleId>
              </a:tblPr>
              <a:tblGrid>
                <a:gridCol w="4648971">
                  <a:extLst>
                    <a:ext uri="{9D8B030D-6E8A-4147-A177-3AD203B41FA5}">
                      <a16:colId xmlns:a16="http://schemas.microsoft.com/office/drawing/2014/main" val="20000"/>
                    </a:ext>
                  </a:extLst>
                </a:gridCol>
                <a:gridCol w="5656989">
                  <a:extLst>
                    <a:ext uri="{9D8B030D-6E8A-4147-A177-3AD203B41FA5}">
                      <a16:colId xmlns:a16="http://schemas.microsoft.com/office/drawing/2014/main" val="20001"/>
                    </a:ext>
                  </a:extLst>
                </a:gridCol>
              </a:tblGrid>
              <a:tr h="1491580">
                <a:tc>
                  <a:txBody>
                    <a:bodyPr/>
                    <a:lstStyle/>
                    <a:p>
                      <a:pPr algn="just">
                        <a:lnSpc>
                          <a:spcPct val="107000"/>
                        </a:lnSpc>
                        <a:spcAft>
                          <a:spcPts val="0"/>
                        </a:spcAft>
                      </a:pPr>
                      <a:r>
                        <a:rPr lang="es-ES" sz="1100" dirty="0">
                          <a:effectLst/>
                        </a:rPr>
                        <a:t>CONTROLES EN MEDICINA DEL TRABAJO</a:t>
                      </a:r>
                      <a:endParaRPr lang="es-BO" sz="1100" dirty="0">
                        <a:effectLst/>
                      </a:endParaRPr>
                    </a:p>
                    <a:p>
                      <a:pPr algn="just">
                        <a:lnSpc>
                          <a:spcPct val="107000"/>
                        </a:lnSpc>
                        <a:spcAft>
                          <a:spcPts val="0"/>
                        </a:spcAft>
                      </a:pPr>
                      <a:r>
                        <a:rPr lang="es-ES" sz="800" dirty="0">
                          <a:effectLst/>
                        </a:rPr>
                        <a:t> </a:t>
                      </a:r>
                      <a:endParaRPr lang="es-BO"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solidFill>
                  </a:tcPr>
                </a:tc>
                <a:tc>
                  <a:txBody>
                    <a:bodyPr/>
                    <a:lstStyle/>
                    <a:p>
                      <a:pPr marL="0" algn="just" defTabSz="914400" rtl="0" eaLnBrk="1" latinLnBrk="0" hangingPunct="1">
                        <a:lnSpc>
                          <a:spcPct val="107000"/>
                        </a:lnSpc>
                        <a:spcAft>
                          <a:spcPts val="0"/>
                        </a:spcAft>
                      </a:pPr>
                      <a:r>
                        <a:rPr lang="es-ES" sz="1100" kern="1200" dirty="0">
                          <a:solidFill>
                            <a:schemeClr val="tx1">
                              <a:lumMod val="50000"/>
                            </a:schemeClr>
                          </a:solidFill>
                          <a:effectLst/>
                          <a:latin typeface="+mn-lt"/>
                          <a:ea typeface="+mn-ea"/>
                          <a:cs typeface="+mn-cs"/>
                        </a:rPr>
                        <a:t>PROGRAMA DE PREVENCIÓN Y CUIDADO DE LA SALUD – PREVENCIÓN DE ENFERMEDAD LABORAL Y ACCIDENTES DE TRABAJO</a:t>
                      </a:r>
                      <a:endParaRPr lang="es-BO" sz="1100" kern="1200" dirty="0">
                        <a:solidFill>
                          <a:schemeClr val="tx1">
                            <a:lumMod val="50000"/>
                          </a:schemeClr>
                        </a:solidFill>
                        <a:effectLst/>
                        <a:latin typeface="+mn-lt"/>
                        <a:ea typeface="+mn-ea"/>
                        <a:cs typeface="+mn-cs"/>
                      </a:endParaRPr>
                    </a:p>
                    <a:p>
                      <a:pPr marL="0" algn="just" defTabSz="914400" rtl="0" eaLnBrk="1" latinLnBrk="0" hangingPunct="1">
                        <a:lnSpc>
                          <a:spcPct val="107000"/>
                        </a:lnSpc>
                        <a:spcAft>
                          <a:spcPts val="0"/>
                        </a:spcAft>
                      </a:pPr>
                      <a:r>
                        <a:rPr lang="es-ES" sz="1100" kern="1200" dirty="0">
                          <a:solidFill>
                            <a:schemeClr val="tx1">
                              <a:lumMod val="50000"/>
                            </a:schemeClr>
                          </a:solidFill>
                          <a:effectLst/>
                          <a:latin typeface="+mn-lt"/>
                          <a:ea typeface="+mn-ea"/>
                          <a:cs typeface="+mn-cs"/>
                        </a:rPr>
                        <a:t> </a:t>
                      </a:r>
                      <a:endParaRPr lang="es-BO" sz="1100" kern="1200" dirty="0">
                        <a:solidFill>
                          <a:schemeClr val="tx1">
                            <a:lumMod val="50000"/>
                          </a:schemeClr>
                        </a:solidFill>
                        <a:effectLst/>
                        <a:latin typeface="+mn-lt"/>
                        <a:ea typeface="+mn-ea"/>
                        <a:cs typeface="+mn-cs"/>
                      </a:endParaRPr>
                    </a:p>
                    <a:p>
                      <a:pPr marL="0" algn="just" defTabSz="914400" rtl="0" eaLnBrk="1" latinLnBrk="0" hangingPunct="1">
                        <a:lnSpc>
                          <a:spcPct val="107000"/>
                        </a:lnSpc>
                        <a:spcAft>
                          <a:spcPts val="0"/>
                        </a:spcAft>
                      </a:pPr>
                      <a:r>
                        <a:rPr lang="es-ES" sz="1100" kern="1200" dirty="0">
                          <a:solidFill>
                            <a:schemeClr val="tx1">
                              <a:lumMod val="50000"/>
                            </a:schemeClr>
                          </a:solidFill>
                          <a:effectLst/>
                          <a:latin typeface="+mn-lt"/>
                          <a:ea typeface="+mn-ea"/>
                          <a:cs typeface="+mn-cs"/>
                        </a:rPr>
                        <a:t>PROGRAMA DE SEGUIMIENTO A MARCADORES EN SALUD DE LA POBLACIÓN ASEGURADA PARA PREVENIR ENFERMEDADES NO TRANSMISIBLES </a:t>
                      </a:r>
                      <a:endParaRPr lang="es-BO" sz="1100" kern="1200" dirty="0">
                        <a:solidFill>
                          <a:schemeClr val="tx1">
                            <a:lumMod val="50000"/>
                          </a:schemeClr>
                        </a:solidFill>
                        <a:effectLst/>
                        <a:latin typeface="+mn-lt"/>
                        <a:ea typeface="+mn-ea"/>
                        <a:cs typeface="+mn-cs"/>
                      </a:endParaRPr>
                    </a:p>
                  </a:txBody>
                  <a:tcPr marL="68580" marR="68580" marT="0" marB="0" anchor="ctr">
                    <a:solidFill>
                      <a:schemeClr val="bg1">
                        <a:lumMod val="75000"/>
                      </a:schemeClr>
                    </a:solidFill>
                  </a:tcPr>
                </a:tc>
                <a:extLst>
                  <a:ext uri="{0D108BD9-81ED-4DB2-BD59-A6C34878D82A}">
                    <a16:rowId xmlns:a16="http://schemas.microsoft.com/office/drawing/2014/main" val="10001"/>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94807287"/>
              </p:ext>
            </p:extLst>
          </p:nvPr>
        </p:nvGraphicFramePr>
        <p:xfrm>
          <a:off x="805998" y="4247057"/>
          <a:ext cx="10335456" cy="1230815"/>
        </p:xfrm>
        <a:graphic>
          <a:graphicData uri="http://schemas.openxmlformats.org/drawingml/2006/table">
            <a:tbl>
              <a:tblPr firstRow="1" firstCol="1" bandRow="1">
                <a:tableStyleId>{5C22544A-7EE6-4342-B048-85BDC9FD1C3A}</a:tableStyleId>
              </a:tblPr>
              <a:tblGrid>
                <a:gridCol w="4662276">
                  <a:extLst>
                    <a:ext uri="{9D8B030D-6E8A-4147-A177-3AD203B41FA5}">
                      <a16:colId xmlns:a16="http://schemas.microsoft.com/office/drawing/2014/main" val="20000"/>
                    </a:ext>
                  </a:extLst>
                </a:gridCol>
                <a:gridCol w="5673180">
                  <a:extLst>
                    <a:ext uri="{9D8B030D-6E8A-4147-A177-3AD203B41FA5}">
                      <a16:colId xmlns:a16="http://schemas.microsoft.com/office/drawing/2014/main" val="20001"/>
                    </a:ext>
                  </a:extLst>
                </a:gridCol>
              </a:tblGrid>
              <a:tr h="1230815">
                <a:tc>
                  <a:txBody>
                    <a:bodyPr/>
                    <a:lstStyle/>
                    <a:p>
                      <a:pPr algn="just">
                        <a:lnSpc>
                          <a:spcPct val="107000"/>
                        </a:lnSpc>
                        <a:spcAft>
                          <a:spcPts val="0"/>
                        </a:spcAft>
                      </a:pPr>
                      <a:r>
                        <a:rPr lang="es-ES" sz="1100" dirty="0">
                          <a:effectLst/>
                        </a:rPr>
                        <a:t>IMPLEMENTACIÓN DE SERVICIOS EN POLICONSULTORIOS AMPLIADOS PARA AMPLIACIÓN DE LA CAPACIDAD RESOLUTIVA</a:t>
                      </a:r>
                      <a:endParaRPr lang="es-BO" sz="1100" dirty="0">
                        <a:effectLst/>
                      </a:endParaRPr>
                    </a:p>
                    <a:p>
                      <a:pPr algn="just">
                        <a:lnSpc>
                          <a:spcPct val="107000"/>
                        </a:lnSpc>
                        <a:spcAft>
                          <a:spcPts val="0"/>
                        </a:spcAft>
                      </a:pPr>
                      <a:r>
                        <a:rPr lang="es-ES" sz="700" dirty="0">
                          <a:effectLst/>
                        </a:rPr>
                        <a:t> </a:t>
                      </a:r>
                      <a:endParaRPr lang="es-BO" sz="1100" dirty="0">
                        <a:effectLst/>
                      </a:endParaRPr>
                    </a:p>
                    <a:p>
                      <a:pPr algn="just">
                        <a:lnSpc>
                          <a:spcPct val="107000"/>
                        </a:lnSpc>
                        <a:spcAft>
                          <a:spcPts val="0"/>
                        </a:spcAft>
                      </a:pPr>
                      <a:r>
                        <a:rPr lang="es-ES" sz="700" dirty="0">
                          <a:effectLst/>
                        </a:rPr>
                        <a:t> </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es-ES" sz="1000" dirty="0">
                          <a:solidFill>
                            <a:schemeClr val="tx1">
                              <a:lumMod val="50000"/>
                            </a:schemeClr>
                          </a:solidFill>
                          <a:effectLst/>
                        </a:rPr>
                        <a:t>IMPLEMENTACIÓN DE LA ATENCIÓN EN EMERGENCIAS OBSTÉTRICAS Y NEONATALES:</a:t>
                      </a:r>
                      <a:endParaRPr lang="es-BO" sz="1600" dirty="0">
                        <a:solidFill>
                          <a:schemeClr val="tx1">
                            <a:lumMod val="50000"/>
                          </a:schemeClr>
                        </a:solidFill>
                        <a:effectLst/>
                      </a:endParaRPr>
                    </a:p>
                    <a:p>
                      <a:pPr algn="just">
                        <a:lnSpc>
                          <a:spcPct val="107000"/>
                        </a:lnSpc>
                        <a:spcAft>
                          <a:spcPts val="0"/>
                        </a:spcAft>
                      </a:pPr>
                      <a:r>
                        <a:rPr lang="es-ES" sz="1000" dirty="0">
                          <a:solidFill>
                            <a:schemeClr val="tx1">
                              <a:lumMod val="50000"/>
                            </a:schemeClr>
                          </a:solidFill>
                          <a:effectLst/>
                        </a:rPr>
                        <a:t>FORTALECIMIENTO DE EL ÁREA DE EMERGENCIAS</a:t>
                      </a:r>
                      <a:endParaRPr lang="es-BO" sz="1600" dirty="0">
                        <a:solidFill>
                          <a:schemeClr val="tx1">
                            <a:lumMod val="50000"/>
                          </a:schemeClr>
                        </a:solidFill>
                        <a:effectLst/>
                      </a:endParaRPr>
                    </a:p>
                    <a:p>
                      <a:pPr algn="just">
                        <a:lnSpc>
                          <a:spcPct val="107000"/>
                        </a:lnSpc>
                        <a:spcAft>
                          <a:spcPts val="0"/>
                        </a:spcAft>
                      </a:pPr>
                      <a:r>
                        <a:rPr lang="es-ES" sz="1000" dirty="0">
                          <a:solidFill>
                            <a:schemeClr val="tx1">
                              <a:lumMod val="50000"/>
                            </a:schemeClr>
                          </a:solidFill>
                          <a:effectLst/>
                        </a:rPr>
                        <a:t>IMPLEMENTACIÓN DE ATENCIÓN DE PARTOS</a:t>
                      </a:r>
                      <a:endParaRPr lang="es-BO" sz="1600" dirty="0">
                        <a:solidFill>
                          <a:schemeClr val="tx1">
                            <a:lumMod val="50000"/>
                          </a:schemeClr>
                        </a:solidFill>
                        <a:effectLst/>
                      </a:endParaRPr>
                    </a:p>
                    <a:p>
                      <a:pPr algn="just">
                        <a:lnSpc>
                          <a:spcPct val="107000"/>
                        </a:lnSpc>
                        <a:spcAft>
                          <a:spcPts val="0"/>
                        </a:spcAft>
                      </a:pPr>
                      <a:r>
                        <a:rPr lang="es-ES" sz="1000" dirty="0">
                          <a:solidFill>
                            <a:schemeClr val="tx1">
                              <a:lumMod val="50000"/>
                            </a:schemeClr>
                          </a:solidFill>
                          <a:effectLst/>
                        </a:rPr>
                        <a:t>IMPLEMENTACIÓN DE CIRUGÍA MENOR AMBULATORIA</a:t>
                      </a:r>
                      <a:endParaRPr lang="es-BO" sz="1600" dirty="0">
                        <a:solidFill>
                          <a:schemeClr val="tx1">
                            <a:lumMod val="50000"/>
                          </a:schemeClr>
                        </a:solidFill>
                        <a:effectLst/>
                      </a:endParaRPr>
                    </a:p>
                    <a:p>
                      <a:pPr algn="just">
                        <a:lnSpc>
                          <a:spcPct val="107000"/>
                        </a:lnSpc>
                        <a:spcAft>
                          <a:spcPts val="0"/>
                        </a:spcAft>
                      </a:pPr>
                      <a:r>
                        <a:rPr lang="es-ES" sz="1000" dirty="0">
                          <a:solidFill>
                            <a:schemeClr val="tx1">
                              <a:lumMod val="50000"/>
                            </a:schemeClr>
                          </a:solidFill>
                          <a:effectLst/>
                        </a:rPr>
                        <a:t>IMPLEMENTACIÓN DEL ÁREA DE INMUNOLOGÍA</a:t>
                      </a:r>
                      <a:endParaRPr lang="es-BO" sz="1600" dirty="0">
                        <a:solidFill>
                          <a:schemeClr val="tx1">
                            <a:lumMod val="50000"/>
                          </a:schemeClr>
                        </a:solidFill>
                        <a:effectLst/>
                      </a:endParaRPr>
                    </a:p>
                    <a:p>
                      <a:pPr algn="just">
                        <a:lnSpc>
                          <a:spcPct val="107000"/>
                        </a:lnSpc>
                        <a:spcAft>
                          <a:spcPts val="0"/>
                        </a:spcAft>
                      </a:pPr>
                      <a:r>
                        <a:rPr lang="es-ES" sz="700" dirty="0">
                          <a:effectLst/>
                        </a:rPr>
                        <a:t> </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65000"/>
                      </a:schemeClr>
                    </a:solidFill>
                  </a:tcPr>
                </a:tc>
                <a:extLst>
                  <a:ext uri="{0D108BD9-81ED-4DB2-BD59-A6C34878D82A}">
                    <a16:rowId xmlns:a16="http://schemas.microsoft.com/office/drawing/2014/main" val="10001"/>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1902387223"/>
              </p:ext>
            </p:extLst>
          </p:nvPr>
        </p:nvGraphicFramePr>
        <p:xfrm>
          <a:off x="791251" y="5648360"/>
          <a:ext cx="10335456" cy="678408"/>
        </p:xfrm>
        <a:graphic>
          <a:graphicData uri="http://schemas.openxmlformats.org/drawingml/2006/table">
            <a:tbl>
              <a:tblPr firstRow="1" firstCol="1" bandRow="1">
                <a:tableStyleId>{5C22544A-7EE6-4342-B048-85BDC9FD1C3A}</a:tableStyleId>
              </a:tblPr>
              <a:tblGrid>
                <a:gridCol w="4662278">
                  <a:extLst>
                    <a:ext uri="{9D8B030D-6E8A-4147-A177-3AD203B41FA5}">
                      <a16:colId xmlns:a16="http://schemas.microsoft.com/office/drawing/2014/main" val="20000"/>
                    </a:ext>
                  </a:extLst>
                </a:gridCol>
                <a:gridCol w="5673178">
                  <a:extLst>
                    <a:ext uri="{9D8B030D-6E8A-4147-A177-3AD203B41FA5}">
                      <a16:colId xmlns:a16="http://schemas.microsoft.com/office/drawing/2014/main" val="20001"/>
                    </a:ext>
                  </a:extLst>
                </a:gridCol>
              </a:tblGrid>
              <a:tr h="678408">
                <a:tc>
                  <a:txBody>
                    <a:bodyPr/>
                    <a:lstStyle/>
                    <a:p>
                      <a:pPr algn="just">
                        <a:lnSpc>
                          <a:spcPct val="107000"/>
                        </a:lnSpc>
                        <a:spcAft>
                          <a:spcPts val="0"/>
                        </a:spcAft>
                      </a:pPr>
                      <a:r>
                        <a:rPr lang="es-ES" sz="700" dirty="0">
                          <a:effectLst/>
                        </a:rPr>
                        <a:t> </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S" sz="1100" dirty="0">
                          <a:solidFill>
                            <a:schemeClr val="tx1">
                              <a:lumMod val="50000"/>
                            </a:schemeClr>
                          </a:solidFill>
                          <a:effectLst/>
                        </a:rPr>
                        <a:t>IMPLEMENTACIÓN DEL PROGRAMA DE CUIDADOS PALIATIVOS Y TERAPIA DEL DOLOR</a:t>
                      </a:r>
                      <a:endParaRPr lang="es-BO" sz="11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65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11434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00551" y="362476"/>
            <a:ext cx="552261" cy="519351"/>
          </a:xfrm>
          <a:prstGeom prst="ellipse">
            <a:avLst/>
          </a:prstGeom>
          <a:solidFill>
            <a:srgbClr val="FF0000"/>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prstClr val="white"/>
                </a:solidFill>
                <a:effectLst/>
                <a:uLnTx/>
                <a:uFillTx/>
                <a:latin typeface="Arial"/>
                <a:ea typeface="+mn-ea"/>
                <a:cs typeface="+mn-cs"/>
              </a:rPr>
              <a:t>1</a:t>
            </a:r>
            <a:endParaRPr kumimoji="0" lang="es-BO" b="1" i="0" u="none" strike="noStrike" kern="1200" cap="none" spc="0" normalizeH="0" baseline="0" noProof="0" dirty="0">
              <a:ln>
                <a:noFill/>
              </a:ln>
              <a:solidFill>
                <a:prstClr val="white"/>
              </a:solidFill>
              <a:effectLst/>
              <a:uLnTx/>
              <a:uFillTx/>
              <a:latin typeface="Arial"/>
              <a:ea typeface="+mn-ea"/>
              <a:cs typeface="+mn-cs"/>
            </a:endParaRPr>
          </a:p>
        </p:txBody>
      </p:sp>
      <p:sp>
        <p:nvSpPr>
          <p:cNvPr id="3" name="Rectángulo 1"/>
          <p:cNvSpPr>
            <a:spLocks noChangeArrowheads="1"/>
          </p:cNvSpPr>
          <p:nvPr/>
        </p:nvSpPr>
        <p:spPr bwMode="auto">
          <a:xfrm>
            <a:off x="1249378" y="370351"/>
            <a:ext cx="104885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BO" altLang="es-BO" sz="20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GARANTIZAR LA IMPLEMENTACIÓN DEL MODELO DE ATENCIÓN INTEGRAL DE SALUD  </a:t>
            </a:r>
          </a:p>
        </p:txBody>
      </p:sp>
      <p:sp>
        <p:nvSpPr>
          <p:cNvPr id="4" name="Rectángulo 3"/>
          <p:cNvSpPr/>
          <p:nvPr/>
        </p:nvSpPr>
        <p:spPr>
          <a:xfrm>
            <a:off x="1791721" y="1371832"/>
            <a:ext cx="9403860"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1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BO" sz="2000" b="1" i="0" u="none" strike="noStrike" kern="1200" cap="none" spc="0" normalizeH="0" baseline="0" noProof="0" dirty="0">
                <a:ln>
                  <a:noFill/>
                </a:ln>
                <a:solidFill>
                  <a:srgbClr val="000000"/>
                </a:solidFill>
                <a:effectLst/>
                <a:uLnTx/>
                <a:uFillTx/>
                <a:latin typeface="Arial"/>
                <a:ea typeface="+mn-ea"/>
                <a:cs typeface="+mn-cs"/>
              </a:rPr>
              <a:t>ELABORAR E IMPLEMENTAR EL PROGRAMA Y SISTEMA DE GESTIÓN DE CALIDAD DE LA CBES</a:t>
            </a:r>
          </a:p>
        </p:txBody>
      </p:sp>
      <p:sp>
        <p:nvSpPr>
          <p:cNvPr id="7" name="Rectángulo 6"/>
          <p:cNvSpPr/>
          <p:nvPr/>
        </p:nvSpPr>
        <p:spPr>
          <a:xfrm>
            <a:off x="2875811" y="2717611"/>
            <a:ext cx="2531931" cy="132343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BO" sz="2000" b="0" i="0" u="none" strike="noStrike" kern="1200" cap="none" spc="0" normalizeH="0" baseline="0" noProof="0" dirty="0">
                <a:ln>
                  <a:noFill/>
                </a:ln>
                <a:solidFill>
                  <a:srgbClr val="000000"/>
                </a:solidFill>
                <a:effectLst/>
                <a:uLnTx/>
                <a:uFillTx/>
                <a:latin typeface="Arial"/>
                <a:ea typeface="+mn-ea"/>
                <a:cs typeface="+mn-cs"/>
              </a:rPr>
              <a:t>SOCIALIZACIÓN E IMPLEMENTACIÓN DEL MODELO MAIS EN LA CBES</a:t>
            </a:r>
          </a:p>
        </p:txBody>
      </p:sp>
      <p:sp>
        <p:nvSpPr>
          <p:cNvPr id="16" name="Flecha derecha 15"/>
          <p:cNvSpPr/>
          <p:nvPr/>
        </p:nvSpPr>
        <p:spPr>
          <a:xfrm>
            <a:off x="6289676" y="3017000"/>
            <a:ext cx="652189" cy="412775"/>
          </a:xfrm>
          <a:prstGeom prst="rightArrow">
            <a:avLst>
              <a:gd name="adj1" fmla="val 22751"/>
              <a:gd name="adj2" fmla="val 282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18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27" name="Diagrama 26"/>
          <p:cNvGraphicFramePr/>
          <p:nvPr/>
        </p:nvGraphicFramePr>
        <p:xfrm>
          <a:off x="7332637" y="2515588"/>
          <a:ext cx="4259221" cy="1720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CuadroTexto 27"/>
          <p:cNvSpPr txBox="1"/>
          <p:nvPr/>
        </p:nvSpPr>
        <p:spPr>
          <a:xfrm>
            <a:off x="7714995" y="3319049"/>
            <a:ext cx="1643690" cy="7361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marR="0" lvl="0" indent="0" algn="l" defTabSz="466725" rtl="0" eaLnBrk="1" fontAlgn="auto" latinLnBrk="0" hangingPunct="1">
              <a:lnSpc>
                <a:spcPct val="100000"/>
              </a:lnSpc>
              <a:spcBef>
                <a:spcPct val="0"/>
              </a:spcBef>
              <a:spcAft>
                <a:spcPct val="35000"/>
              </a:spcAft>
              <a:buClrTx/>
              <a:buSzTx/>
              <a:buFontTx/>
              <a:buNone/>
              <a:tabLst/>
              <a:defRPr/>
            </a:pPr>
            <a:r>
              <a:rPr kumimoji="0" lang="es-ES" sz="1200" b="1" i="0" u="none" strike="noStrike" kern="1200" cap="none" spc="0" normalizeH="0" baseline="0" noProof="0" dirty="0">
                <a:ln>
                  <a:noFill/>
                </a:ln>
                <a:solidFill>
                  <a:srgbClr val="9B8357">
                    <a:lumMod val="75000"/>
                  </a:srgbClr>
                </a:solidFill>
                <a:effectLst/>
                <a:uLnTx/>
                <a:uFillTx/>
                <a:latin typeface="Arial"/>
                <a:ea typeface="+mn-ea"/>
                <a:cs typeface="+mn-cs"/>
              </a:rPr>
              <a:t>SOCIALIZADO: 20 %</a:t>
            </a:r>
          </a:p>
          <a:p>
            <a:pPr marL="0" marR="0" lvl="0" indent="0" algn="l" defTabSz="466725" rtl="0" eaLnBrk="1" fontAlgn="auto" latinLnBrk="0" hangingPunct="1">
              <a:lnSpc>
                <a:spcPct val="100000"/>
              </a:lnSpc>
              <a:spcBef>
                <a:spcPct val="0"/>
              </a:spcBef>
              <a:spcAft>
                <a:spcPct val="35000"/>
              </a:spcAft>
              <a:buClrTx/>
              <a:buSzTx/>
              <a:buFontTx/>
              <a:buNone/>
              <a:tabLst/>
              <a:defRPr/>
            </a:pPr>
            <a:r>
              <a:rPr kumimoji="0" lang="es-ES" sz="1200" b="1" i="0" u="none" strike="noStrike" kern="1200" cap="none" spc="0" normalizeH="0" baseline="0" noProof="0" dirty="0">
                <a:ln>
                  <a:noFill/>
                </a:ln>
                <a:solidFill>
                  <a:srgbClr val="9B8357">
                    <a:lumMod val="75000"/>
                  </a:srgbClr>
                </a:solidFill>
                <a:effectLst/>
                <a:uLnTx/>
                <a:uFillTx/>
                <a:latin typeface="Arial"/>
                <a:ea typeface="+mn-ea"/>
                <a:cs typeface="+mn-cs"/>
              </a:rPr>
              <a:t>IMPLEMENTADO:</a:t>
            </a:r>
          </a:p>
          <a:p>
            <a:pPr marL="0" marR="0" lvl="0" indent="0" algn="l" defTabSz="466725" rtl="0" eaLnBrk="1" fontAlgn="auto" latinLnBrk="0" hangingPunct="1">
              <a:lnSpc>
                <a:spcPct val="100000"/>
              </a:lnSpc>
              <a:spcBef>
                <a:spcPct val="0"/>
              </a:spcBef>
              <a:spcAft>
                <a:spcPct val="35000"/>
              </a:spcAft>
              <a:buClrTx/>
              <a:buSzTx/>
              <a:buFontTx/>
              <a:buNone/>
              <a:tabLst/>
              <a:defRPr/>
            </a:pPr>
            <a:r>
              <a:rPr kumimoji="0" lang="es-ES" sz="1200" b="1" i="0" u="none" strike="noStrike" kern="1200" cap="none" spc="0" normalizeH="0" baseline="0" noProof="0" dirty="0">
                <a:ln>
                  <a:noFill/>
                </a:ln>
                <a:solidFill>
                  <a:srgbClr val="9B8357">
                    <a:lumMod val="75000"/>
                  </a:srgbClr>
                </a:solidFill>
                <a:effectLst/>
                <a:uLnTx/>
                <a:uFillTx/>
                <a:latin typeface="Arial"/>
                <a:ea typeface="+mn-ea"/>
                <a:cs typeface="+mn-cs"/>
              </a:rPr>
              <a:t>20% Hospital Modelo</a:t>
            </a:r>
          </a:p>
        </p:txBody>
      </p:sp>
      <p:sp>
        <p:nvSpPr>
          <p:cNvPr id="30" name="CuadroTexto 29"/>
          <p:cNvSpPr txBox="1"/>
          <p:nvPr/>
        </p:nvSpPr>
        <p:spPr>
          <a:xfrm>
            <a:off x="9788055" y="2976178"/>
            <a:ext cx="1717481" cy="7361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marR="0" lvl="0" indent="0" algn="l" defTabSz="466725" rtl="0" eaLnBrk="1" fontAlgn="auto" latinLnBrk="0" hangingPunct="1">
              <a:lnSpc>
                <a:spcPct val="100000"/>
              </a:lnSpc>
              <a:spcBef>
                <a:spcPct val="0"/>
              </a:spcBef>
              <a:spcAft>
                <a:spcPct val="35000"/>
              </a:spcAft>
              <a:buClrTx/>
              <a:buSzTx/>
              <a:buFontTx/>
              <a:buNone/>
              <a:tabLst/>
              <a:defRPr/>
            </a:pPr>
            <a:r>
              <a:rPr kumimoji="0" lang="es-ES" sz="1200" b="1" i="0" u="none" strike="noStrike" kern="1200" cap="none" spc="0" normalizeH="0" baseline="0" noProof="0" dirty="0">
                <a:ln>
                  <a:noFill/>
                </a:ln>
                <a:solidFill>
                  <a:srgbClr val="9B8357">
                    <a:lumMod val="75000"/>
                  </a:srgbClr>
                </a:solidFill>
                <a:effectLst/>
                <a:uLnTx/>
                <a:uFillTx/>
                <a:latin typeface="Arial"/>
                <a:ea typeface="+mn-ea"/>
                <a:cs typeface="+mn-cs"/>
              </a:rPr>
              <a:t>SOCIALIZADO: 100 %</a:t>
            </a:r>
          </a:p>
          <a:p>
            <a:pPr marL="0" marR="0" lvl="0" indent="0" algn="l" defTabSz="466725" rtl="0" eaLnBrk="1" fontAlgn="auto" latinLnBrk="0" hangingPunct="1">
              <a:lnSpc>
                <a:spcPct val="100000"/>
              </a:lnSpc>
              <a:spcBef>
                <a:spcPct val="0"/>
              </a:spcBef>
              <a:spcAft>
                <a:spcPct val="35000"/>
              </a:spcAft>
              <a:buClrTx/>
              <a:buSzTx/>
              <a:buFontTx/>
              <a:buNone/>
              <a:tabLst/>
              <a:defRPr/>
            </a:pPr>
            <a:r>
              <a:rPr kumimoji="0" lang="es-ES" sz="1200" b="1" i="0" u="none" strike="noStrike" kern="1200" cap="none" spc="0" normalizeH="0" baseline="0" noProof="0" dirty="0">
                <a:ln>
                  <a:noFill/>
                </a:ln>
                <a:solidFill>
                  <a:srgbClr val="9B8357">
                    <a:lumMod val="75000"/>
                  </a:srgbClr>
                </a:solidFill>
                <a:effectLst/>
                <a:uLnTx/>
                <a:uFillTx/>
                <a:latin typeface="Arial"/>
                <a:ea typeface="+mn-ea"/>
                <a:cs typeface="+mn-cs"/>
              </a:rPr>
              <a:t>IMPLEMENTADO:</a:t>
            </a:r>
          </a:p>
          <a:p>
            <a:pPr marL="0" marR="0" lvl="0" indent="0" algn="l" defTabSz="466725" rtl="0" eaLnBrk="1" fontAlgn="auto" latinLnBrk="0" hangingPunct="1">
              <a:lnSpc>
                <a:spcPct val="100000"/>
              </a:lnSpc>
              <a:spcBef>
                <a:spcPct val="0"/>
              </a:spcBef>
              <a:spcAft>
                <a:spcPct val="35000"/>
              </a:spcAft>
              <a:buClrTx/>
              <a:buSzTx/>
              <a:buFontTx/>
              <a:buNone/>
              <a:tabLst/>
              <a:defRPr/>
            </a:pPr>
            <a:r>
              <a:rPr kumimoji="0" lang="es-ES" sz="1200" b="1" i="0" u="none" strike="noStrike" kern="1200" cap="none" spc="0" normalizeH="0" baseline="0" noProof="0" dirty="0">
                <a:ln>
                  <a:noFill/>
                </a:ln>
                <a:solidFill>
                  <a:srgbClr val="9B8357">
                    <a:lumMod val="75000"/>
                  </a:srgbClr>
                </a:solidFill>
                <a:effectLst/>
                <a:uLnTx/>
                <a:uFillTx/>
                <a:latin typeface="Arial"/>
                <a:ea typeface="+mn-ea"/>
                <a:cs typeface="+mn-cs"/>
              </a:rPr>
              <a:t>50% en los 9 dptos.</a:t>
            </a:r>
          </a:p>
        </p:txBody>
      </p:sp>
      <p:pic>
        <p:nvPicPr>
          <p:cNvPr id="33" name="Picture 2" descr="Mais - Asuss | PDF | Seguro | Bienesta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704" r="12034" b="15828"/>
          <a:stretch/>
        </p:blipFill>
        <p:spPr bwMode="auto">
          <a:xfrm>
            <a:off x="5520964" y="2643033"/>
            <a:ext cx="1038543" cy="150858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rotWithShape="1">
          <a:blip r:embed="rId9"/>
          <a:srcRect r="4405" b="1770"/>
          <a:stretch/>
        </p:blipFill>
        <p:spPr>
          <a:xfrm>
            <a:off x="1538597" y="2465810"/>
            <a:ext cx="1324563" cy="1863025"/>
          </a:xfrm>
          <a:prstGeom prst="rect">
            <a:avLst/>
          </a:prstGeom>
        </p:spPr>
      </p:pic>
      <p:sp>
        <p:nvSpPr>
          <p:cNvPr id="26" name="Rectángulo 25"/>
          <p:cNvSpPr/>
          <p:nvPr/>
        </p:nvSpPr>
        <p:spPr>
          <a:xfrm>
            <a:off x="1535135" y="2515588"/>
            <a:ext cx="1331486" cy="184748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CuadroTexto 33"/>
          <p:cNvSpPr txBox="1"/>
          <p:nvPr/>
        </p:nvSpPr>
        <p:spPr>
          <a:xfrm rot="16200000">
            <a:off x="-1942215" y="3519717"/>
            <a:ext cx="5054866" cy="369332"/>
          </a:xfrm>
          <a:prstGeom prst="rect">
            <a:avLst/>
          </a:prstGeom>
          <a:solidFill>
            <a:schemeClr val="accent1"/>
          </a:solidFill>
        </p:spPr>
        <p:txBody>
          <a:bodyPr wrap="square" rtlCol="0">
            <a:spAutoFit/>
          </a:bodyPr>
          <a:lstStyle/>
          <a:p>
            <a:pPr algn="ctr"/>
            <a:r>
              <a:rPr lang="es-ES" b="1" dirty="0">
                <a:solidFill>
                  <a:schemeClr val="bg1"/>
                </a:solidFill>
              </a:rPr>
              <a:t>GESTIÓN DE CALIDAD</a:t>
            </a:r>
            <a:endParaRPr lang="es-BO" b="1" dirty="0">
              <a:solidFill>
                <a:schemeClr val="bg1"/>
              </a:solidFill>
            </a:endParaRPr>
          </a:p>
        </p:txBody>
      </p:sp>
    </p:spTree>
    <p:extLst>
      <p:ext uri="{BB962C8B-B14F-4D97-AF65-F5344CB8AC3E}">
        <p14:creationId xmlns:p14="http://schemas.microsoft.com/office/powerpoint/2010/main" val="36401215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94001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28758" y="1764157"/>
            <a:ext cx="2882649" cy="369332"/>
          </a:xfrm>
          <a:prstGeom prst="rect">
            <a:avLst/>
          </a:prstGeom>
        </p:spPr>
        <p:txBody>
          <a:bodyPr wrap="none">
            <a:spAutoFit/>
          </a:bodyPr>
          <a:lstStyle/>
          <a:p>
            <a:r>
              <a:rPr lang="es-ES" b="1" dirty="0">
                <a:solidFill>
                  <a:schemeClr val="bg1">
                    <a:lumMod val="65000"/>
                  </a:schemeClr>
                </a:solidFill>
                <a:latin typeface="Arial Black" panose="020B0A04020102020204" pitchFamily="34" charset="0"/>
              </a:rPr>
              <a:t>OBJETIVO GENERAL </a:t>
            </a:r>
            <a:endParaRPr lang="es-BO" b="1" dirty="0">
              <a:solidFill>
                <a:schemeClr val="bg1">
                  <a:lumMod val="65000"/>
                </a:schemeClr>
              </a:solidFill>
            </a:endParaRPr>
          </a:p>
        </p:txBody>
      </p:sp>
      <p:sp>
        <p:nvSpPr>
          <p:cNvPr id="3" name="Rectángulo 2"/>
          <p:cNvSpPr/>
          <p:nvPr/>
        </p:nvSpPr>
        <p:spPr>
          <a:xfrm>
            <a:off x="1179966" y="587835"/>
            <a:ext cx="9993441" cy="461665"/>
          </a:xfrm>
          <a:prstGeom prst="rect">
            <a:avLst/>
          </a:prstGeom>
        </p:spPr>
        <p:txBody>
          <a:bodyPr wrap="none">
            <a:spAutoFit/>
          </a:bodyPr>
          <a:lstStyle/>
          <a:p>
            <a:r>
              <a:rPr lang="es-ES" sz="2400" b="1" dirty="0">
                <a:solidFill>
                  <a:schemeClr val="bg1">
                    <a:lumMod val="50000"/>
                  </a:schemeClr>
                </a:solidFill>
                <a:latin typeface="Century Gothic" panose="020B0502020202020204" pitchFamily="34" charset="0"/>
              </a:rPr>
              <a:t>GRAN CRUZADA POR LA MEJORA DE LA CALIDAD EN LA ATENCIÓN</a:t>
            </a:r>
            <a:endParaRPr lang="es-BO" sz="2400" b="1" dirty="0">
              <a:solidFill>
                <a:schemeClr val="bg1">
                  <a:lumMod val="50000"/>
                </a:schemeClr>
              </a:solidFill>
              <a:latin typeface="Century Gothic" panose="020B0502020202020204" pitchFamily="34" charset="0"/>
            </a:endParaRPr>
          </a:p>
        </p:txBody>
      </p:sp>
      <p:sp>
        <p:nvSpPr>
          <p:cNvPr id="4" name="Rectángulo 3"/>
          <p:cNvSpPr/>
          <p:nvPr/>
        </p:nvSpPr>
        <p:spPr>
          <a:xfrm>
            <a:off x="2646628" y="2333041"/>
            <a:ext cx="7788998" cy="369332"/>
          </a:xfrm>
          <a:prstGeom prst="rect">
            <a:avLst/>
          </a:prstGeom>
        </p:spPr>
        <p:txBody>
          <a:bodyPr wrap="square">
            <a:spAutoFit/>
          </a:bodyPr>
          <a:lstStyle/>
          <a:p>
            <a:pPr algn="ctr"/>
            <a:r>
              <a:rPr lang="es-ES" dirty="0">
                <a:solidFill>
                  <a:schemeClr val="bg1">
                    <a:lumMod val="65000"/>
                  </a:schemeClr>
                </a:solidFill>
              </a:rPr>
              <a:t>Elevar la calidad de los servicios de salud a nivel nacional </a:t>
            </a:r>
            <a:endParaRPr lang="es-BO" dirty="0">
              <a:solidFill>
                <a:schemeClr val="bg1">
                  <a:lumMod val="65000"/>
                </a:schemeClr>
              </a:solidFill>
            </a:endParaRPr>
          </a:p>
        </p:txBody>
      </p:sp>
      <p:sp>
        <p:nvSpPr>
          <p:cNvPr id="5" name="Rectángulo 4"/>
          <p:cNvSpPr/>
          <p:nvPr/>
        </p:nvSpPr>
        <p:spPr>
          <a:xfrm>
            <a:off x="2128758" y="2941464"/>
            <a:ext cx="3459730" cy="369332"/>
          </a:xfrm>
          <a:prstGeom prst="rect">
            <a:avLst/>
          </a:prstGeom>
        </p:spPr>
        <p:txBody>
          <a:bodyPr wrap="none">
            <a:spAutoFit/>
          </a:bodyPr>
          <a:lstStyle/>
          <a:p>
            <a:r>
              <a:rPr lang="es-ES" dirty="0">
                <a:solidFill>
                  <a:schemeClr val="bg1">
                    <a:lumMod val="65000"/>
                  </a:schemeClr>
                </a:solidFill>
                <a:latin typeface="Arial Black" panose="020B0A04020102020204" pitchFamily="34" charset="0"/>
              </a:rPr>
              <a:t>OBJETIVOS ESPECIFICOS</a:t>
            </a:r>
          </a:p>
        </p:txBody>
      </p:sp>
      <p:sp>
        <p:nvSpPr>
          <p:cNvPr id="6" name="Rectángulo 5"/>
          <p:cNvSpPr/>
          <p:nvPr/>
        </p:nvSpPr>
        <p:spPr>
          <a:xfrm>
            <a:off x="3660617" y="3734553"/>
            <a:ext cx="6551692" cy="1200329"/>
          </a:xfrm>
          <a:prstGeom prst="rect">
            <a:avLst/>
          </a:prstGeom>
        </p:spPr>
        <p:txBody>
          <a:bodyPr wrap="square">
            <a:spAutoFit/>
          </a:bodyPr>
          <a:lstStyle/>
          <a:p>
            <a:pPr marL="285750" indent="-285750">
              <a:buFont typeface="Arial" panose="020B0604020202020204" pitchFamily="34" charset="0"/>
              <a:buChar char="•"/>
            </a:pPr>
            <a:r>
              <a:rPr lang="es-ES" dirty="0">
                <a:solidFill>
                  <a:schemeClr val="bg1">
                    <a:lumMod val="65000"/>
                  </a:schemeClr>
                </a:solidFill>
              </a:rPr>
              <a:t>Realizar el Diagnostico situacional de la calidad</a:t>
            </a:r>
          </a:p>
          <a:p>
            <a:pPr marL="285750" indent="-285750">
              <a:buFont typeface="Arial" panose="020B0604020202020204" pitchFamily="34" charset="0"/>
              <a:buChar char="•"/>
            </a:pPr>
            <a:r>
              <a:rPr lang="es-ES" dirty="0">
                <a:solidFill>
                  <a:schemeClr val="bg1">
                    <a:lumMod val="65000"/>
                  </a:schemeClr>
                </a:solidFill>
              </a:rPr>
              <a:t>Implementar programas de calidad</a:t>
            </a:r>
          </a:p>
          <a:p>
            <a:pPr marL="285750" indent="-285750">
              <a:buFont typeface="Arial" panose="020B0604020202020204" pitchFamily="34" charset="0"/>
              <a:buChar char="•"/>
            </a:pPr>
            <a:r>
              <a:rPr lang="es-ES" dirty="0">
                <a:solidFill>
                  <a:schemeClr val="bg1">
                    <a:lumMod val="65000"/>
                  </a:schemeClr>
                </a:solidFill>
              </a:rPr>
              <a:t>Promover un trato digno</a:t>
            </a:r>
          </a:p>
          <a:p>
            <a:pPr marL="285750" indent="-285750">
              <a:buFont typeface="Arial" panose="020B0604020202020204" pitchFamily="34" charset="0"/>
              <a:buChar char="•"/>
            </a:pPr>
            <a:r>
              <a:rPr lang="es-ES" dirty="0">
                <a:solidFill>
                  <a:schemeClr val="bg1">
                    <a:lumMod val="65000"/>
                  </a:schemeClr>
                </a:solidFill>
              </a:rPr>
              <a:t>Brindar servicios mas efectivos y oportunos</a:t>
            </a:r>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7734" t="17987" r="57422" b="14003"/>
          <a:stretch/>
        </p:blipFill>
        <p:spPr>
          <a:xfrm>
            <a:off x="644274" y="1684320"/>
            <a:ext cx="1216239" cy="1257144"/>
          </a:xfrm>
          <a:prstGeom prst="rect">
            <a:avLst/>
          </a:prstGeom>
        </p:spPr>
      </p:pic>
    </p:spTree>
    <p:extLst>
      <p:ext uri="{BB962C8B-B14F-4D97-AF65-F5344CB8AC3E}">
        <p14:creationId xmlns:p14="http://schemas.microsoft.com/office/powerpoint/2010/main" val="403825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rot="16200000">
            <a:off x="94387" y="3391900"/>
            <a:ext cx="1809021" cy="369332"/>
          </a:xfrm>
          <a:prstGeom prst="rect">
            <a:avLst/>
          </a:prstGeom>
        </p:spPr>
        <p:txBody>
          <a:bodyPr wrap="none">
            <a:spAutoFit/>
          </a:bodyPr>
          <a:lstStyle/>
          <a:p>
            <a:r>
              <a:rPr lang="es-BO" b="1" dirty="0">
                <a:solidFill>
                  <a:schemeClr val="bg1">
                    <a:lumMod val="65000"/>
                  </a:schemeClr>
                </a:solidFill>
              </a:rPr>
              <a:t>ESTRATEGIAS</a:t>
            </a:r>
          </a:p>
        </p:txBody>
      </p:sp>
      <p:sp>
        <p:nvSpPr>
          <p:cNvPr id="3" name="Rectángulo 2"/>
          <p:cNvSpPr/>
          <p:nvPr/>
        </p:nvSpPr>
        <p:spPr>
          <a:xfrm>
            <a:off x="1116593" y="505699"/>
            <a:ext cx="9993441" cy="461665"/>
          </a:xfrm>
          <a:prstGeom prst="rect">
            <a:avLst/>
          </a:prstGeom>
        </p:spPr>
        <p:txBody>
          <a:bodyPr wrap="none">
            <a:spAutoFit/>
          </a:bodyPr>
          <a:lstStyle/>
          <a:p>
            <a:r>
              <a:rPr lang="es-ES" sz="2400" b="1" dirty="0">
                <a:solidFill>
                  <a:schemeClr val="bg1">
                    <a:lumMod val="50000"/>
                  </a:schemeClr>
                </a:solidFill>
                <a:latin typeface="Century Gothic" panose="020B0502020202020204" pitchFamily="34" charset="0"/>
              </a:rPr>
              <a:t>GRAN CRUZADA POR LA MEJORA DE LA CALIDAD EN LA ATENCIÓN</a:t>
            </a:r>
            <a:endParaRPr lang="es-BO" sz="2400" b="1" dirty="0">
              <a:solidFill>
                <a:schemeClr val="bg1">
                  <a:lumMod val="50000"/>
                </a:schemeClr>
              </a:solidFill>
              <a:latin typeface="Century Gothic" panose="020B0502020202020204" pitchFamily="34" charset="0"/>
            </a:endParaRPr>
          </a:p>
        </p:txBody>
      </p:sp>
      <p:sp>
        <p:nvSpPr>
          <p:cNvPr id="4" name="Rectángulo 3"/>
          <p:cNvSpPr/>
          <p:nvPr/>
        </p:nvSpPr>
        <p:spPr>
          <a:xfrm>
            <a:off x="3359239" y="2276970"/>
            <a:ext cx="6096000" cy="800219"/>
          </a:xfrm>
          <a:prstGeom prst="rect">
            <a:avLst/>
          </a:prstGeom>
        </p:spPr>
        <p:txBody>
          <a:bodyPr>
            <a:spAutoFit/>
          </a:bodyPr>
          <a:lstStyle/>
          <a:p>
            <a:r>
              <a:rPr lang="es-ES" sz="2800" dirty="0">
                <a:solidFill>
                  <a:schemeClr val="bg1">
                    <a:lumMod val="65000"/>
                  </a:schemeClr>
                </a:solidFill>
              </a:rPr>
              <a:t>83</a:t>
            </a:r>
            <a:r>
              <a:rPr lang="es-ES" dirty="0"/>
              <a:t> personas de la parte administrativa realizaran las encuestas a pacientes</a:t>
            </a:r>
            <a:endParaRPr lang="es-BO" dirty="0"/>
          </a:p>
        </p:txBody>
      </p:sp>
      <p:pic>
        <p:nvPicPr>
          <p:cNvPr id="5" name="Imagen 4"/>
          <p:cNvPicPr>
            <a:picLocks noChangeAspect="1"/>
          </p:cNvPicPr>
          <p:nvPr/>
        </p:nvPicPr>
        <p:blipFill rotWithShape="1">
          <a:blip r:embed="rId2" cstate="hqprint">
            <a:extLst>
              <a:ext uri="{28A0092B-C50C-407E-A947-70E740481C1C}">
                <a14:useLocalDpi xmlns:a14="http://schemas.microsoft.com/office/drawing/2010/main" val="0"/>
              </a:ext>
            </a:extLst>
          </a:blip>
          <a:srcRect l="3219" t="16249" r="86896" b="51867"/>
          <a:stretch/>
        </p:blipFill>
        <p:spPr>
          <a:xfrm>
            <a:off x="2047821" y="2074576"/>
            <a:ext cx="1311418" cy="1311017"/>
          </a:xfrm>
          <a:prstGeom prst="rect">
            <a:avLst/>
          </a:prstGeom>
        </p:spPr>
      </p:pic>
      <p:sp>
        <p:nvSpPr>
          <p:cNvPr id="6" name="Rectángulo 5"/>
          <p:cNvSpPr/>
          <p:nvPr/>
        </p:nvSpPr>
        <p:spPr>
          <a:xfrm>
            <a:off x="3227799" y="3391901"/>
            <a:ext cx="6090129" cy="523220"/>
          </a:xfrm>
          <a:prstGeom prst="rect">
            <a:avLst/>
          </a:prstGeom>
        </p:spPr>
        <p:txBody>
          <a:bodyPr wrap="none">
            <a:spAutoFit/>
          </a:bodyPr>
          <a:lstStyle/>
          <a:p>
            <a:r>
              <a:rPr lang="es-ES" sz="2800" dirty="0">
                <a:solidFill>
                  <a:schemeClr val="bg1">
                    <a:lumMod val="65000"/>
                  </a:schemeClr>
                </a:solidFill>
              </a:rPr>
              <a:t>1494</a:t>
            </a:r>
            <a:r>
              <a:rPr lang="es-ES" dirty="0"/>
              <a:t> pacientes serán encuestados (usuarios externos)</a:t>
            </a:r>
            <a:endParaRPr lang="es-BO" dirty="0"/>
          </a:p>
        </p:txBody>
      </p:sp>
      <p:pic>
        <p:nvPicPr>
          <p:cNvPr id="7" name="Imagen 6"/>
          <p:cNvPicPr>
            <a:picLocks noChangeAspect="1"/>
          </p:cNvPicPr>
          <p:nvPr/>
        </p:nvPicPr>
        <p:blipFill rotWithShape="1">
          <a:blip r:embed="rId2" cstate="hqprint">
            <a:extLst>
              <a:ext uri="{28A0092B-C50C-407E-A947-70E740481C1C}">
                <a14:useLocalDpi xmlns:a14="http://schemas.microsoft.com/office/drawing/2010/main" val="0"/>
              </a:ext>
            </a:extLst>
          </a:blip>
          <a:srcRect l="29623" t="16249" r="60492" b="51867"/>
          <a:stretch/>
        </p:blipFill>
        <p:spPr>
          <a:xfrm>
            <a:off x="9114491" y="2963243"/>
            <a:ext cx="1311418" cy="1311017"/>
          </a:xfrm>
          <a:prstGeom prst="rect">
            <a:avLst/>
          </a:prstGeom>
        </p:spPr>
      </p:pic>
      <p:sp>
        <p:nvSpPr>
          <p:cNvPr id="8" name="Rectángulo 7"/>
          <p:cNvSpPr/>
          <p:nvPr/>
        </p:nvSpPr>
        <p:spPr>
          <a:xfrm>
            <a:off x="3442969" y="4300980"/>
            <a:ext cx="6096000" cy="800219"/>
          </a:xfrm>
          <a:prstGeom prst="rect">
            <a:avLst/>
          </a:prstGeom>
        </p:spPr>
        <p:txBody>
          <a:bodyPr>
            <a:spAutoFit/>
          </a:bodyPr>
          <a:lstStyle/>
          <a:p>
            <a:r>
              <a:rPr lang="es-ES" sz="2800" dirty="0">
                <a:solidFill>
                  <a:schemeClr val="bg1">
                    <a:lumMod val="65000"/>
                  </a:schemeClr>
                </a:solidFill>
              </a:rPr>
              <a:t>252</a:t>
            </a:r>
            <a:r>
              <a:rPr lang="es-ES" dirty="0"/>
              <a:t> profesionales en salud y de apoyo del Hospital Modelo serán encuestados (usuarios internos)</a:t>
            </a:r>
            <a:endParaRPr lang="es-BO" dirty="0"/>
          </a:p>
        </p:txBody>
      </p:sp>
      <p:pic>
        <p:nvPicPr>
          <p:cNvPr id="9" name="Imagen 8"/>
          <p:cNvPicPr>
            <a:picLocks noChangeAspect="1"/>
          </p:cNvPicPr>
          <p:nvPr/>
        </p:nvPicPr>
        <p:blipFill rotWithShape="1">
          <a:blip r:embed="rId2" cstate="hqprint">
            <a:extLst>
              <a:ext uri="{28A0092B-C50C-407E-A947-70E740481C1C}">
                <a14:useLocalDpi xmlns:a14="http://schemas.microsoft.com/office/drawing/2010/main" val="0"/>
              </a:ext>
            </a:extLst>
          </a:blip>
          <a:srcRect l="16094" t="16425" r="74021" b="51691"/>
          <a:stretch/>
        </p:blipFill>
        <p:spPr>
          <a:xfrm>
            <a:off x="2131551" y="3971519"/>
            <a:ext cx="1311418" cy="1311017"/>
          </a:xfrm>
          <a:prstGeom prst="rect">
            <a:avLst/>
          </a:prstGeom>
        </p:spPr>
      </p:pic>
      <p:sp>
        <p:nvSpPr>
          <p:cNvPr id="10" name="Rectángulo 9"/>
          <p:cNvSpPr/>
          <p:nvPr/>
        </p:nvSpPr>
        <p:spPr>
          <a:xfrm>
            <a:off x="3359239" y="5546950"/>
            <a:ext cx="6096000" cy="369332"/>
          </a:xfrm>
          <a:prstGeom prst="rect">
            <a:avLst/>
          </a:prstGeom>
        </p:spPr>
        <p:txBody>
          <a:bodyPr>
            <a:spAutoFit/>
          </a:bodyPr>
          <a:lstStyle/>
          <a:p>
            <a:r>
              <a:rPr lang="es-ES" dirty="0"/>
              <a:t>Mes de la actividad: Dos veces al año.</a:t>
            </a:r>
            <a:endParaRPr lang="es-BO" dirty="0"/>
          </a:p>
        </p:txBody>
      </p:sp>
      <p:pic>
        <p:nvPicPr>
          <p:cNvPr id="11" name="Imagen 10"/>
          <p:cNvPicPr>
            <a:picLocks noChangeAspect="1"/>
          </p:cNvPicPr>
          <p:nvPr/>
        </p:nvPicPr>
        <p:blipFill rotWithShape="1">
          <a:blip r:embed="rId2" cstate="hqprint">
            <a:extLst>
              <a:ext uri="{28A0092B-C50C-407E-A947-70E740481C1C}">
                <a14:useLocalDpi xmlns:a14="http://schemas.microsoft.com/office/drawing/2010/main" val="0"/>
              </a:ext>
            </a:extLst>
          </a:blip>
          <a:srcRect l="42271" t="16200" r="47844" b="51916"/>
          <a:stretch/>
        </p:blipFill>
        <p:spPr>
          <a:xfrm>
            <a:off x="9114490" y="5018122"/>
            <a:ext cx="1311418" cy="1311017"/>
          </a:xfrm>
          <a:prstGeom prst="rect">
            <a:avLst/>
          </a:prstGeom>
        </p:spPr>
      </p:pic>
      <p:sp>
        <p:nvSpPr>
          <p:cNvPr id="12" name="Rectángulo 11"/>
          <p:cNvSpPr/>
          <p:nvPr/>
        </p:nvSpPr>
        <p:spPr>
          <a:xfrm>
            <a:off x="1545123" y="1541369"/>
            <a:ext cx="10514091" cy="369332"/>
          </a:xfrm>
          <a:prstGeom prst="rect">
            <a:avLst/>
          </a:prstGeom>
        </p:spPr>
        <p:txBody>
          <a:bodyPr wrap="square">
            <a:spAutoFit/>
          </a:bodyPr>
          <a:lstStyle/>
          <a:p>
            <a:r>
              <a:rPr lang="es-ES" b="1" dirty="0">
                <a:solidFill>
                  <a:schemeClr val="bg1">
                    <a:lumMod val="65000"/>
                  </a:schemeClr>
                </a:solidFill>
              </a:rPr>
              <a:t>Aplicar encuestas digitales de satisfacción al usuario interno y externo</a:t>
            </a:r>
            <a:endParaRPr lang="es-BO" b="1" dirty="0">
              <a:solidFill>
                <a:schemeClr val="bg1">
                  <a:lumMod val="65000"/>
                </a:schemeClr>
              </a:solidFill>
            </a:endParaRPr>
          </a:p>
        </p:txBody>
      </p:sp>
      <p:sp>
        <p:nvSpPr>
          <p:cNvPr id="13" name="CuadroTexto 12"/>
          <p:cNvSpPr txBox="1"/>
          <p:nvPr/>
        </p:nvSpPr>
        <p:spPr>
          <a:xfrm>
            <a:off x="998897" y="1466359"/>
            <a:ext cx="561315" cy="519351"/>
          </a:xfrm>
          <a:prstGeom prst="ellipse">
            <a:avLst/>
          </a:prstGeom>
          <a:solidFill>
            <a:srgbClr val="00B0F0"/>
          </a:solidFill>
          <a:ln>
            <a:noFill/>
          </a:ln>
        </p:spPr>
        <p:txBody>
          <a:bodyPr wrap="square" rtlCol="0">
            <a:spAutoFit/>
          </a:bodyPr>
          <a:lstStyle/>
          <a:p>
            <a:pPr algn="ctr"/>
            <a:r>
              <a:rPr lang="es-ES" b="1" dirty="0">
                <a:solidFill>
                  <a:schemeClr val="bg1"/>
                </a:solidFill>
              </a:rPr>
              <a:t>1</a:t>
            </a:r>
            <a:endParaRPr lang="es-BO" b="1" dirty="0">
              <a:solidFill>
                <a:schemeClr val="bg1"/>
              </a:solidFill>
            </a:endParaRPr>
          </a:p>
        </p:txBody>
      </p:sp>
      <p:pic>
        <p:nvPicPr>
          <p:cNvPr id="14" name="Imagen 13"/>
          <p:cNvPicPr>
            <a:picLocks noChangeAspect="1"/>
          </p:cNvPicPr>
          <p:nvPr/>
        </p:nvPicPr>
        <p:blipFill rotWithShape="1">
          <a:blip r:embed="rId3" cstate="print">
            <a:extLst>
              <a:ext uri="{28A0092B-C50C-407E-A947-70E740481C1C}">
                <a14:useLocalDpi xmlns:a14="http://schemas.microsoft.com/office/drawing/2010/main" val="0"/>
              </a:ext>
            </a:extLst>
          </a:blip>
          <a:srcRect l="55000" t="12233" r="12421" b="15627"/>
          <a:stretch/>
        </p:blipFill>
        <p:spPr>
          <a:xfrm>
            <a:off x="459676" y="4523696"/>
            <a:ext cx="1137156" cy="1333500"/>
          </a:xfrm>
          <a:prstGeom prst="rect">
            <a:avLst/>
          </a:prstGeom>
        </p:spPr>
      </p:pic>
    </p:spTree>
    <p:extLst>
      <p:ext uri="{BB962C8B-B14F-4D97-AF65-F5344CB8AC3E}">
        <p14:creationId xmlns:p14="http://schemas.microsoft.com/office/powerpoint/2010/main" val="20175388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45536" y="1695179"/>
            <a:ext cx="7734678" cy="923330"/>
          </a:xfrm>
          <a:prstGeom prst="rect">
            <a:avLst/>
          </a:prstGeom>
        </p:spPr>
        <p:txBody>
          <a:bodyPr wrap="square">
            <a:spAutoFit/>
          </a:bodyPr>
          <a:lstStyle/>
          <a:p>
            <a:r>
              <a:rPr lang="es-ES" b="1" dirty="0">
                <a:solidFill>
                  <a:schemeClr val="bg1">
                    <a:lumMod val="65000"/>
                  </a:schemeClr>
                </a:solidFill>
              </a:rPr>
              <a:t>Mejorar el acceso a la información a los asegurados (Se implementa punto de información y otros medios: vía telefónica, página Web, medios audiovisuales, etc.)</a:t>
            </a:r>
            <a:endParaRPr lang="es-BO" b="1" dirty="0">
              <a:solidFill>
                <a:schemeClr val="bg1">
                  <a:lumMod val="65000"/>
                </a:schemeClr>
              </a:solidFill>
            </a:endParaRPr>
          </a:p>
        </p:txBody>
      </p:sp>
      <p:sp>
        <p:nvSpPr>
          <p:cNvPr id="3" name="CuadroTexto 2"/>
          <p:cNvSpPr txBox="1"/>
          <p:nvPr/>
        </p:nvSpPr>
        <p:spPr>
          <a:xfrm>
            <a:off x="884221" y="1758668"/>
            <a:ext cx="561315" cy="519351"/>
          </a:xfrm>
          <a:prstGeom prst="ellipse">
            <a:avLst/>
          </a:prstGeom>
          <a:solidFill>
            <a:srgbClr val="00B0F0"/>
          </a:solidFill>
          <a:ln>
            <a:noFill/>
          </a:ln>
        </p:spPr>
        <p:txBody>
          <a:bodyPr wrap="square" rtlCol="0">
            <a:spAutoFit/>
          </a:bodyPr>
          <a:lstStyle/>
          <a:p>
            <a:pPr algn="ctr"/>
            <a:r>
              <a:rPr lang="es-ES" b="1" dirty="0">
                <a:solidFill>
                  <a:schemeClr val="bg1"/>
                </a:solidFill>
              </a:rPr>
              <a:t>2</a:t>
            </a:r>
            <a:endParaRPr lang="es-BO" b="1" dirty="0">
              <a:solidFill>
                <a:schemeClr val="bg1"/>
              </a:solidFill>
            </a:endParaRPr>
          </a:p>
        </p:txBody>
      </p:sp>
      <p:pic>
        <p:nvPicPr>
          <p:cNvPr id="4" name="Imagen 3"/>
          <p:cNvPicPr>
            <a:picLocks noChangeAspect="1"/>
          </p:cNvPicPr>
          <p:nvPr/>
        </p:nvPicPr>
        <p:blipFill rotWithShape="1">
          <a:blip r:embed="rId2" cstate="hqprint">
            <a:extLst>
              <a:ext uri="{28A0092B-C50C-407E-A947-70E740481C1C}">
                <a14:useLocalDpi xmlns:a14="http://schemas.microsoft.com/office/drawing/2010/main" val="0"/>
              </a:ext>
            </a:extLst>
          </a:blip>
          <a:srcRect l="57414" t="9518" r="27040" b="47925"/>
          <a:stretch/>
        </p:blipFill>
        <p:spPr>
          <a:xfrm>
            <a:off x="9254927" y="1501335"/>
            <a:ext cx="1545125" cy="1311017"/>
          </a:xfrm>
          <a:prstGeom prst="rect">
            <a:avLst/>
          </a:prstGeom>
        </p:spPr>
      </p:pic>
      <p:sp>
        <p:nvSpPr>
          <p:cNvPr id="5" name="CuadroTexto 4"/>
          <p:cNvSpPr txBox="1"/>
          <p:nvPr/>
        </p:nvSpPr>
        <p:spPr>
          <a:xfrm>
            <a:off x="910648" y="3335116"/>
            <a:ext cx="561315" cy="519351"/>
          </a:xfrm>
          <a:prstGeom prst="ellipse">
            <a:avLst/>
          </a:prstGeom>
          <a:solidFill>
            <a:srgbClr val="00B0F0"/>
          </a:solidFill>
          <a:ln>
            <a:noFill/>
          </a:ln>
        </p:spPr>
        <p:txBody>
          <a:bodyPr wrap="square" rtlCol="0">
            <a:spAutoFit/>
          </a:bodyPr>
          <a:lstStyle/>
          <a:p>
            <a:pPr algn="ctr"/>
            <a:r>
              <a:rPr lang="es-ES" b="1" dirty="0">
                <a:solidFill>
                  <a:schemeClr val="bg1"/>
                </a:solidFill>
              </a:rPr>
              <a:t>3</a:t>
            </a:r>
            <a:endParaRPr lang="es-BO" b="1" dirty="0">
              <a:solidFill>
                <a:schemeClr val="bg1"/>
              </a:solidFill>
            </a:endParaRPr>
          </a:p>
        </p:txBody>
      </p:sp>
      <p:sp>
        <p:nvSpPr>
          <p:cNvPr id="6" name="Rectángulo 5"/>
          <p:cNvSpPr/>
          <p:nvPr/>
        </p:nvSpPr>
        <p:spPr>
          <a:xfrm>
            <a:off x="1585554" y="3410125"/>
            <a:ext cx="5151923" cy="369332"/>
          </a:xfrm>
          <a:prstGeom prst="rect">
            <a:avLst/>
          </a:prstGeom>
        </p:spPr>
        <p:txBody>
          <a:bodyPr wrap="none">
            <a:spAutoFit/>
          </a:bodyPr>
          <a:lstStyle/>
          <a:p>
            <a:r>
              <a:rPr lang="es-ES" b="1" dirty="0">
                <a:solidFill>
                  <a:schemeClr val="bg1">
                    <a:lumMod val="65000"/>
                  </a:schemeClr>
                </a:solidFill>
              </a:rPr>
              <a:t>Se implementa el DEFENSOR DEL PACIENTE</a:t>
            </a:r>
            <a:endParaRPr lang="es-BO" b="1" dirty="0">
              <a:solidFill>
                <a:schemeClr val="bg1">
                  <a:lumMod val="65000"/>
                </a:schemeClr>
              </a:solidFill>
            </a:endParaRPr>
          </a:p>
        </p:txBody>
      </p:sp>
      <p:pic>
        <p:nvPicPr>
          <p:cNvPr id="8" name="Imagen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15852" y="2788627"/>
            <a:ext cx="1574569" cy="1454067"/>
          </a:xfrm>
          <a:prstGeom prst="rect">
            <a:avLst/>
          </a:prstGeom>
        </p:spPr>
      </p:pic>
      <p:pic>
        <p:nvPicPr>
          <p:cNvPr id="9" name="Imagen 8"/>
          <p:cNvPicPr>
            <a:picLocks noChangeAspect="1"/>
          </p:cNvPicPr>
          <p:nvPr/>
        </p:nvPicPr>
        <p:blipFill rotWithShape="1">
          <a:blip r:embed="rId2" cstate="hqprint">
            <a:extLst>
              <a:ext uri="{28A0092B-C50C-407E-A947-70E740481C1C}">
                <a14:useLocalDpi xmlns:a14="http://schemas.microsoft.com/office/drawing/2010/main" val="0"/>
              </a:ext>
            </a:extLst>
          </a:blip>
          <a:srcRect l="3219" t="16249" r="86896" b="51867"/>
          <a:stretch/>
        </p:blipFill>
        <p:spPr>
          <a:xfrm>
            <a:off x="7868796" y="2875792"/>
            <a:ext cx="1311418" cy="1311017"/>
          </a:xfrm>
          <a:prstGeom prst="rect">
            <a:avLst/>
          </a:prstGeom>
        </p:spPr>
      </p:pic>
      <p:sp>
        <p:nvSpPr>
          <p:cNvPr id="10" name="Rectángulo 9"/>
          <p:cNvSpPr/>
          <p:nvPr/>
        </p:nvSpPr>
        <p:spPr>
          <a:xfrm>
            <a:off x="9080902" y="3208136"/>
            <a:ext cx="2556810" cy="646331"/>
          </a:xfrm>
          <a:prstGeom prst="rect">
            <a:avLst/>
          </a:prstGeom>
        </p:spPr>
        <p:txBody>
          <a:bodyPr wrap="square">
            <a:spAutoFit/>
          </a:bodyPr>
          <a:lstStyle/>
          <a:p>
            <a:r>
              <a:rPr lang="es-ES" dirty="0"/>
              <a:t>83 personas de la parte administrativa</a:t>
            </a:r>
            <a:endParaRPr lang="es-BO" dirty="0"/>
          </a:p>
        </p:txBody>
      </p:sp>
      <p:sp>
        <p:nvSpPr>
          <p:cNvPr id="11" name="Rectángulo 10"/>
          <p:cNvSpPr/>
          <p:nvPr/>
        </p:nvSpPr>
        <p:spPr>
          <a:xfrm>
            <a:off x="1601184" y="4809783"/>
            <a:ext cx="6429240" cy="923330"/>
          </a:xfrm>
          <a:prstGeom prst="rect">
            <a:avLst/>
          </a:prstGeom>
        </p:spPr>
        <p:txBody>
          <a:bodyPr wrap="square">
            <a:spAutoFit/>
          </a:bodyPr>
          <a:lstStyle/>
          <a:p>
            <a:r>
              <a:rPr lang="es-ES" b="1" dirty="0">
                <a:solidFill>
                  <a:schemeClr val="bg1">
                    <a:lumMod val="65000"/>
                  </a:schemeClr>
                </a:solidFill>
              </a:rPr>
              <a:t>Mejorar el trato digno a los pacientes, con actividades sobre el buen trato y de derechos humanos. Fortalecer las capacidades técnicas del personal de salud.</a:t>
            </a:r>
            <a:endParaRPr lang="es-BO" b="1" dirty="0">
              <a:solidFill>
                <a:schemeClr val="bg1">
                  <a:lumMod val="65000"/>
                </a:schemeClr>
              </a:solidFill>
            </a:endParaRPr>
          </a:p>
        </p:txBody>
      </p:sp>
      <p:sp>
        <p:nvSpPr>
          <p:cNvPr id="12" name="CuadroTexto 11"/>
          <p:cNvSpPr txBox="1"/>
          <p:nvPr/>
        </p:nvSpPr>
        <p:spPr>
          <a:xfrm>
            <a:off x="910648" y="4890596"/>
            <a:ext cx="561315" cy="519351"/>
          </a:xfrm>
          <a:prstGeom prst="ellipse">
            <a:avLst/>
          </a:prstGeom>
          <a:solidFill>
            <a:srgbClr val="00B0F0"/>
          </a:solidFill>
          <a:ln>
            <a:noFill/>
          </a:ln>
        </p:spPr>
        <p:txBody>
          <a:bodyPr wrap="square" rtlCol="0">
            <a:spAutoFit/>
          </a:bodyPr>
          <a:lstStyle/>
          <a:p>
            <a:pPr algn="ctr"/>
            <a:r>
              <a:rPr lang="es-ES" b="1" dirty="0">
                <a:solidFill>
                  <a:schemeClr val="bg1"/>
                </a:solidFill>
              </a:rPr>
              <a:t>4</a:t>
            </a:r>
            <a:endParaRPr lang="es-BO" b="1" dirty="0">
              <a:solidFill>
                <a:schemeClr val="bg1"/>
              </a:solidFill>
            </a:endParaRPr>
          </a:p>
        </p:txBody>
      </p:sp>
      <p:pic>
        <p:nvPicPr>
          <p:cNvPr id="13" name="Imagen 12"/>
          <p:cNvPicPr>
            <a:picLocks noChangeAspect="1"/>
          </p:cNvPicPr>
          <p:nvPr/>
        </p:nvPicPr>
        <p:blipFill rotWithShape="1">
          <a:blip r:embed="rId2" cstate="hqprint">
            <a:extLst>
              <a:ext uri="{28A0092B-C50C-407E-A947-70E740481C1C}">
                <a14:useLocalDpi xmlns:a14="http://schemas.microsoft.com/office/drawing/2010/main" val="0"/>
              </a:ext>
            </a:extLst>
          </a:blip>
          <a:srcRect l="76087" t="9812" r="5505" b="47631"/>
          <a:stretch/>
        </p:blipFill>
        <p:spPr>
          <a:xfrm>
            <a:off x="7950494" y="4687586"/>
            <a:ext cx="1633295" cy="1170395"/>
          </a:xfrm>
          <a:prstGeom prst="rect">
            <a:avLst/>
          </a:prstGeom>
        </p:spPr>
      </p:pic>
      <p:sp>
        <p:nvSpPr>
          <p:cNvPr id="18" name="Rectángulo 17"/>
          <p:cNvSpPr/>
          <p:nvPr/>
        </p:nvSpPr>
        <p:spPr>
          <a:xfrm>
            <a:off x="1784499" y="830432"/>
            <a:ext cx="1809021" cy="369332"/>
          </a:xfrm>
          <a:prstGeom prst="rect">
            <a:avLst/>
          </a:prstGeom>
        </p:spPr>
        <p:txBody>
          <a:bodyPr wrap="none">
            <a:spAutoFit/>
          </a:bodyPr>
          <a:lstStyle/>
          <a:p>
            <a:r>
              <a:rPr lang="es-BO" b="1" dirty="0">
                <a:solidFill>
                  <a:schemeClr val="bg1">
                    <a:lumMod val="50000"/>
                  </a:schemeClr>
                </a:solidFill>
              </a:rPr>
              <a:t>ESTRATEGIAS</a:t>
            </a:r>
          </a:p>
        </p:txBody>
      </p:sp>
      <p:pic>
        <p:nvPicPr>
          <p:cNvPr id="22" name="Imagen 21"/>
          <p:cNvPicPr>
            <a:picLocks noChangeAspect="1"/>
          </p:cNvPicPr>
          <p:nvPr/>
        </p:nvPicPr>
        <p:blipFill rotWithShape="1">
          <a:blip r:embed="rId4" cstate="print">
            <a:extLst>
              <a:ext uri="{28A0092B-C50C-407E-A947-70E740481C1C}">
                <a14:useLocalDpi xmlns:a14="http://schemas.microsoft.com/office/drawing/2010/main" val="0"/>
              </a:ext>
            </a:extLst>
          </a:blip>
          <a:srcRect l="55000" t="12233" r="12421" b="15627"/>
          <a:stretch/>
        </p:blipFill>
        <p:spPr>
          <a:xfrm>
            <a:off x="622727" y="240876"/>
            <a:ext cx="1137156" cy="1333500"/>
          </a:xfrm>
          <a:prstGeom prst="rect">
            <a:avLst/>
          </a:prstGeom>
        </p:spPr>
      </p:pic>
    </p:spTree>
    <p:extLst>
      <p:ext uri="{BB962C8B-B14F-4D97-AF65-F5344CB8AC3E}">
        <p14:creationId xmlns:p14="http://schemas.microsoft.com/office/powerpoint/2010/main" val="37516198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p:bldP spid="10" grpId="0"/>
      <p:bldP spid="11"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806726" y="2037245"/>
            <a:ext cx="561315" cy="519351"/>
          </a:xfrm>
          <a:prstGeom prst="ellipse">
            <a:avLst/>
          </a:prstGeom>
          <a:solidFill>
            <a:srgbClr val="00B0F0"/>
          </a:solidFill>
          <a:ln>
            <a:noFill/>
          </a:ln>
        </p:spPr>
        <p:txBody>
          <a:bodyPr wrap="square" rtlCol="0">
            <a:spAutoFit/>
          </a:bodyPr>
          <a:lstStyle/>
          <a:p>
            <a:pPr algn="ctr"/>
            <a:r>
              <a:rPr lang="es-ES" b="1" dirty="0">
                <a:solidFill>
                  <a:schemeClr val="bg1"/>
                </a:solidFill>
              </a:rPr>
              <a:t>4</a:t>
            </a:r>
            <a:endParaRPr lang="es-BO" b="1" dirty="0">
              <a:solidFill>
                <a:schemeClr val="bg1"/>
              </a:solidFill>
            </a:endParaRPr>
          </a:p>
        </p:txBody>
      </p:sp>
      <p:sp>
        <p:nvSpPr>
          <p:cNvPr id="15" name="Rectángulo 14"/>
          <p:cNvSpPr/>
          <p:nvPr/>
        </p:nvSpPr>
        <p:spPr>
          <a:xfrm>
            <a:off x="1514171" y="1973754"/>
            <a:ext cx="7407015" cy="646331"/>
          </a:xfrm>
          <a:prstGeom prst="rect">
            <a:avLst/>
          </a:prstGeom>
        </p:spPr>
        <p:txBody>
          <a:bodyPr wrap="square">
            <a:spAutoFit/>
          </a:bodyPr>
          <a:lstStyle/>
          <a:p>
            <a:r>
              <a:rPr lang="es-ES" b="1" dirty="0">
                <a:solidFill>
                  <a:schemeClr val="bg1">
                    <a:lumMod val="65000"/>
                  </a:schemeClr>
                </a:solidFill>
              </a:rPr>
              <a:t>Contar con datos estadísticos confiables a nivel nacional como Central de Información de Quejas y Reclamos (CIQR).</a:t>
            </a:r>
            <a:endParaRPr lang="es-BO" b="1" dirty="0">
              <a:solidFill>
                <a:schemeClr val="bg1">
                  <a:lumMod val="65000"/>
                </a:schemeClr>
              </a:solidFill>
            </a:endParaRPr>
          </a:p>
        </p:txBody>
      </p:sp>
      <p:pic>
        <p:nvPicPr>
          <p:cNvPr id="16" name="Imagen 15"/>
          <p:cNvPicPr>
            <a:picLocks noChangeAspect="1"/>
          </p:cNvPicPr>
          <p:nvPr/>
        </p:nvPicPr>
        <p:blipFill rotWithShape="1">
          <a:blip r:embed="rId2" cstate="hqprint">
            <a:extLst>
              <a:ext uri="{28A0092B-C50C-407E-A947-70E740481C1C}">
                <a14:useLocalDpi xmlns:a14="http://schemas.microsoft.com/office/drawing/2010/main" val="0"/>
              </a:ext>
            </a:extLst>
          </a:blip>
          <a:srcRect l="1702" t="55899" r="85096" b="1544"/>
          <a:stretch/>
        </p:blipFill>
        <p:spPr>
          <a:xfrm>
            <a:off x="8759870" y="1456232"/>
            <a:ext cx="1803024" cy="1801499"/>
          </a:xfrm>
          <a:prstGeom prst="rect">
            <a:avLst/>
          </a:prstGeom>
        </p:spPr>
      </p:pic>
      <p:sp>
        <p:nvSpPr>
          <p:cNvPr id="18" name="CuadroTexto 17"/>
          <p:cNvSpPr txBox="1"/>
          <p:nvPr/>
        </p:nvSpPr>
        <p:spPr>
          <a:xfrm>
            <a:off x="806726" y="3140259"/>
            <a:ext cx="561315" cy="519351"/>
          </a:xfrm>
          <a:prstGeom prst="ellipse">
            <a:avLst/>
          </a:prstGeom>
          <a:solidFill>
            <a:srgbClr val="00B0F0"/>
          </a:solidFill>
          <a:ln>
            <a:noFill/>
          </a:ln>
        </p:spPr>
        <p:txBody>
          <a:bodyPr wrap="square" rtlCol="0">
            <a:spAutoFit/>
          </a:bodyPr>
          <a:lstStyle/>
          <a:p>
            <a:pPr algn="ctr"/>
            <a:r>
              <a:rPr lang="es-ES" b="1" dirty="0">
                <a:solidFill>
                  <a:schemeClr val="bg1"/>
                </a:solidFill>
              </a:rPr>
              <a:t>5</a:t>
            </a:r>
            <a:endParaRPr lang="es-BO" b="1" dirty="0">
              <a:solidFill>
                <a:schemeClr val="bg1"/>
              </a:solidFill>
            </a:endParaRPr>
          </a:p>
        </p:txBody>
      </p:sp>
      <p:sp>
        <p:nvSpPr>
          <p:cNvPr id="7" name="Rectángulo 6"/>
          <p:cNvSpPr/>
          <p:nvPr/>
        </p:nvSpPr>
        <p:spPr>
          <a:xfrm>
            <a:off x="1514171" y="3215268"/>
            <a:ext cx="6378669" cy="369332"/>
          </a:xfrm>
          <a:prstGeom prst="rect">
            <a:avLst/>
          </a:prstGeom>
        </p:spPr>
        <p:txBody>
          <a:bodyPr wrap="none">
            <a:spAutoFit/>
          </a:bodyPr>
          <a:lstStyle/>
          <a:p>
            <a:r>
              <a:rPr lang="es-ES" b="1" dirty="0">
                <a:solidFill>
                  <a:schemeClr val="bg1">
                    <a:lumMod val="65000"/>
                  </a:schemeClr>
                </a:solidFill>
              </a:rPr>
              <a:t>Orientación al Manejo Seguro de Medicamentos (OMSM)</a:t>
            </a:r>
            <a:endParaRPr lang="es-BO" b="1" dirty="0">
              <a:solidFill>
                <a:schemeClr val="bg1">
                  <a:lumMod val="65000"/>
                </a:schemeClr>
              </a:solidFill>
            </a:endParaRPr>
          </a:p>
        </p:txBody>
      </p:sp>
      <p:pic>
        <p:nvPicPr>
          <p:cNvPr id="20" name="Imagen 1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80264" y="2770367"/>
            <a:ext cx="1470555" cy="1358012"/>
          </a:xfrm>
          <a:prstGeom prst="rect">
            <a:avLst/>
          </a:prstGeom>
        </p:spPr>
      </p:pic>
      <p:sp>
        <p:nvSpPr>
          <p:cNvPr id="21" name="CuadroTexto 20"/>
          <p:cNvSpPr txBox="1"/>
          <p:nvPr/>
        </p:nvSpPr>
        <p:spPr>
          <a:xfrm>
            <a:off x="806726" y="4433396"/>
            <a:ext cx="561315" cy="519351"/>
          </a:xfrm>
          <a:prstGeom prst="ellipse">
            <a:avLst/>
          </a:prstGeom>
          <a:solidFill>
            <a:srgbClr val="00B0F0"/>
          </a:solidFill>
          <a:ln>
            <a:noFill/>
          </a:ln>
        </p:spPr>
        <p:txBody>
          <a:bodyPr wrap="square" rtlCol="0">
            <a:spAutoFit/>
          </a:bodyPr>
          <a:lstStyle/>
          <a:p>
            <a:pPr algn="ctr"/>
            <a:r>
              <a:rPr lang="es-ES" b="1" dirty="0">
                <a:solidFill>
                  <a:schemeClr val="bg1"/>
                </a:solidFill>
              </a:rPr>
              <a:t>6</a:t>
            </a:r>
            <a:endParaRPr lang="es-BO" b="1" dirty="0">
              <a:solidFill>
                <a:schemeClr val="bg1"/>
              </a:solidFill>
            </a:endParaRPr>
          </a:p>
        </p:txBody>
      </p:sp>
      <p:sp>
        <p:nvSpPr>
          <p:cNvPr id="22" name="Rectángulo 21"/>
          <p:cNvSpPr/>
          <p:nvPr/>
        </p:nvSpPr>
        <p:spPr>
          <a:xfrm>
            <a:off x="1519702" y="4583415"/>
            <a:ext cx="4352410" cy="369332"/>
          </a:xfrm>
          <a:prstGeom prst="rect">
            <a:avLst/>
          </a:prstGeom>
        </p:spPr>
        <p:txBody>
          <a:bodyPr wrap="none">
            <a:spAutoFit/>
          </a:bodyPr>
          <a:lstStyle/>
          <a:p>
            <a:r>
              <a:rPr lang="es-ES" b="1" dirty="0">
                <a:solidFill>
                  <a:schemeClr val="bg1">
                    <a:lumMod val="65000"/>
                  </a:schemeClr>
                </a:solidFill>
              </a:rPr>
              <a:t>Fomentar una CULTURA DE CALIDAD</a:t>
            </a:r>
            <a:endParaRPr lang="es-BO" b="1" dirty="0">
              <a:solidFill>
                <a:schemeClr val="bg1">
                  <a:lumMod val="65000"/>
                </a:schemeClr>
              </a:solidFill>
            </a:endParaRPr>
          </a:p>
        </p:txBody>
      </p:sp>
      <p:pic>
        <p:nvPicPr>
          <p:cNvPr id="23" name="Imagen 22"/>
          <p:cNvPicPr>
            <a:picLocks noChangeAspect="1"/>
          </p:cNvPicPr>
          <p:nvPr/>
        </p:nvPicPr>
        <p:blipFill rotWithShape="1">
          <a:blip r:embed="rId2" cstate="hqprint">
            <a:extLst>
              <a:ext uri="{28A0092B-C50C-407E-A947-70E740481C1C}">
                <a14:useLocalDpi xmlns:a14="http://schemas.microsoft.com/office/drawing/2010/main" val="0"/>
              </a:ext>
            </a:extLst>
          </a:blip>
          <a:srcRect l="16716" t="56335" r="70082" b="1108"/>
          <a:stretch/>
        </p:blipFill>
        <p:spPr>
          <a:xfrm>
            <a:off x="5766677" y="3867331"/>
            <a:ext cx="1803024" cy="1801499"/>
          </a:xfrm>
          <a:prstGeom prst="rect">
            <a:avLst/>
          </a:prstGeom>
        </p:spPr>
      </p:pic>
      <p:sp>
        <p:nvSpPr>
          <p:cNvPr id="24" name="Rectángulo 23"/>
          <p:cNvSpPr/>
          <p:nvPr/>
        </p:nvSpPr>
        <p:spPr>
          <a:xfrm>
            <a:off x="1784499" y="830432"/>
            <a:ext cx="1809021" cy="369332"/>
          </a:xfrm>
          <a:prstGeom prst="rect">
            <a:avLst/>
          </a:prstGeom>
        </p:spPr>
        <p:txBody>
          <a:bodyPr wrap="none">
            <a:spAutoFit/>
          </a:bodyPr>
          <a:lstStyle/>
          <a:p>
            <a:r>
              <a:rPr lang="es-BO" b="1" dirty="0">
                <a:solidFill>
                  <a:schemeClr val="bg1">
                    <a:lumMod val="50000"/>
                  </a:schemeClr>
                </a:solidFill>
              </a:rPr>
              <a:t>ESTRATEGIAS</a:t>
            </a:r>
          </a:p>
        </p:txBody>
      </p:sp>
      <p:pic>
        <p:nvPicPr>
          <p:cNvPr id="25" name="Imagen 24"/>
          <p:cNvPicPr>
            <a:picLocks noChangeAspect="1"/>
          </p:cNvPicPr>
          <p:nvPr/>
        </p:nvPicPr>
        <p:blipFill rotWithShape="1">
          <a:blip r:embed="rId4" cstate="print">
            <a:extLst>
              <a:ext uri="{28A0092B-C50C-407E-A947-70E740481C1C}">
                <a14:useLocalDpi xmlns:a14="http://schemas.microsoft.com/office/drawing/2010/main" val="0"/>
              </a:ext>
            </a:extLst>
          </a:blip>
          <a:srcRect l="55000" t="12233" r="12421" b="15627"/>
          <a:stretch/>
        </p:blipFill>
        <p:spPr>
          <a:xfrm>
            <a:off x="622727" y="240876"/>
            <a:ext cx="1137156" cy="1333500"/>
          </a:xfrm>
          <a:prstGeom prst="rect">
            <a:avLst/>
          </a:prstGeom>
        </p:spPr>
      </p:pic>
    </p:spTree>
    <p:extLst>
      <p:ext uri="{BB962C8B-B14F-4D97-AF65-F5344CB8AC3E}">
        <p14:creationId xmlns:p14="http://schemas.microsoft.com/office/powerpoint/2010/main" val="935340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animBg="1"/>
      <p:bldP spid="7" grpId="0"/>
      <p:bldP spid="21"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18335" y="1674591"/>
            <a:ext cx="3305777" cy="369332"/>
          </a:xfrm>
          <a:prstGeom prst="rect">
            <a:avLst/>
          </a:prstGeom>
        </p:spPr>
        <p:txBody>
          <a:bodyPr wrap="none">
            <a:spAutoFit/>
          </a:bodyPr>
          <a:lstStyle/>
          <a:p>
            <a:r>
              <a:rPr lang="es-ES" b="1" dirty="0">
                <a:solidFill>
                  <a:schemeClr val="bg1">
                    <a:lumMod val="65000"/>
                  </a:schemeClr>
                </a:solidFill>
                <a:latin typeface="Arial Black" panose="020B0A04020102020204" pitchFamily="34" charset="0"/>
              </a:rPr>
              <a:t>NUESTRO COMPROMISO</a:t>
            </a:r>
            <a:endParaRPr lang="es-BO" b="1" dirty="0">
              <a:solidFill>
                <a:schemeClr val="bg1">
                  <a:lumMod val="65000"/>
                </a:schemeClr>
              </a:solidFill>
            </a:endParaRPr>
          </a:p>
        </p:txBody>
      </p:sp>
      <p:sp>
        <p:nvSpPr>
          <p:cNvPr id="3" name="Rectángulo 2"/>
          <p:cNvSpPr/>
          <p:nvPr/>
        </p:nvSpPr>
        <p:spPr>
          <a:xfrm>
            <a:off x="1189020" y="427818"/>
            <a:ext cx="9993441" cy="461665"/>
          </a:xfrm>
          <a:prstGeom prst="rect">
            <a:avLst/>
          </a:prstGeom>
        </p:spPr>
        <p:txBody>
          <a:bodyPr wrap="none">
            <a:spAutoFit/>
          </a:bodyPr>
          <a:lstStyle/>
          <a:p>
            <a:r>
              <a:rPr lang="es-ES" sz="2400" b="1" dirty="0">
                <a:solidFill>
                  <a:schemeClr val="bg1">
                    <a:lumMod val="50000"/>
                  </a:schemeClr>
                </a:solidFill>
                <a:latin typeface="Century Gothic" panose="020B0502020202020204" pitchFamily="34" charset="0"/>
              </a:rPr>
              <a:t>GRAN CRUZADA POR LA MEJORA DE LA CALIDAD EN LA ATENCIÓN</a:t>
            </a:r>
            <a:endParaRPr lang="es-BO" sz="2400" b="1" dirty="0">
              <a:solidFill>
                <a:schemeClr val="bg1">
                  <a:lumMod val="50000"/>
                </a:schemeClr>
              </a:solidFill>
              <a:latin typeface="Century Gothic" panose="020B0502020202020204" pitchFamily="34" charset="0"/>
            </a:endParaRPr>
          </a:p>
        </p:txBody>
      </p:sp>
      <p:sp>
        <p:nvSpPr>
          <p:cNvPr id="4" name="Marcador de contenido 2"/>
          <p:cNvSpPr txBox="1">
            <a:spLocks/>
          </p:cNvSpPr>
          <p:nvPr/>
        </p:nvSpPr>
        <p:spPr>
          <a:xfrm>
            <a:off x="825567" y="2693767"/>
            <a:ext cx="10605380" cy="3976658"/>
          </a:xfrm>
          <a:prstGeom prst="rect">
            <a:avLst/>
          </a:prstGeom>
        </p:spPr>
        <p:txBody>
          <a:bodyPr>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s-ES" sz="1500" dirty="0"/>
          </a:p>
          <a:p>
            <a:pPr marL="0" indent="0" algn="ctr">
              <a:lnSpc>
                <a:spcPct val="120000"/>
              </a:lnSpc>
              <a:buFont typeface="Calibri" panose="020F0502020204030204" pitchFamily="34" charset="0"/>
              <a:buNone/>
            </a:pPr>
            <a:r>
              <a:rPr lang="es-ES" sz="2200" dirty="0"/>
              <a:t>OFRECER A LA POBLACIÓN ASEGURADA SERVICIOS DE LA MÁS ALTA CALIDAD, SEGUROS Y OPORTUNOS CON TRATO HUMANIZADO AL PACIENTE.</a:t>
            </a:r>
          </a:p>
          <a:p>
            <a:pPr marL="0" indent="0">
              <a:buFont typeface="Calibri" panose="020F0502020204030204" pitchFamily="34" charset="0"/>
              <a:buNone/>
            </a:pPr>
            <a:endParaRPr lang="es-ES" dirty="0"/>
          </a:p>
          <a:p>
            <a:pPr>
              <a:lnSpc>
                <a:spcPct val="120000"/>
              </a:lnSpc>
            </a:pPr>
            <a:r>
              <a:rPr lang="es-ES" sz="2400" dirty="0"/>
              <a:t>(EL COMPROMISO INSTITUCIONAL constituye una clara expresión de los valores incluyentes de un nuevo sistema de  calidad con un cambio positivo acorde a las demandas de nuestros asegurados y de la sociedad en base a su Modelo de Calidad). </a:t>
            </a:r>
          </a:p>
          <a:p>
            <a:endParaRPr lang="es-ES" sz="2400" dirty="0"/>
          </a:p>
          <a:p>
            <a:pPr marL="0" indent="0">
              <a:lnSpc>
                <a:spcPct val="120000"/>
              </a:lnSpc>
              <a:buFont typeface="Calibri" panose="020F0502020204030204" pitchFamily="34" charset="0"/>
              <a:buNone/>
            </a:pPr>
            <a:r>
              <a:rPr lang="es-ES" sz="3800" dirty="0"/>
              <a:t>“LA CALIDAD EN SALUD ES UN COMPROMISO DE TODOS”</a:t>
            </a:r>
          </a:p>
        </p:txBody>
      </p:sp>
      <p:grpSp>
        <p:nvGrpSpPr>
          <p:cNvPr id="5" name="Group 12">
            <a:extLst>
              <a:ext uri="{FF2B5EF4-FFF2-40B4-BE49-F238E27FC236}">
                <a16:creationId xmlns:a16="http://schemas.microsoft.com/office/drawing/2014/main" id="{25851CF7-EE8A-4203-9996-EEE7CE9E5A56}"/>
              </a:ext>
            </a:extLst>
          </p:cNvPr>
          <p:cNvGrpSpPr>
            <a:grpSpLocks/>
          </p:cNvGrpSpPr>
          <p:nvPr/>
        </p:nvGrpSpPr>
        <p:grpSpPr bwMode="auto">
          <a:xfrm>
            <a:off x="578217" y="1024780"/>
            <a:ext cx="1612721" cy="1670400"/>
            <a:chOff x="5915754" y="1720454"/>
            <a:chExt cx="688315" cy="687586"/>
          </a:xfrm>
        </p:grpSpPr>
        <p:sp>
          <p:nvSpPr>
            <p:cNvPr id="6" name="Freeform 1188">
              <a:extLst>
                <a:ext uri="{FF2B5EF4-FFF2-40B4-BE49-F238E27FC236}">
                  <a16:creationId xmlns:a16="http://schemas.microsoft.com/office/drawing/2014/main" id="{22A00B0D-38BF-44BD-A162-FDFD87948291}"/>
                </a:ext>
              </a:extLst>
            </p:cNvPr>
            <p:cNvSpPr>
              <a:spLocks noChangeArrowheads="1"/>
            </p:cNvSpPr>
            <p:nvPr/>
          </p:nvSpPr>
          <p:spPr bwMode="auto">
            <a:xfrm>
              <a:off x="5915754" y="1720454"/>
              <a:ext cx="688315" cy="686991"/>
            </a:xfrm>
            <a:custGeom>
              <a:avLst/>
              <a:gdLst>
                <a:gd name="T0" fmla="*/ 344158 w 5096"/>
                <a:gd name="T1" fmla="*/ 686856 h 5090"/>
                <a:gd name="T2" fmla="*/ 344158 w 5096"/>
                <a:gd name="T3" fmla="*/ 686856 h 5090"/>
                <a:gd name="T4" fmla="*/ 0 w 5096"/>
                <a:gd name="T5" fmla="*/ 343765 h 5090"/>
                <a:gd name="T6" fmla="*/ 344158 w 5096"/>
                <a:gd name="T7" fmla="*/ 0 h 5090"/>
                <a:gd name="T8" fmla="*/ 688180 w 5096"/>
                <a:gd name="T9" fmla="*/ 343765 h 5090"/>
                <a:gd name="T10" fmla="*/ 344158 w 5096"/>
                <a:gd name="T11" fmla="*/ 686856 h 50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96" h="5090">
                  <a:moveTo>
                    <a:pt x="2548" y="5089"/>
                  </a:moveTo>
                  <a:lnTo>
                    <a:pt x="2548" y="5089"/>
                  </a:lnTo>
                  <a:cubicBezTo>
                    <a:pt x="1139" y="5089"/>
                    <a:pt x="0" y="3950"/>
                    <a:pt x="0" y="2547"/>
                  </a:cubicBezTo>
                  <a:cubicBezTo>
                    <a:pt x="0" y="1139"/>
                    <a:pt x="1139" y="0"/>
                    <a:pt x="2548" y="0"/>
                  </a:cubicBezTo>
                  <a:cubicBezTo>
                    <a:pt x="3956" y="0"/>
                    <a:pt x="5095" y="1139"/>
                    <a:pt x="5095" y="2547"/>
                  </a:cubicBezTo>
                  <a:cubicBezTo>
                    <a:pt x="5095" y="3950"/>
                    <a:pt x="3956" y="5089"/>
                    <a:pt x="2548" y="5089"/>
                  </a:cubicBezTo>
                </a:path>
              </a:pathLst>
            </a:custGeom>
            <a:solidFill>
              <a:srgbClr val="6AB39C"/>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7" name="Freeform 1189">
              <a:extLst>
                <a:ext uri="{FF2B5EF4-FFF2-40B4-BE49-F238E27FC236}">
                  <a16:creationId xmlns:a16="http://schemas.microsoft.com/office/drawing/2014/main" id="{87803A88-70CD-4050-B464-2E3E6C25C58A}"/>
                </a:ext>
              </a:extLst>
            </p:cNvPr>
            <p:cNvSpPr>
              <a:spLocks noChangeArrowheads="1"/>
            </p:cNvSpPr>
            <p:nvPr/>
          </p:nvSpPr>
          <p:spPr bwMode="auto">
            <a:xfrm>
              <a:off x="6062825" y="2174677"/>
              <a:ext cx="392983" cy="232767"/>
            </a:xfrm>
            <a:custGeom>
              <a:avLst/>
              <a:gdLst>
                <a:gd name="T0" fmla="*/ 67611 w 2912"/>
                <a:gd name="T1" fmla="*/ 46257 h 1726"/>
                <a:gd name="T2" fmla="*/ 67611 w 2912"/>
                <a:gd name="T3" fmla="*/ 46257 h 1726"/>
                <a:gd name="T4" fmla="*/ 0 w 2912"/>
                <a:gd name="T5" fmla="*/ 171406 h 1726"/>
                <a:gd name="T6" fmla="*/ 196492 w 2912"/>
                <a:gd name="T7" fmla="*/ 232632 h 1726"/>
                <a:gd name="T8" fmla="*/ 392848 w 2912"/>
                <a:gd name="T9" fmla="*/ 171406 h 1726"/>
                <a:gd name="T10" fmla="*/ 324562 w 2912"/>
                <a:gd name="T11" fmla="*/ 46257 h 1726"/>
                <a:gd name="T12" fmla="*/ 196492 w 2912"/>
                <a:gd name="T13" fmla="*/ 0 h 1726"/>
                <a:gd name="T14" fmla="*/ 67611 w 2912"/>
                <a:gd name="T15" fmla="*/ 46257 h 17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12" h="1726">
                  <a:moveTo>
                    <a:pt x="501" y="343"/>
                  </a:moveTo>
                  <a:lnTo>
                    <a:pt x="501" y="343"/>
                  </a:lnTo>
                  <a:cubicBezTo>
                    <a:pt x="253" y="507"/>
                    <a:pt x="148" y="855"/>
                    <a:pt x="0" y="1271"/>
                  </a:cubicBezTo>
                  <a:cubicBezTo>
                    <a:pt x="416" y="1556"/>
                    <a:pt x="918" y="1725"/>
                    <a:pt x="1456" y="1725"/>
                  </a:cubicBezTo>
                  <a:cubicBezTo>
                    <a:pt x="1999" y="1725"/>
                    <a:pt x="2495" y="1556"/>
                    <a:pt x="2911" y="1271"/>
                  </a:cubicBezTo>
                  <a:cubicBezTo>
                    <a:pt x="2763" y="855"/>
                    <a:pt x="2659" y="502"/>
                    <a:pt x="2405" y="343"/>
                  </a:cubicBezTo>
                  <a:cubicBezTo>
                    <a:pt x="1972" y="69"/>
                    <a:pt x="1708" y="6"/>
                    <a:pt x="1456" y="0"/>
                  </a:cubicBezTo>
                  <a:cubicBezTo>
                    <a:pt x="1192" y="0"/>
                    <a:pt x="933" y="64"/>
                    <a:pt x="501" y="343"/>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8" name="Freeform 1190">
              <a:extLst>
                <a:ext uri="{FF2B5EF4-FFF2-40B4-BE49-F238E27FC236}">
                  <a16:creationId xmlns:a16="http://schemas.microsoft.com/office/drawing/2014/main" id="{34276B4B-9C3B-4C34-8E1C-59AF942CAB4E}"/>
                </a:ext>
              </a:extLst>
            </p:cNvPr>
            <p:cNvSpPr>
              <a:spLocks noChangeArrowheads="1"/>
            </p:cNvSpPr>
            <p:nvPr/>
          </p:nvSpPr>
          <p:spPr bwMode="auto">
            <a:xfrm>
              <a:off x="6062825" y="2174677"/>
              <a:ext cx="196492" cy="232767"/>
            </a:xfrm>
            <a:custGeom>
              <a:avLst/>
              <a:gdLst>
                <a:gd name="T0" fmla="*/ 67565 w 1457"/>
                <a:gd name="T1" fmla="*/ 46257 h 1726"/>
                <a:gd name="T2" fmla="*/ 67565 w 1457"/>
                <a:gd name="T3" fmla="*/ 46257 h 1726"/>
                <a:gd name="T4" fmla="*/ 0 w 1457"/>
                <a:gd name="T5" fmla="*/ 171406 h 1726"/>
                <a:gd name="T6" fmla="*/ 196357 w 1457"/>
                <a:gd name="T7" fmla="*/ 232632 h 1726"/>
                <a:gd name="T8" fmla="*/ 196357 w 1457"/>
                <a:gd name="T9" fmla="*/ 232632 h 1726"/>
                <a:gd name="T10" fmla="*/ 196357 w 1457"/>
                <a:gd name="T11" fmla="*/ 0 h 1726"/>
                <a:gd name="T12" fmla="*/ 196357 w 1457"/>
                <a:gd name="T13" fmla="*/ 0 h 1726"/>
                <a:gd name="T14" fmla="*/ 67565 w 1457"/>
                <a:gd name="T15" fmla="*/ 46257 h 17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7" h="1726">
                  <a:moveTo>
                    <a:pt x="501" y="343"/>
                  </a:moveTo>
                  <a:lnTo>
                    <a:pt x="501" y="343"/>
                  </a:lnTo>
                  <a:cubicBezTo>
                    <a:pt x="253" y="507"/>
                    <a:pt x="148" y="855"/>
                    <a:pt x="0" y="1271"/>
                  </a:cubicBezTo>
                  <a:cubicBezTo>
                    <a:pt x="416" y="1556"/>
                    <a:pt x="918" y="1725"/>
                    <a:pt x="1456" y="1725"/>
                  </a:cubicBezTo>
                  <a:cubicBezTo>
                    <a:pt x="1456" y="0"/>
                    <a:pt x="1456" y="0"/>
                    <a:pt x="1456" y="0"/>
                  </a:cubicBezTo>
                  <a:cubicBezTo>
                    <a:pt x="1192" y="0"/>
                    <a:pt x="933" y="64"/>
                    <a:pt x="501" y="343"/>
                  </a:cubicBezTo>
                </a:path>
              </a:pathLst>
            </a:custGeom>
            <a:solidFill>
              <a:srgbClr val="E1E6F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9" name="Freeform 1191">
              <a:extLst>
                <a:ext uri="{FF2B5EF4-FFF2-40B4-BE49-F238E27FC236}">
                  <a16:creationId xmlns:a16="http://schemas.microsoft.com/office/drawing/2014/main" id="{F09E9C7F-98E6-48EF-A007-3B1DA9189199}"/>
                </a:ext>
              </a:extLst>
            </p:cNvPr>
            <p:cNvSpPr>
              <a:spLocks noChangeArrowheads="1"/>
            </p:cNvSpPr>
            <p:nvPr/>
          </p:nvSpPr>
          <p:spPr bwMode="auto">
            <a:xfrm>
              <a:off x="6195605" y="2178249"/>
              <a:ext cx="138735" cy="154186"/>
            </a:xfrm>
            <a:custGeom>
              <a:avLst/>
              <a:gdLst>
                <a:gd name="T0" fmla="*/ 0 w 1029"/>
                <a:gd name="T1" fmla="*/ 154051 h 1140"/>
                <a:gd name="T2" fmla="*/ 138600 w 1029"/>
                <a:gd name="T3" fmla="*/ 154051 h 1140"/>
                <a:gd name="T4" fmla="*/ 138600 w 1029"/>
                <a:gd name="T5" fmla="*/ 0 h 1140"/>
                <a:gd name="T6" fmla="*/ 0 w 1029"/>
                <a:gd name="T7" fmla="*/ 0 h 1140"/>
                <a:gd name="T8" fmla="*/ 0 w 1029"/>
                <a:gd name="T9" fmla="*/ 154051 h 1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9" h="1140">
                  <a:moveTo>
                    <a:pt x="0" y="1139"/>
                  </a:moveTo>
                  <a:lnTo>
                    <a:pt x="1028" y="1139"/>
                  </a:lnTo>
                  <a:lnTo>
                    <a:pt x="1028" y="0"/>
                  </a:lnTo>
                  <a:lnTo>
                    <a:pt x="0" y="0"/>
                  </a:lnTo>
                  <a:lnTo>
                    <a:pt x="0" y="1139"/>
                  </a:lnTo>
                </a:path>
              </a:pathLst>
            </a:custGeom>
            <a:solidFill>
              <a:srgbClr val="F1595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10" name="Freeform 1192">
              <a:extLst>
                <a:ext uri="{FF2B5EF4-FFF2-40B4-BE49-F238E27FC236}">
                  <a16:creationId xmlns:a16="http://schemas.microsoft.com/office/drawing/2014/main" id="{6F6B98DF-65BB-414A-842E-D695E0FCAC4F}"/>
                </a:ext>
              </a:extLst>
            </p:cNvPr>
            <p:cNvSpPr>
              <a:spLocks noChangeArrowheads="1"/>
            </p:cNvSpPr>
            <p:nvPr/>
          </p:nvSpPr>
          <p:spPr bwMode="auto">
            <a:xfrm>
              <a:off x="6211086" y="2034184"/>
              <a:ext cx="97055" cy="193476"/>
            </a:xfrm>
            <a:custGeom>
              <a:avLst/>
              <a:gdLst>
                <a:gd name="T0" fmla="*/ 0 w 718"/>
                <a:gd name="T1" fmla="*/ 0 h 1431"/>
                <a:gd name="T2" fmla="*/ 0 w 718"/>
                <a:gd name="T3" fmla="*/ 0 h 1431"/>
                <a:gd name="T4" fmla="*/ 96920 w 718"/>
                <a:gd name="T5" fmla="*/ 0 h 1431"/>
                <a:gd name="T6" fmla="*/ 96920 w 718"/>
                <a:gd name="T7" fmla="*/ 140476 h 1431"/>
                <a:gd name="T8" fmla="*/ 0 w 718"/>
                <a:gd name="T9" fmla="*/ 140476 h 1431"/>
                <a:gd name="T10" fmla="*/ 0 w 718"/>
                <a:gd name="T11" fmla="*/ 0 h 14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8" h="1431">
                  <a:moveTo>
                    <a:pt x="0" y="0"/>
                  </a:moveTo>
                  <a:lnTo>
                    <a:pt x="0" y="0"/>
                  </a:lnTo>
                  <a:cubicBezTo>
                    <a:pt x="717" y="0"/>
                    <a:pt x="717" y="0"/>
                    <a:pt x="717" y="0"/>
                  </a:cubicBezTo>
                  <a:cubicBezTo>
                    <a:pt x="717" y="1039"/>
                    <a:pt x="717" y="1039"/>
                    <a:pt x="717" y="1039"/>
                  </a:cubicBezTo>
                  <a:cubicBezTo>
                    <a:pt x="717" y="1392"/>
                    <a:pt x="0" y="1430"/>
                    <a:pt x="0" y="1039"/>
                  </a:cubicBezTo>
                  <a:lnTo>
                    <a:pt x="0" y="0"/>
                  </a:lnTo>
                </a:path>
              </a:pathLst>
            </a:custGeom>
            <a:solidFill>
              <a:srgbClr val="FFDDB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11" name="Freeform 1193">
              <a:extLst>
                <a:ext uri="{FF2B5EF4-FFF2-40B4-BE49-F238E27FC236}">
                  <a16:creationId xmlns:a16="http://schemas.microsoft.com/office/drawing/2014/main" id="{F03D1BA3-5B30-458C-AFA8-DC3D2E47B82F}"/>
                </a:ext>
              </a:extLst>
            </p:cNvPr>
            <p:cNvSpPr>
              <a:spLocks noChangeArrowheads="1"/>
            </p:cNvSpPr>
            <p:nvPr/>
          </p:nvSpPr>
          <p:spPr bwMode="auto">
            <a:xfrm>
              <a:off x="6211086" y="2116336"/>
              <a:ext cx="97055" cy="66080"/>
            </a:xfrm>
            <a:custGeom>
              <a:avLst/>
              <a:gdLst>
                <a:gd name="T0" fmla="*/ 96920 w 718"/>
                <a:gd name="T1" fmla="*/ 17765 h 491"/>
                <a:gd name="T2" fmla="*/ 96920 w 718"/>
                <a:gd name="T3" fmla="*/ 0 h 491"/>
                <a:gd name="T4" fmla="*/ 0 w 718"/>
                <a:gd name="T5" fmla="*/ 0 h 491"/>
                <a:gd name="T6" fmla="*/ 0 w 718"/>
                <a:gd name="T7" fmla="*/ 65945 h 491"/>
                <a:gd name="T8" fmla="*/ 96920 w 718"/>
                <a:gd name="T9" fmla="*/ 17765 h 4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8" h="491">
                  <a:moveTo>
                    <a:pt x="717" y="132"/>
                  </a:moveTo>
                  <a:lnTo>
                    <a:pt x="717" y="0"/>
                  </a:lnTo>
                  <a:lnTo>
                    <a:pt x="0" y="0"/>
                  </a:lnTo>
                  <a:lnTo>
                    <a:pt x="0" y="490"/>
                  </a:lnTo>
                  <a:lnTo>
                    <a:pt x="717" y="132"/>
                  </a:lnTo>
                </a:path>
              </a:pathLst>
            </a:custGeom>
            <a:solidFill>
              <a:srgbClr val="E7C5A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12" name="Freeform 1194">
              <a:extLst>
                <a:ext uri="{FF2B5EF4-FFF2-40B4-BE49-F238E27FC236}">
                  <a16:creationId xmlns:a16="http://schemas.microsoft.com/office/drawing/2014/main" id="{2476A7DF-F0C3-43ED-827A-AF4B26C91BA3}"/>
                </a:ext>
              </a:extLst>
            </p:cNvPr>
            <p:cNvSpPr>
              <a:spLocks noChangeArrowheads="1"/>
            </p:cNvSpPr>
            <p:nvPr/>
          </p:nvSpPr>
          <p:spPr bwMode="auto">
            <a:xfrm>
              <a:off x="6053893" y="1866900"/>
              <a:ext cx="411442" cy="272058"/>
            </a:xfrm>
            <a:custGeom>
              <a:avLst/>
              <a:gdLst>
                <a:gd name="T0" fmla="*/ 205721 w 3048"/>
                <a:gd name="T1" fmla="*/ 0 h 2015"/>
                <a:gd name="T2" fmla="*/ 205721 w 3048"/>
                <a:gd name="T3" fmla="*/ 0 h 2015"/>
                <a:gd name="T4" fmla="*/ 205721 w 3048"/>
                <a:gd name="T5" fmla="*/ 271923 h 2015"/>
                <a:gd name="T6" fmla="*/ 205721 w 3048"/>
                <a:gd name="T7" fmla="*/ 0 h 20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48" h="2015">
                  <a:moveTo>
                    <a:pt x="1524" y="0"/>
                  </a:moveTo>
                  <a:lnTo>
                    <a:pt x="1524" y="0"/>
                  </a:lnTo>
                  <a:cubicBezTo>
                    <a:pt x="3047" y="0"/>
                    <a:pt x="2430" y="2014"/>
                    <a:pt x="1524" y="2014"/>
                  </a:cubicBezTo>
                  <a:cubicBezTo>
                    <a:pt x="617" y="2014"/>
                    <a:pt x="0" y="0"/>
                    <a:pt x="1524" y="0"/>
                  </a:cubicBezTo>
                </a:path>
              </a:pathLst>
            </a:custGeom>
            <a:solidFill>
              <a:srgbClr val="F0CEA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13" name="Freeform 1195">
              <a:extLst>
                <a:ext uri="{FF2B5EF4-FFF2-40B4-BE49-F238E27FC236}">
                  <a16:creationId xmlns:a16="http://schemas.microsoft.com/office/drawing/2014/main" id="{CFBA2127-8195-433E-BA45-62EDBC2529B8}"/>
                </a:ext>
              </a:extLst>
            </p:cNvPr>
            <p:cNvSpPr>
              <a:spLocks noChangeArrowheads="1"/>
            </p:cNvSpPr>
            <p:nvPr/>
          </p:nvSpPr>
          <p:spPr bwMode="auto">
            <a:xfrm>
              <a:off x="6259912" y="1866900"/>
              <a:ext cx="206018" cy="272058"/>
            </a:xfrm>
            <a:custGeom>
              <a:avLst/>
              <a:gdLst>
                <a:gd name="T0" fmla="*/ 0 w 1524"/>
                <a:gd name="T1" fmla="*/ 0 h 2015"/>
                <a:gd name="T2" fmla="*/ 0 w 1524"/>
                <a:gd name="T3" fmla="*/ 0 h 2015"/>
                <a:gd name="T4" fmla="*/ 0 w 1524"/>
                <a:gd name="T5" fmla="*/ 271923 h 2015"/>
                <a:gd name="T6" fmla="*/ 0 w 1524"/>
                <a:gd name="T7" fmla="*/ 0 h 20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4" h="2015">
                  <a:moveTo>
                    <a:pt x="0" y="0"/>
                  </a:moveTo>
                  <a:lnTo>
                    <a:pt x="0" y="0"/>
                  </a:lnTo>
                  <a:cubicBezTo>
                    <a:pt x="1523" y="0"/>
                    <a:pt x="906" y="2014"/>
                    <a:pt x="0" y="2014"/>
                  </a:cubicBezTo>
                  <a:lnTo>
                    <a:pt x="0" y="0"/>
                  </a:lnTo>
                </a:path>
              </a:pathLst>
            </a:custGeom>
            <a:solidFill>
              <a:srgbClr val="FFDDB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14" name="Freeform 1196">
              <a:extLst>
                <a:ext uri="{FF2B5EF4-FFF2-40B4-BE49-F238E27FC236}">
                  <a16:creationId xmlns:a16="http://schemas.microsoft.com/office/drawing/2014/main" id="{D6EB7015-7D6A-44DA-B0BD-B88FB7321CFC}"/>
                </a:ext>
              </a:extLst>
            </p:cNvPr>
            <p:cNvSpPr>
              <a:spLocks noChangeArrowheads="1"/>
            </p:cNvSpPr>
            <p:nvPr/>
          </p:nvSpPr>
          <p:spPr bwMode="auto">
            <a:xfrm>
              <a:off x="6112841" y="1816894"/>
              <a:ext cx="293546" cy="221456"/>
            </a:xfrm>
            <a:custGeom>
              <a:avLst/>
              <a:gdLst>
                <a:gd name="T0" fmla="*/ 204335 w 2175"/>
                <a:gd name="T1" fmla="*/ 77550 h 1642"/>
                <a:gd name="T2" fmla="*/ 204335 w 2175"/>
                <a:gd name="T3" fmla="*/ 77550 h 1642"/>
                <a:gd name="T4" fmla="*/ 258320 w 2175"/>
                <a:gd name="T5" fmla="*/ 163057 h 1642"/>
                <a:gd name="T6" fmla="*/ 278295 w 2175"/>
                <a:gd name="T7" fmla="*/ 169396 h 1642"/>
                <a:gd name="T8" fmla="*/ 150215 w 2175"/>
                <a:gd name="T9" fmla="*/ 0 h 1642"/>
                <a:gd name="T10" fmla="*/ 14306 w 2175"/>
                <a:gd name="T11" fmla="*/ 163867 h 1642"/>
                <a:gd name="T12" fmla="*/ 39139 w 2175"/>
                <a:gd name="T13" fmla="*/ 163867 h 1642"/>
                <a:gd name="T14" fmla="*/ 204335 w 2175"/>
                <a:gd name="T15" fmla="*/ 77550 h 16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75" h="1642">
                  <a:moveTo>
                    <a:pt x="1514" y="575"/>
                  </a:moveTo>
                  <a:lnTo>
                    <a:pt x="1514" y="575"/>
                  </a:lnTo>
                  <a:cubicBezTo>
                    <a:pt x="1756" y="676"/>
                    <a:pt x="1856" y="993"/>
                    <a:pt x="1914" y="1209"/>
                  </a:cubicBezTo>
                  <a:cubicBezTo>
                    <a:pt x="1999" y="1514"/>
                    <a:pt x="1952" y="1489"/>
                    <a:pt x="2062" y="1256"/>
                  </a:cubicBezTo>
                  <a:cubicBezTo>
                    <a:pt x="2174" y="1019"/>
                    <a:pt x="1904" y="0"/>
                    <a:pt x="1113" y="0"/>
                  </a:cubicBezTo>
                  <a:cubicBezTo>
                    <a:pt x="322" y="0"/>
                    <a:pt x="0" y="781"/>
                    <a:pt x="106" y="1215"/>
                  </a:cubicBezTo>
                  <a:cubicBezTo>
                    <a:pt x="217" y="1641"/>
                    <a:pt x="217" y="1535"/>
                    <a:pt x="290" y="1215"/>
                  </a:cubicBezTo>
                  <a:cubicBezTo>
                    <a:pt x="464" y="380"/>
                    <a:pt x="1092" y="745"/>
                    <a:pt x="1514" y="575"/>
                  </a:cubicBezTo>
                </a:path>
              </a:pathLst>
            </a:custGeom>
            <a:solidFill>
              <a:srgbClr val="7E605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15" name="Freeform 1197">
              <a:extLst>
                <a:ext uri="{FF2B5EF4-FFF2-40B4-BE49-F238E27FC236}">
                  <a16:creationId xmlns:a16="http://schemas.microsoft.com/office/drawing/2014/main" id="{1EE28861-7225-4DC7-AA7A-755211C30D66}"/>
                </a:ext>
              </a:extLst>
            </p:cNvPr>
            <p:cNvSpPr>
              <a:spLocks noChangeArrowheads="1"/>
            </p:cNvSpPr>
            <p:nvPr/>
          </p:nvSpPr>
          <p:spPr bwMode="auto">
            <a:xfrm>
              <a:off x="6367089" y="1959173"/>
              <a:ext cx="35131" cy="66080"/>
            </a:xfrm>
            <a:custGeom>
              <a:avLst/>
              <a:gdLst>
                <a:gd name="T0" fmla="*/ 25094 w 259"/>
                <a:gd name="T1" fmla="*/ 2019 h 491"/>
                <a:gd name="T2" fmla="*/ 25094 w 259"/>
                <a:gd name="T3" fmla="*/ 2019 h 491"/>
                <a:gd name="T4" fmla="*/ 31469 w 259"/>
                <a:gd name="T5" fmla="*/ 36068 h 491"/>
                <a:gd name="T6" fmla="*/ 10716 w 259"/>
                <a:gd name="T7" fmla="*/ 64600 h 491"/>
                <a:gd name="T8" fmla="*/ 4205 w 259"/>
                <a:gd name="T9" fmla="*/ 29743 h 491"/>
                <a:gd name="T10" fmla="*/ 25094 w 259"/>
                <a:gd name="T11" fmla="*/ 2019 h 4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9" h="491">
                  <a:moveTo>
                    <a:pt x="185" y="15"/>
                  </a:moveTo>
                  <a:lnTo>
                    <a:pt x="185" y="15"/>
                  </a:lnTo>
                  <a:cubicBezTo>
                    <a:pt x="237" y="26"/>
                    <a:pt x="258" y="137"/>
                    <a:pt x="232" y="268"/>
                  </a:cubicBezTo>
                  <a:cubicBezTo>
                    <a:pt x="201" y="395"/>
                    <a:pt x="132" y="490"/>
                    <a:pt x="79" y="480"/>
                  </a:cubicBezTo>
                  <a:cubicBezTo>
                    <a:pt x="21" y="463"/>
                    <a:pt x="0" y="353"/>
                    <a:pt x="31" y="221"/>
                  </a:cubicBezTo>
                  <a:cubicBezTo>
                    <a:pt x="58" y="95"/>
                    <a:pt x="127" y="0"/>
                    <a:pt x="185" y="15"/>
                  </a:cubicBezTo>
                </a:path>
              </a:pathLst>
            </a:custGeom>
            <a:solidFill>
              <a:srgbClr val="FFDDB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16" name="Freeform 1198">
              <a:extLst>
                <a:ext uri="{FF2B5EF4-FFF2-40B4-BE49-F238E27FC236}">
                  <a16:creationId xmlns:a16="http://schemas.microsoft.com/office/drawing/2014/main" id="{EE87E714-6F44-43E3-8862-1B10B6B4DBB7}"/>
                </a:ext>
              </a:extLst>
            </p:cNvPr>
            <p:cNvSpPr>
              <a:spLocks noChangeArrowheads="1"/>
            </p:cNvSpPr>
            <p:nvPr/>
          </p:nvSpPr>
          <p:spPr bwMode="auto">
            <a:xfrm>
              <a:off x="6117009" y="1959173"/>
              <a:ext cx="35131" cy="66080"/>
            </a:xfrm>
            <a:custGeom>
              <a:avLst/>
              <a:gdLst>
                <a:gd name="T0" fmla="*/ 10037 w 259"/>
                <a:gd name="T1" fmla="*/ 2019 h 491"/>
                <a:gd name="T2" fmla="*/ 10037 w 259"/>
                <a:gd name="T3" fmla="*/ 2019 h 491"/>
                <a:gd name="T4" fmla="*/ 3527 w 259"/>
                <a:gd name="T5" fmla="*/ 36068 h 491"/>
                <a:gd name="T6" fmla="*/ 24280 w 259"/>
                <a:gd name="T7" fmla="*/ 64600 h 491"/>
                <a:gd name="T8" fmla="*/ 30790 w 259"/>
                <a:gd name="T9" fmla="*/ 29743 h 491"/>
                <a:gd name="T10" fmla="*/ 10037 w 259"/>
                <a:gd name="T11" fmla="*/ 2019 h 4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9" h="491">
                  <a:moveTo>
                    <a:pt x="74" y="15"/>
                  </a:moveTo>
                  <a:lnTo>
                    <a:pt x="74" y="15"/>
                  </a:lnTo>
                  <a:cubicBezTo>
                    <a:pt x="21" y="26"/>
                    <a:pt x="0" y="137"/>
                    <a:pt x="26" y="268"/>
                  </a:cubicBezTo>
                  <a:cubicBezTo>
                    <a:pt x="58" y="395"/>
                    <a:pt x="121" y="490"/>
                    <a:pt x="179" y="480"/>
                  </a:cubicBezTo>
                  <a:cubicBezTo>
                    <a:pt x="237" y="463"/>
                    <a:pt x="258" y="353"/>
                    <a:pt x="227" y="221"/>
                  </a:cubicBezTo>
                  <a:cubicBezTo>
                    <a:pt x="200" y="95"/>
                    <a:pt x="131" y="0"/>
                    <a:pt x="74" y="15"/>
                  </a:cubicBezTo>
                </a:path>
              </a:pathLst>
            </a:custGeom>
            <a:solidFill>
              <a:srgbClr val="F6D6B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17" name="Freeform 1199">
              <a:extLst>
                <a:ext uri="{FF2B5EF4-FFF2-40B4-BE49-F238E27FC236}">
                  <a16:creationId xmlns:a16="http://schemas.microsoft.com/office/drawing/2014/main" id="{298FD423-222C-45C6-9464-A9C3ADA651A4}"/>
                </a:ext>
              </a:extLst>
            </p:cNvPr>
            <p:cNvSpPr>
              <a:spLocks noChangeArrowheads="1"/>
            </p:cNvSpPr>
            <p:nvPr/>
          </p:nvSpPr>
          <p:spPr bwMode="auto">
            <a:xfrm>
              <a:off x="6214659" y="2177654"/>
              <a:ext cx="89910" cy="230386"/>
            </a:xfrm>
            <a:custGeom>
              <a:avLst/>
              <a:gdLst>
                <a:gd name="T0" fmla="*/ 34071 w 665"/>
                <a:gd name="T1" fmla="*/ 82696 h 1705"/>
                <a:gd name="T2" fmla="*/ 34071 w 665"/>
                <a:gd name="T3" fmla="*/ 82696 h 1705"/>
                <a:gd name="T4" fmla="*/ 23390 w 665"/>
                <a:gd name="T5" fmla="*/ 229575 h 1705"/>
                <a:gd name="T6" fmla="*/ 44887 w 665"/>
                <a:gd name="T7" fmla="*/ 230251 h 1705"/>
                <a:gd name="T8" fmla="*/ 65438 w 665"/>
                <a:gd name="T9" fmla="*/ 229575 h 1705"/>
                <a:gd name="T10" fmla="*/ 55568 w 665"/>
                <a:gd name="T11" fmla="*/ 82696 h 1705"/>
                <a:gd name="T12" fmla="*/ 89775 w 665"/>
                <a:gd name="T13" fmla="*/ 811 h 1705"/>
                <a:gd name="T14" fmla="*/ 0 w 665"/>
                <a:gd name="T15" fmla="*/ 811 h 1705"/>
                <a:gd name="T16" fmla="*/ 34071 w 665"/>
                <a:gd name="T17" fmla="*/ 82696 h 17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5" h="1705">
                  <a:moveTo>
                    <a:pt x="252" y="612"/>
                  </a:moveTo>
                  <a:lnTo>
                    <a:pt x="252" y="612"/>
                  </a:lnTo>
                  <a:cubicBezTo>
                    <a:pt x="173" y="1699"/>
                    <a:pt x="173" y="1699"/>
                    <a:pt x="173" y="1699"/>
                  </a:cubicBezTo>
                  <a:cubicBezTo>
                    <a:pt x="226" y="1704"/>
                    <a:pt x="279" y="1704"/>
                    <a:pt x="332" y="1704"/>
                  </a:cubicBezTo>
                  <a:cubicBezTo>
                    <a:pt x="385" y="1704"/>
                    <a:pt x="437" y="1704"/>
                    <a:pt x="484" y="1699"/>
                  </a:cubicBezTo>
                  <a:cubicBezTo>
                    <a:pt x="411" y="612"/>
                    <a:pt x="411" y="612"/>
                    <a:pt x="411" y="612"/>
                  </a:cubicBezTo>
                  <a:cubicBezTo>
                    <a:pt x="664" y="6"/>
                    <a:pt x="664" y="6"/>
                    <a:pt x="664" y="6"/>
                  </a:cubicBezTo>
                  <a:cubicBezTo>
                    <a:pt x="426" y="0"/>
                    <a:pt x="237" y="0"/>
                    <a:pt x="0" y="6"/>
                  </a:cubicBezTo>
                  <a:lnTo>
                    <a:pt x="252" y="612"/>
                  </a:lnTo>
                </a:path>
              </a:pathLst>
            </a:custGeom>
            <a:solidFill>
              <a:srgbClr val="22455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18" name="Freeform 1200">
              <a:extLst>
                <a:ext uri="{FF2B5EF4-FFF2-40B4-BE49-F238E27FC236}">
                  <a16:creationId xmlns:a16="http://schemas.microsoft.com/office/drawing/2014/main" id="{FDBA67F7-1CE6-4827-B06C-31DF0F0CB63C}"/>
                </a:ext>
              </a:extLst>
            </p:cNvPr>
            <p:cNvSpPr>
              <a:spLocks noChangeArrowheads="1"/>
            </p:cNvSpPr>
            <p:nvPr/>
          </p:nvSpPr>
          <p:spPr bwMode="auto">
            <a:xfrm>
              <a:off x="6119986" y="2170510"/>
              <a:ext cx="136353" cy="236934"/>
            </a:xfrm>
            <a:custGeom>
              <a:avLst/>
              <a:gdLst>
                <a:gd name="T0" fmla="*/ 117009 w 1008"/>
                <a:gd name="T1" fmla="*/ 236125 h 1757"/>
                <a:gd name="T2" fmla="*/ 117009 w 1008"/>
                <a:gd name="T3" fmla="*/ 236125 h 1757"/>
                <a:gd name="T4" fmla="*/ 29219 w 1008"/>
                <a:gd name="T5" fmla="*/ 158585 h 1757"/>
                <a:gd name="T6" fmla="*/ 38552 w 1008"/>
                <a:gd name="T7" fmla="*/ 92373 h 1757"/>
                <a:gd name="T8" fmla="*/ 0 w 1008"/>
                <a:gd name="T9" fmla="*/ 95205 h 1757"/>
                <a:gd name="T10" fmla="*/ 84950 w 1008"/>
                <a:gd name="T11" fmla="*/ 0 h 1757"/>
                <a:gd name="T12" fmla="*/ 103482 w 1008"/>
                <a:gd name="T13" fmla="*/ 96688 h 1757"/>
                <a:gd name="T14" fmla="*/ 136218 w 1008"/>
                <a:gd name="T15" fmla="*/ 236799 h 1757"/>
                <a:gd name="T16" fmla="*/ 117009 w 1008"/>
                <a:gd name="T17" fmla="*/ 236125 h 17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08" h="1757">
                  <a:moveTo>
                    <a:pt x="865" y="1751"/>
                  </a:moveTo>
                  <a:lnTo>
                    <a:pt x="865" y="1751"/>
                  </a:lnTo>
                  <a:cubicBezTo>
                    <a:pt x="707" y="1456"/>
                    <a:pt x="459" y="1144"/>
                    <a:pt x="216" y="1176"/>
                  </a:cubicBezTo>
                  <a:cubicBezTo>
                    <a:pt x="164" y="997"/>
                    <a:pt x="210" y="854"/>
                    <a:pt x="285" y="685"/>
                  </a:cubicBezTo>
                  <a:cubicBezTo>
                    <a:pt x="195" y="670"/>
                    <a:pt x="121" y="644"/>
                    <a:pt x="0" y="706"/>
                  </a:cubicBezTo>
                  <a:cubicBezTo>
                    <a:pt x="164" y="359"/>
                    <a:pt x="337" y="95"/>
                    <a:pt x="628" y="0"/>
                  </a:cubicBezTo>
                  <a:cubicBezTo>
                    <a:pt x="628" y="168"/>
                    <a:pt x="611" y="496"/>
                    <a:pt x="765" y="717"/>
                  </a:cubicBezTo>
                  <a:cubicBezTo>
                    <a:pt x="875" y="870"/>
                    <a:pt x="965" y="1356"/>
                    <a:pt x="1007" y="1756"/>
                  </a:cubicBezTo>
                  <a:cubicBezTo>
                    <a:pt x="960" y="1756"/>
                    <a:pt x="912" y="1756"/>
                    <a:pt x="865" y="1751"/>
                  </a:cubicBezTo>
                </a:path>
              </a:pathLst>
            </a:custGeom>
            <a:solidFill>
              <a:srgbClr val="D1D8E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19" name="Freeform 1201">
              <a:extLst>
                <a:ext uri="{FF2B5EF4-FFF2-40B4-BE49-F238E27FC236}">
                  <a16:creationId xmlns:a16="http://schemas.microsoft.com/office/drawing/2014/main" id="{080E52A2-60E6-4A11-83C3-13E8452561B7}"/>
                </a:ext>
              </a:extLst>
            </p:cNvPr>
            <p:cNvSpPr>
              <a:spLocks noChangeArrowheads="1"/>
            </p:cNvSpPr>
            <p:nvPr/>
          </p:nvSpPr>
          <p:spPr bwMode="auto">
            <a:xfrm>
              <a:off x="6118795" y="2170510"/>
              <a:ext cx="138139" cy="236934"/>
            </a:xfrm>
            <a:custGeom>
              <a:avLst/>
              <a:gdLst>
                <a:gd name="T0" fmla="*/ 125986 w 1023"/>
                <a:gd name="T1" fmla="*/ 236799 h 1757"/>
                <a:gd name="T2" fmla="*/ 125986 w 1023"/>
                <a:gd name="T3" fmla="*/ 236799 h 1757"/>
                <a:gd name="T4" fmla="*/ 38349 w 1023"/>
                <a:gd name="T5" fmla="*/ 141459 h 1757"/>
                <a:gd name="T6" fmla="*/ 54688 w 1023"/>
                <a:gd name="T7" fmla="*/ 83203 h 1757"/>
                <a:gd name="T8" fmla="*/ 0 w 1023"/>
                <a:gd name="T9" fmla="*/ 91025 h 1757"/>
                <a:gd name="T10" fmla="*/ 86151 w 1023"/>
                <a:gd name="T11" fmla="*/ 0 h 1757"/>
                <a:gd name="T12" fmla="*/ 104651 w 1023"/>
                <a:gd name="T13" fmla="*/ 96688 h 1757"/>
                <a:gd name="T14" fmla="*/ 138004 w 1023"/>
                <a:gd name="T15" fmla="*/ 236799 h 1757"/>
                <a:gd name="T16" fmla="*/ 125986 w 1023"/>
                <a:gd name="T17" fmla="*/ 236799 h 17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3" h="1757">
                  <a:moveTo>
                    <a:pt x="933" y="1756"/>
                  </a:moveTo>
                  <a:lnTo>
                    <a:pt x="933" y="1756"/>
                  </a:lnTo>
                  <a:cubicBezTo>
                    <a:pt x="780" y="1439"/>
                    <a:pt x="506" y="1049"/>
                    <a:pt x="284" y="1049"/>
                  </a:cubicBezTo>
                  <a:cubicBezTo>
                    <a:pt x="289" y="854"/>
                    <a:pt x="305" y="764"/>
                    <a:pt x="405" y="617"/>
                  </a:cubicBezTo>
                  <a:cubicBezTo>
                    <a:pt x="263" y="596"/>
                    <a:pt x="120" y="617"/>
                    <a:pt x="0" y="675"/>
                  </a:cubicBezTo>
                  <a:cubicBezTo>
                    <a:pt x="94" y="432"/>
                    <a:pt x="411" y="95"/>
                    <a:pt x="638" y="0"/>
                  </a:cubicBezTo>
                  <a:cubicBezTo>
                    <a:pt x="638" y="168"/>
                    <a:pt x="621" y="496"/>
                    <a:pt x="775" y="717"/>
                  </a:cubicBezTo>
                  <a:cubicBezTo>
                    <a:pt x="896" y="881"/>
                    <a:pt x="986" y="1376"/>
                    <a:pt x="1022" y="1756"/>
                  </a:cubicBezTo>
                  <a:cubicBezTo>
                    <a:pt x="997" y="1756"/>
                    <a:pt x="964" y="1756"/>
                    <a:pt x="933" y="1756"/>
                  </a:cubicBezTo>
                </a:path>
              </a:pathLst>
            </a:custGeom>
            <a:solidFill>
              <a:srgbClr val="E1E6F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20" name="Freeform 1202">
              <a:extLst>
                <a:ext uri="{FF2B5EF4-FFF2-40B4-BE49-F238E27FC236}">
                  <a16:creationId xmlns:a16="http://schemas.microsoft.com/office/drawing/2014/main" id="{C8DB2F4F-A7C0-430C-B56E-9CD5E16E9BFD}"/>
                </a:ext>
              </a:extLst>
            </p:cNvPr>
            <p:cNvSpPr>
              <a:spLocks noChangeArrowheads="1"/>
            </p:cNvSpPr>
            <p:nvPr/>
          </p:nvSpPr>
          <p:spPr bwMode="auto">
            <a:xfrm>
              <a:off x="6255148" y="2170510"/>
              <a:ext cx="145285" cy="236934"/>
            </a:xfrm>
            <a:custGeom>
              <a:avLst/>
              <a:gdLst>
                <a:gd name="T0" fmla="*/ 26305 w 1077"/>
                <a:gd name="T1" fmla="*/ 236125 h 1757"/>
                <a:gd name="T2" fmla="*/ 26305 w 1077"/>
                <a:gd name="T3" fmla="*/ 236125 h 1757"/>
                <a:gd name="T4" fmla="*/ 114528 w 1077"/>
                <a:gd name="T5" fmla="*/ 158585 h 1757"/>
                <a:gd name="T6" fmla="*/ 105355 w 1077"/>
                <a:gd name="T7" fmla="*/ 92373 h 1757"/>
                <a:gd name="T8" fmla="*/ 145150 w 1077"/>
                <a:gd name="T9" fmla="*/ 96688 h 1757"/>
                <a:gd name="T10" fmla="*/ 59085 w 1077"/>
                <a:gd name="T11" fmla="*/ 0 h 1757"/>
                <a:gd name="T12" fmla="*/ 43437 w 1077"/>
                <a:gd name="T13" fmla="*/ 97363 h 1757"/>
                <a:gd name="T14" fmla="*/ 0 w 1077"/>
                <a:gd name="T15" fmla="*/ 236799 h 1757"/>
                <a:gd name="T16" fmla="*/ 4317 w 1077"/>
                <a:gd name="T17" fmla="*/ 236799 h 1757"/>
                <a:gd name="T18" fmla="*/ 26305 w 1077"/>
                <a:gd name="T19" fmla="*/ 236125 h 17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77" h="1757">
                  <a:moveTo>
                    <a:pt x="195" y="1751"/>
                  </a:moveTo>
                  <a:lnTo>
                    <a:pt x="195" y="1751"/>
                  </a:lnTo>
                  <a:cubicBezTo>
                    <a:pt x="359" y="1456"/>
                    <a:pt x="606" y="1144"/>
                    <a:pt x="849" y="1176"/>
                  </a:cubicBezTo>
                  <a:cubicBezTo>
                    <a:pt x="902" y="997"/>
                    <a:pt x="855" y="854"/>
                    <a:pt x="781" y="685"/>
                  </a:cubicBezTo>
                  <a:cubicBezTo>
                    <a:pt x="870" y="670"/>
                    <a:pt x="960" y="654"/>
                    <a:pt x="1076" y="717"/>
                  </a:cubicBezTo>
                  <a:cubicBezTo>
                    <a:pt x="960" y="506"/>
                    <a:pt x="728" y="95"/>
                    <a:pt x="438" y="0"/>
                  </a:cubicBezTo>
                  <a:cubicBezTo>
                    <a:pt x="438" y="168"/>
                    <a:pt x="575" y="522"/>
                    <a:pt x="322" y="722"/>
                  </a:cubicBezTo>
                  <a:cubicBezTo>
                    <a:pt x="142" y="865"/>
                    <a:pt x="21" y="1350"/>
                    <a:pt x="0" y="1756"/>
                  </a:cubicBezTo>
                  <a:cubicBezTo>
                    <a:pt x="10" y="1756"/>
                    <a:pt x="21" y="1756"/>
                    <a:pt x="32" y="1756"/>
                  </a:cubicBezTo>
                  <a:cubicBezTo>
                    <a:pt x="89" y="1756"/>
                    <a:pt x="142" y="1756"/>
                    <a:pt x="195" y="1751"/>
                  </a:cubicBezTo>
                </a:path>
              </a:pathLst>
            </a:custGeom>
            <a:solidFill>
              <a:srgbClr val="E1E6F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21" name="Freeform 1203">
              <a:extLst>
                <a:ext uri="{FF2B5EF4-FFF2-40B4-BE49-F238E27FC236}">
                  <a16:creationId xmlns:a16="http://schemas.microsoft.com/office/drawing/2014/main" id="{E0B20E70-5263-4E93-82F3-1105416693CB}"/>
                </a:ext>
              </a:extLst>
            </p:cNvPr>
            <p:cNvSpPr>
              <a:spLocks noChangeArrowheads="1"/>
            </p:cNvSpPr>
            <p:nvPr/>
          </p:nvSpPr>
          <p:spPr bwMode="auto">
            <a:xfrm>
              <a:off x="6261102" y="2170510"/>
              <a:ext cx="140521" cy="236934"/>
            </a:xfrm>
            <a:custGeom>
              <a:avLst/>
              <a:gdLst>
                <a:gd name="T0" fmla="*/ 13389 w 1039"/>
                <a:gd name="T1" fmla="*/ 236799 h 1757"/>
                <a:gd name="T2" fmla="*/ 13389 w 1039"/>
                <a:gd name="T3" fmla="*/ 236799 h 1757"/>
                <a:gd name="T4" fmla="*/ 101164 w 1039"/>
                <a:gd name="T5" fmla="*/ 141459 h 1757"/>
                <a:gd name="T6" fmla="*/ 83988 w 1039"/>
                <a:gd name="T7" fmla="*/ 83203 h 1757"/>
                <a:gd name="T8" fmla="*/ 140386 w 1039"/>
                <a:gd name="T9" fmla="*/ 91834 h 1757"/>
                <a:gd name="T10" fmla="*/ 53422 w 1039"/>
                <a:gd name="T11" fmla="*/ 0 h 1757"/>
                <a:gd name="T12" fmla="*/ 34217 w 1039"/>
                <a:gd name="T13" fmla="*/ 96688 h 1757"/>
                <a:gd name="T14" fmla="*/ 0 w 1039"/>
                <a:gd name="T15" fmla="*/ 236799 h 1757"/>
                <a:gd name="T16" fmla="*/ 13389 w 1039"/>
                <a:gd name="T17" fmla="*/ 236799 h 17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9" h="1757">
                  <a:moveTo>
                    <a:pt x="99" y="1756"/>
                  </a:moveTo>
                  <a:lnTo>
                    <a:pt x="99" y="1756"/>
                  </a:lnTo>
                  <a:cubicBezTo>
                    <a:pt x="253" y="1439"/>
                    <a:pt x="527" y="1049"/>
                    <a:pt x="748" y="1049"/>
                  </a:cubicBezTo>
                  <a:cubicBezTo>
                    <a:pt x="743" y="854"/>
                    <a:pt x="727" y="764"/>
                    <a:pt x="621" y="617"/>
                  </a:cubicBezTo>
                  <a:cubicBezTo>
                    <a:pt x="769" y="596"/>
                    <a:pt x="917" y="623"/>
                    <a:pt x="1038" y="681"/>
                  </a:cubicBezTo>
                  <a:cubicBezTo>
                    <a:pt x="906" y="448"/>
                    <a:pt x="617" y="95"/>
                    <a:pt x="395" y="0"/>
                  </a:cubicBezTo>
                  <a:cubicBezTo>
                    <a:pt x="395" y="168"/>
                    <a:pt x="421" y="517"/>
                    <a:pt x="253" y="717"/>
                  </a:cubicBezTo>
                  <a:cubicBezTo>
                    <a:pt x="126" y="870"/>
                    <a:pt x="31" y="1366"/>
                    <a:pt x="0" y="1756"/>
                  </a:cubicBezTo>
                  <a:cubicBezTo>
                    <a:pt x="31" y="1756"/>
                    <a:pt x="68" y="1756"/>
                    <a:pt x="99" y="1756"/>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22" name="Freeform 1204">
              <a:extLst>
                <a:ext uri="{FF2B5EF4-FFF2-40B4-BE49-F238E27FC236}">
                  <a16:creationId xmlns:a16="http://schemas.microsoft.com/office/drawing/2014/main" id="{4A4D72B9-8733-4F92-AF69-B58F9D8947BB}"/>
                </a:ext>
              </a:extLst>
            </p:cNvPr>
            <p:cNvSpPr>
              <a:spLocks noChangeArrowheads="1"/>
            </p:cNvSpPr>
            <p:nvPr/>
          </p:nvSpPr>
          <p:spPr bwMode="auto">
            <a:xfrm>
              <a:off x="6174765" y="2149078"/>
              <a:ext cx="83360" cy="91083"/>
            </a:xfrm>
            <a:custGeom>
              <a:avLst/>
              <a:gdLst>
                <a:gd name="T0" fmla="*/ 35475 w 618"/>
                <a:gd name="T1" fmla="*/ 0 h 676"/>
                <a:gd name="T2" fmla="*/ 4991 w 618"/>
                <a:gd name="T3" fmla="*/ 30451 h 676"/>
                <a:gd name="T4" fmla="*/ 0 w 618"/>
                <a:gd name="T5" fmla="*/ 90948 h 676"/>
                <a:gd name="T6" fmla="*/ 83225 w 618"/>
                <a:gd name="T7" fmla="*/ 29103 h 676"/>
                <a:gd name="T8" fmla="*/ 35475 w 618"/>
                <a:gd name="T9" fmla="*/ 0 h 6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8" h="676">
                  <a:moveTo>
                    <a:pt x="263" y="0"/>
                  </a:moveTo>
                  <a:lnTo>
                    <a:pt x="37" y="226"/>
                  </a:lnTo>
                  <a:lnTo>
                    <a:pt x="0" y="675"/>
                  </a:lnTo>
                  <a:lnTo>
                    <a:pt x="617" y="216"/>
                  </a:lnTo>
                  <a:lnTo>
                    <a:pt x="263" y="0"/>
                  </a:lnTo>
                </a:path>
              </a:pathLst>
            </a:custGeom>
            <a:solidFill>
              <a:srgbClr val="DB4E4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23" name="Freeform 1205">
              <a:extLst>
                <a:ext uri="{FF2B5EF4-FFF2-40B4-BE49-F238E27FC236}">
                  <a16:creationId xmlns:a16="http://schemas.microsoft.com/office/drawing/2014/main" id="{579D712C-4D7F-48C6-9DC1-D1DC6C3B57BE}"/>
                </a:ext>
              </a:extLst>
            </p:cNvPr>
            <p:cNvSpPr>
              <a:spLocks noChangeArrowheads="1"/>
            </p:cNvSpPr>
            <p:nvPr/>
          </p:nvSpPr>
          <p:spPr bwMode="auto">
            <a:xfrm>
              <a:off x="6260507" y="2149078"/>
              <a:ext cx="84551" cy="91083"/>
            </a:xfrm>
            <a:custGeom>
              <a:avLst/>
              <a:gdLst>
                <a:gd name="T0" fmla="*/ 47831 w 624"/>
                <a:gd name="T1" fmla="*/ 0 h 676"/>
                <a:gd name="T2" fmla="*/ 78589 w 624"/>
                <a:gd name="T3" fmla="*/ 30451 h 676"/>
                <a:gd name="T4" fmla="*/ 84416 w 624"/>
                <a:gd name="T5" fmla="*/ 90948 h 676"/>
                <a:gd name="T6" fmla="*/ 0 w 624"/>
                <a:gd name="T7" fmla="*/ 29103 h 676"/>
                <a:gd name="T8" fmla="*/ 47831 w 624"/>
                <a:gd name="T9" fmla="*/ 0 h 6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676">
                  <a:moveTo>
                    <a:pt x="353" y="0"/>
                  </a:moveTo>
                  <a:lnTo>
                    <a:pt x="580" y="226"/>
                  </a:lnTo>
                  <a:lnTo>
                    <a:pt x="623" y="675"/>
                  </a:lnTo>
                  <a:lnTo>
                    <a:pt x="0" y="216"/>
                  </a:lnTo>
                  <a:lnTo>
                    <a:pt x="353" y="0"/>
                  </a:lnTo>
                </a:path>
              </a:pathLst>
            </a:custGeom>
            <a:solidFill>
              <a:srgbClr val="F15957"/>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24" name="Freeform 1206">
              <a:extLst>
                <a:ext uri="{FF2B5EF4-FFF2-40B4-BE49-F238E27FC236}">
                  <a16:creationId xmlns:a16="http://schemas.microsoft.com/office/drawing/2014/main" id="{C0B38456-97E5-4495-BCF5-C1AA5EDA6959}"/>
                </a:ext>
              </a:extLst>
            </p:cNvPr>
            <p:cNvSpPr>
              <a:spLocks noChangeArrowheads="1"/>
            </p:cNvSpPr>
            <p:nvPr/>
          </p:nvSpPr>
          <p:spPr bwMode="auto">
            <a:xfrm>
              <a:off x="6308141" y="2137173"/>
              <a:ext cx="69070" cy="151209"/>
            </a:xfrm>
            <a:custGeom>
              <a:avLst/>
              <a:gdLst>
                <a:gd name="T0" fmla="*/ 53317 w 513"/>
                <a:gd name="T1" fmla="*/ 144047 h 1119"/>
                <a:gd name="T2" fmla="*/ 53317 w 513"/>
                <a:gd name="T3" fmla="*/ 144047 h 1119"/>
                <a:gd name="T4" fmla="*/ 58972 w 513"/>
                <a:gd name="T5" fmla="*/ 151074 h 1119"/>
                <a:gd name="T6" fmla="*/ 65973 w 513"/>
                <a:gd name="T7" fmla="*/ 144588 h 1119"/>
                <a:gd name="T8" fmla="*/ 48336 w 513"/>
                <a:gd name="T9" fmla="*/ 59186 h 1119"/>
                <a:gd name="T10" fmla="*/ 0 w 513"/>
                <a:gd name="T11" fmla="*/ 0 h 1119"/>
                <a:gd name="T12" fmla="*/ 0 w 513"/>
                <a:gd name="T13" fmla="*/ 0 h 1119"/>
                <a:gd name="T14" fmla="*/ 0 w 513"/>
                <a:gd name="T15" fmla="*/ 13513 h 1119"/>
                <a:gd name="T16" fmla="*/ 36353 w 513"/>
                <a:gd name="T17" fmla="*/ 64862 h 1119"/>
                <a:gd name="T18" fmla="*/ 53317 w 513"/>
                <a:gd name="T19" fmla="*/ 144047 h 11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3" h="1119">
                  <a:moveTo>
                    <a:pt x="396" y="1066"/>
                  </a:moveTo>
                  <a:lnTo>
                    <a:pt x="396" y="1066"/>
                  </a:lnTo>
                  <a:cubicBezTo>
                    <a:pt x="391" y="1091"/>
                    <a:pt x="411" y="1113"/>
                    <a:pt x="438" y="1118"/>
                  </a:cubicBezTo>
                  <a:cubicBezTo>
                    <a:pt x="465" y="1118"/>
                    <a:pt x="490" y="1097"/>
                    <a:pt x="490" y="1070"/>
                  </a:cubicBezTo>
                  <a:cubicBezTo>
                    <a:pt x="512" y="886"/>
                    <a:pt x="448" y="644"/>
                    <a:pt x="359" y="438"/>
                  </a:cubicBezTo>
                  <a:cubicBezTo>
                    <a:pt x="259" y="211"/>
                    <a:pt x="116" y="26"/>
                    <a:pt x="0" y="0"/>
                  </a:cubicBezTo>
                  <a:cubicBezTo>
                    <a:pt x="0" y="100"/>
                    <a:pt x="0" y="100"/>
                    <a:pt x="0" y="100"/>
                  </a:cubicBezTo>
                  <a:cubicBezTo>
                    <a:pt x="85" y="142"/>
                    <a:pt x="185" y="295"/>
                    <a:pt x="270" y="480"/>
                  </a:cubicBezTo>
                  <a:cubicBezTo>
                    <a:pt x="353" y="670"/>
                    <a:pt x="411" y="896"/>
                    <a:pt x="396" y="1066"/>
                  </a:cubicBezTo>
                </a:path>
              </a:pathLst>
            </a:custGeom>
            <a:solidFill>
              <a:srgbClr val="2F5B7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25" name="Freeform 1207">
              <a:extLst>
                <a:ext uri="{FF2B5EF4-FFF2-40B4-BE49-F238E27FC236}">
                  <a16:creationId xmlns:a16="http://schemas.microsoft.com/office/drawing/2014/main" id="{A1171074-9A55-4C04-AD90-14CB8C8F5997}"/>
                </a:ext>
              </a:extLst>
            </p:cNvPr>
            <p:cNvSpPr>
              <a:spLocks noChangeArrowheads="1"/>
            </p:cNvSpPr>
            <p:nvPr/>
          </p:nvSpPr>
          <p:spPr bwMode="auto">
            <a:xfrm>
              <a:off x="6155712" y="2137172"/>
              <a:ext cx="55375" cy="78581"/>
            </a:xfrm>
            <a:custGeom>
              <a:avLst/>
              <a:gdLst>
                <a:gd name="T0" fmla="*/ 0 w 412"/>
                <a:gd name="T1" fmla="*/ 78446 h 581"/>
                <a:gd name="T2" fmla="*/ 0 w 412"/>
                <a:gd name="T3" fmla="*/ 78446 h 581"/>
                <a:gd name="T4" fmla="*/ 6989 w 412"/>
                <a:gd name="T5" fmla="*/ 59240 h 581"/>
                <a:gd name="T6" fmla="*/ 55241 w 412"/>
                <a:gd name="T7" fmla="*/ 0 h 581"/>
                <a:gd name="T8" fmla="*/ 55241 w 412"/>
                <a:gd name="T9" fmla="*/ 14201 h 581"/>
                <a:gd name="T10" fmla="*/ 19086 w 412"/>
                <a:gd name="T11" fmla="*/ 64921 h 581"/>
                <a:gd name="T12" fmla="*/ 14247 w 412"/>
                <a:gd name="T13" fmla="*/ 78446 h 581"/>
                <a:gd name="T14" fmla="*/ 0 w 412"/>
                <a:gd name="T15" fmla="*/ 78446 h 58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2" h="581">
                  <a:moveTo>
                    <a:pt x="0" y="580"/>
                  </a:moveTo>
                  <a:lnTo>
                    <a:pt x="0" y="580"/>
                  </a:lnTo>
                  <a:cubicBezTo>
                    <a:pt x="15" y="533"/>
                    <a:pt x="37" y="485"/>
                    <a:pt x="52" y="438"/>
                  </a:cubicBezTo>
                  <a:cubicBezTo>
                    <a:pt x="152" y="216"/>
                    <a:pt x="295" y="26"/>
                    <a:pt x="411" y="0"/>
                  </a:cubicBezTo>
                  <a:cubicBezTo>
                    <a:pt x="411" y="105"/>
                    <a:pt x="411" y="105"/>
                    <a:pt x="411" y="105"/>
                  </a:cubicBezTo>
                  <a:cubicBezTo>
                    <a:pt x="326" y="148"/>
                    <a:pt x="226" y="295"/>
                    <a:pt x="142" y="480"/>
                  </a:cubicBezTo>
                  <a:cubicBezTo>
                    <a:pt x="131" y="512"/>
                    <a:pt x="116" y="549"/>
                    <a:pt x="106" y="580"/>
                  </a:cubicBezTo>
                  <a:lnTo>
                    <a:pt x="0" y="580"/>
                  </a:lnTo>
                </a:path>
              </a:pathLst>
            </a:custGeom>
            <a:solidFill>
              <a:srgbClr val="2F5B7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26" name="Freeform 1208">
              <a:extLst>
                <a:ext uri="{FF2B5EF4-FFF2-40B4-BE49-F238E27FC236}">
                  <a16:creationId xmlns:a16="http://schemas.microsoft.com/office/drawing/2014/main" id="{0C28038F-F64F-41F2-94C2-3DBD5743C248}"/>
                </a:ext>
              </a:extLst>
            </p:cNvPr>
            <p:cNvSpPr>
              <a:spLocks noChangeArrowheads="1"/>
            </p:cNvSpPr>
            <p:nvPr/>
          </p:nvSpPr>
          <p:spPr bwMode="auto">
            <a:xfrm>
              <a:off x="6342081" y="2270522"/>
              <a:ext cx="40489" cy="40481"/>
            </a:xfrm>
            <a:custGeom>
              <a:avLst/>
              <a:gdLst>
                <a:gd name="T0" fmla="*/ 19842 w 302"/>
                <a:gd name="T1" fmla="*/ 40347 h 302"/>
                <a:gd name="T2" fmla="*/ 19842 w 302"/>
                <a:gd name="T3" fmla="*/ 40347 h 302"/>
                <a:gd name="T4" fmla="*/ 40355 w 302"/>
                <a:gd name="T5" fmla="*/ 20643 h 302"/>
                <a:gd name="T6" fmla="*/ 19842 w 302"/>
                <a:gd name="T7" fmla="*/ 0 h 302"/>
                <a:gd name="T8" fmla="*/ 0 w 302"/>
                <a:gd name="T9" fmla="*/ 20643 h 302"/>
                <a:gd name="T10" fmla="*/ 19842 w 302"/>
                <a:gd name="T11" fmla="*/ 40347 h 3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2" h="302">
                  <a:moveTo>
                    <a:pt x="148" y="301"/>
                  </a:moveTo>
                  <a:lnTo>
                    <a:pt x="148" y="301"/>
                  </a:lnTo>
                  <a:cubicBezTo>
                    <a:pt x="233" y="301"/>
                    <a:pt x="301" y="233"/>
                    <a:pt x="301" y="154"/>
                  </a:cubicBezTo>
                  <a:cubicBezTo>
                    <a:pt x="301" y="69"/>
                    <a:pt x="233" y="0"/>
                    <a:pt x="148" y="0"/>
                  </a:cubicBezTo>
                  <a:cubicBezTo>
                    <a:pt x="69" y="0"/>
                    <a:pt x="0" y="69"/>
                    <a:pt x="0" y="154"/>
                  </a:cubicBezTo>
                  <a:cubicBezTo>
                    <a:pt x="0" y="233"/>
                    <a:pt x="69" y="301"/>
                    <a:pt x="148" y="301"/>
                  </a:cubicBezTo>
                </a:path>
              </a:pathLst>
            </a:custGeom>
            <a:solidFill>
              <a:srgbClr val="2F5B7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27" name="Freeform 1209">
              <a:extLst>
                <a:ext uri="{FF2B5EF4-FFF2-40B4-BE49-F238E27FC236}">
                  <a16:creationId xmlns:a16="http://schemas.microsoft.com/office/drawing/2014/main" id="{18BC7F40-08BB-4820-9231-E813DA023C46}"/>
                </a:ext>
              </a:extLst>
            </p:cNvPr>
            <p:cNvSpPr>
              <a:spLocks noChangeArrowheads="1"/>
            </p:cNvSpPr>
            <p:nvPr/>
          </p:nvSpPr>
          <p:spPr bwMode="auto">
            <a:xfrm>
              <a:off x="6349226" y="2278261"/>
              <a:ext cx="26199" cy="26194"/>
            </a:xfrm>
            <a:custGeom>
              <a:avLst/>
              <a:gdLst>
                <a:gd name="T0" fmla="*/ 12698 w 196"/>
                <a:gd name="T1" fmla="*/ 26060 h 195"/>
                <a:gd name="T2" fmla="*/ 12698 w 196"/>
                <a:gd name="T3" fmla="*/ 26060 h 195"/>
                <a:gd name="T4" fmla="*/ 26065 w 196"/>
                <a:gd name="T5" fmla="*/ 13433 h 195"/>
                <a:gd name="T6" fmla="*/ 12698 w 196"/>
                <a:gd name="T7" fmla="*/ 0 h 195"/>
                <a:gd name="T8" fmla="*/ 0 w 196"/>
                <a:gd name="T9" fmla="*/ 13433 h 195"/>
                <a:gd name="T10" fmla="*/ 12698 w 196"/>
                <a:gd name="T11" fmla="*/ 26060 h 1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6" h="195">
                  <a:moveTo>
                    <a:pt x="95" y="194"/>
                  </a:moveTo>
                  <a:lnTo>
                    <a:pt x="95" y="194"/>
                  </a:lnTo>
                  <a:cubicBezTo>
                    <a:pt x="148" y="194"/>
                    <a:pt x="195" y="152"/>
                    <a:pt x="195" y="100"/>
                  </a:cubicBezTo>
                  <a:cubicBezTo>
                    <a:pt x="195" y="42"/>
                    <a:pt x="148" y="0"/>
                    <a:pt x="95" y="0"/>
                  </a:cubicBezTo>
                  <a:cubicBezTo>
                    <a:pt x="43" y="0"/>
                    <a:pt x="0" y="42"/>
                    <a:pt x="0" y="100"/>
                  </a:cubicBezTo>
                  <a:cubicBezTo>
                    <a:pt x="0" y="152"/>
                    <a:pt x="43" y="194"/>
                    <a:pt x="95" y="194"/>
                  </a:cubicBezTo>
                </a:path>
              </a:pathLst>
            </a:custGeom>
            <a:solidFill>
              <a:srgbClr val="22455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28" name="Freeform 1210">
              <a:extLst>
                <a:ext uri="{FF2B5EF4-FFF2-40B4-BE49-F238E27FC236}">
                  <a16:creationId xmlns:a16="http://schemas.microsoft.com/office/drawing/2014/main" id="{B4C47CA3-9A9A-4333-9D19-F44E5CD5AEB7}"/>
                </a:ext>
              </a:extLst>
            </p:cNvPr>
            <p:cNvSpPr>
              <a:spLocks noChangeArrowheads="1"/>
            </p:cNvSpPr>
            <p:nvPr/>
          </p:nvSpPr>
          <p:spPr bwMode="auto">
            <a:xfrm>
              <a:off x="6130108" y="2246710"/>
              <a:ext cx="42276" cy="112514"/>
            </a:xfrm>
            <a:custGeom>
              <a:avLst/>
              <a:gdLst>
                <a:gd name="T0" fmla="*/ 9320 w 313"/>
                <a:gd name="T1" fmla="*/ 675 h 834"/>
                <a:gd name="T2" fmla="*/ 9320 w 313"/>
                <a:gd name="T3" fmla="*/ 675 h 834"/>
                <a:gd name="T4" fmla="*/ 8644 w 313"/>
                <a:gd name="T5" fmla="*/ 61923 h 834"/>
                <a:gd name="T6" fmla="*/ 42141 w 313"/>
                <a:gd name="T7" fmla="*/ 107387 h 834"/>
                <a:gd name="T8" fmla="*/ 41466 w 313"/>
                <a:gd name="T9" fmla="*/ 112379 h 834"/>
                <a:gd name="T10" fmla="*/ 3647 w 313"/>
                <a:gd name="T11" fmla="*/ 62598 h 834"/>
                <a:gd name="T12" fmla="*/ 4457 w 313"/>
                <a:gd name="T13" fmla="*/ 0 h 834"/>
                <a:gd name="T14" fmla="*/ 9320 w 313"/>
                <a:gd name="T15" fmla="*/ 675 h 8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3" h="834">
                  <a:moveTo>
                    <a:pt x="69" y="5"/>
                  </a:moveTo>
                  <a:lnTo>
                    <a:pt x="69" y="5"/>
                  </a:lnTo>
                  <a:cubicBezTo>
                    <a:pt x="58" y="95"/>
                    <a:pt x="43" y="285"/>
                    <a:pt x="64" y="459"/>
                  </a:cubicBezTo>
                  <a:cubicBezTo>
                    <a:pt x="91" y="628"/>
                    <a:pt x="154" y="775"/>
                    <a:pt x="312" y="796"/>
                  </a:cubicBezTo>
                  <a:cubicBezTo>
                    <a:pt x="307" y="833"/>
                    <a:pt x="307" y="833"/>
                    <a:pt x="307" y="833"/>
                  </a:cubicBezTo>
                  <a:cubicBezTo>
                    <a:pt x="127" y="812"/>
                    <a:pt x="54" y="649"/>
                    <a:pt x="27" y="464"/>
                  </a:cubicBezTo>
                  <a:cubicBezTo>
                    <a:pt x="0" y="285"/>
                    <a:pt x="22" y="90"/>
                    <a:pt x="33" y="0"/>
                  </a:cubicBezTo>
                  <a:lnTo>
                    <a:pt x="69" y="5"/>
                  </a:lnTo>
                </a:path>
              </a:pathLst>
            </a:custGeom>
            <a:solidFill>
              <a:srgbClr val="2F5B7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29" name="Freeform 1211">
              <a:extLst>
                <a:ext uri="{FF2B5EF4-FFF2-40B4-BE49-F238E27FC236}">
                  <a16:creationId xmlns:a16="http://schemas.microsoft.com/office/drawing/2014/main" id="{694CE743-3EC4-457B-B26D-808B54D1E601}"/>
                </a:ext>
              </a:extLst>
            </p:cNvPr>
            <p:cNvSpPr>
              <a:spLocks noChangeArrowheads="1"/>
            </p:cNvSpPr>
            <p:nvPr/>
          </p:nvSpPr>
          <p:spPr bwMode="auto">
            <a:xfrm>
              <a:off x="6170597" y="2350889"/>
              <a:ext cx="17863" cy="11906"/>
            </a:xfrm>
            <a:custGeom>
              <a:avLst/>
              <a:gdLst>
                <a:gd name="T0" fmla="*/ 5599 w 134"/>
                <a:gd name="T1" fmla="*/ 0 h 86"/>
                <a:gd name="T2" fmla="*/ 5599 w 134"/>
                <a:gd name="T3" fmla="*/ 0 h 86"/>
                <a:gd name="T4" fmla="*/ 12664 w 134"/>
                <a:gd name="T5" fmla="*/ 831 h 86"/>
                <a:gd name="T6" fmla="*/ 17730 w 134"/>
                <a:gd name="T7" fmla="*/ 6645 h 86"/>
                <a:gd name="T8" fmla="*/ 17730 w 134"/>
                <a:gd name="T9" fmla="*/ 6645 h 86"/>
                <a:gd name="T10" fmla="*/ 11998 w 134"/>
                <a:gd name="T11" fmla="*/ 11768 h 86"/>
                <a:gd name="T12" fmla="*/ 4266 w 134"/>
                <a:gd name="T13" fmla="*/ 10383 h 86"/>
                <a:gd name="T14" fmla="*/ 0 w 134"/>
                <a:gd name="T15" fmla="*/ 4430 h 86"/>
                <a:gd name="T16" fmla="*/ 0 w 134"/>
                <a:gd name="T17" fmla="*/ 4430 h 86"/>
                <a:gd name="T18" fmla="*/ 5599 w 134"/>
                <a:gd name="T19" fmla="*/ 0 h 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4" h="86">
                  <a:moveTo>
                    <a:pt x="42" y="0"/>
                  </a:moveTo>
                  <a:lnTo>
                    <a:pt x="42" y="0"/>
                  </a:lnTo>
                  <a:cubicBezTo>
                    <a:pt x="95" y="6"/>
                    <a:pt x="95" y="6"/>
                    <a:pt x="95" y="6"/>
                  </a:cubicBezTo>
                  <a:cubicBezTo>
                    <a:pt x="116" y="11"/>
                    <a:pt x="133" y="27"/>
                    <a:pt x="133" y="48"/>
                  </a:cubicBezTo>
                  <a:cubicBezTo>
                    <a:pt x="127" y="69"/>
                    <a:pt x="111" y="85"/>
                    <a:pt x="90" y="85"/>
                  </a:cubicBezTo>
                  <a:cubicBezTo>
                    <a:pt x="32" y="75"/>
                    <a:pt x="32" y="75"/>
                    <a:pt x="32" y="75"/>
                  </a:cubicBezTo>
                  <a:cubicBezTo>
                    <a:pt x="11" y="75"/>
                    <a:pt x="0" y="53"/>
                    <a:pt x="0" y="32"/>
                  </a:cubicBezTo>
                  <a:cubicBezTo>
                    <a:pt x="0" y="17"/>
                    <a:pt x="21" y="0"/>
                    <a:pt x="42" y="0"/>
                  </a:cubicBezTo>
                </a:path>
              </a:pathLst>
            </a:custGeom>
            <a:solidFill>
              <a:srgbClr val="22455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30" name="Freeform 1212">
              <a:extLst>
                <a:ext uri="{FF2B5EF4-FFF2-40B4-BE49-F238E27FC236}">
                  <a16:creationId xmlns:a16="http://schemas.microsoft.com/office/drawing/2014/main" id="{E1CFD5F4-7567-4C56-85F7-8C815BB3C7A3}"/>
                </a:ext>
              </a:extLst>
            </p:cNvPr>
            <p:cNvSpPr>
              <a:spLocks noChangeArrowheads="1"/>
            </p:cNvSpPr>
            <p:nvPr/>
          </p:nvSpPr>
          <p:spPr bwMode="auto">
            <a:xfrm>
              <a:off x="6119390" y="2251472"/>
              <a:ext cx="61925" cy="104775"/>
            </a:xfrm>
            <a:custGeom>
              <a:avLst/>
              <a:gdLst>
                <a:gd name="T0" fmla="*/ 56809 w 460"/>
                <a:gd name="T1" fmla="*/ 0 h 775"/>
                <a:gd name="T2" fmla="*/ 56809 w 460"/>
                <a:gd name="T3" fmla="*/ 0 h 775"/>
                <a:gd name="T4" fmla="*/ 43348 w 460"/>
                <a:gd name="T5" fmla="*/ 59756 h 775"/>
                <a:gd name="T6" fmla="*/ 808 w 460"/>
                <a:gd name="T7" fmla="*/ 96123 h 775"/>
                <a:gd name="T8" fmla="*/ 0 w 460"/>
                <a:gd name="T9" fmla="*/ 101936 h 775"/>
                <a:gd name="T10" fmla="*/ 48328 w 460"/>
                <a:gd name="T11" fmla="*/ 61243 h 775"/>
                <a:gd name="T12" fmla="*/ 61790 w 460"/>
                <a:gd name="T13" fmla="*/ 541 h 775"/>
                <a:gd name="T14" fmla="*/ 56809 w 460"/>
                <a:gd name="T15" fmla="*/ 0 h 7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0" h="775">
                  <a:moveTo>
                    <a:pt x="422" y="0"/>
                  </a:moveTo>
                  <a:lnTo>
                    <a:pt x="422" y="0"/>
                  </a:lnTo>
                  <a:cubicBezTo>
                    <a:pt x="412" y="83"/>
                    <a:pt x="386" y="279"/>
                    <a:pt x="322" y="442"/>
                  </a:cubicBezTo>
                  <a:cubicBezTo>
                    <a:pt x="259" y="600"/>
                    <a:pt x="164" y="733"/>
                    <a:pt x="6" y="711"/>
                  </a:cubicBezTo>
                  <a:cubicBezTo>
                    <a:pt x="0" y="754"/>
                    <a:pt x="0" y="754"/>
                    <a:pt x="0" y="754"/>
                  </a:cubicBezTo>
                  <a:cubicBezTo>
                    <a:pt x="180" y="774"/>
                    <a:pt x="291" y="627"/>
                    <a:pt x="359" y="453"/>
                  </a:cubicBezTo>
                  <a:cubicBezTo>
                    <a:pt x="422" y="289"/>
                    <a:pt x="449" y="94"/>
                    <a:pt x="459" y="4"/>
                  </a:cubicBezTo>
                  <a:lnTo>
                    <a:pt x="422" y="0"/>
                  </a:lnTo>
                </a:path>
              </a:pathLst>
            </a:custGeom>
            <a:solidFill>
              <a:srgbClr val="2F5B7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31" name="Freeform 1213">
              <a:extLst>
                <a:ext uri="{FF2B5EF4-FFF2-40B4-BE49-F238E27FC236}">
                  <a16:creationId xmlns:a16="http://schemas.microsoft.com/office/drawing/2014/main" id="{EDEE8671-C718-49B5-9D78-8C777EC147C8}"/>
                </a:ext>
              </a:extLst>
            </p:cNvPr>
            <p:cNvSpPr>
              <a:spLocks noChangeArrowheads="1"/>
            </p:cNvSpPr>
            <p:nvPr/>
          </p:nvSpPr>
          <p:spPr bwMode="auto">
            <a:xfrm>
              <a:off x="6103314" y="2344341"/>
              <a:ext cx="17863" cy="11311"/>
            </a:xfrm>
            <a:custGeom>
              <a:avLst/>
              <a:gdLst>
                <a:gd name="T0" fmla="*/ 13464 w 134"/>
                <a:gd name="T1" fmla="*/ 665 h 85"/>
                <a:gd name="T2" fmla="*/ 13464 w 134"/>
                <a:gd name="T3" fmla="*/ 665 h 85"/>
                <a:gd name="T4" fmla="*/ 5732 w 134"/>
                <a:gd name="T5" fmla="*/ 0 h 85"/>
                <a:gd name="T6" fmla="*/ 0 w 134"/>
                <a:gd name="T7" fmla="*/ 4258 h 85"/>
                <a:gd name="T8" fmla="*/ 0 w 134"/>
                <a:gd name="T9" fmla="*/ 4258 h 85"/>
                <a:gd name="T10" fmla="*/ 4932 w 134"/>
                <a:gd name="T11" fmla="*/ 9714 h 85"/>
                <a:gd name="T12" fmla="*/ 12131 w 134"/>
                <a:gd name="T13" fmla="*/ 10513 h 85"/>
                <a:gd name="T14" fmla="*/ 17730 w 134"/>
                <a:gd name="T15" fmla="*/ 6387 h 85"/>
                <a:gd name="T16" fmla="*/ 17730 w 134"/>
                <a:gd name="T17" fmla="*/ 6387 h 85"/>
                <a:gd name="T18" fmla="*/ 13464 w 134"/>
                <a:gd name="T19" fmla="*/ 665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4" h="85">
                  <a:moveTo>
                    <a:pt x="101" y="5"/>
                  </a:moveTo>
                  <a:lnTo>
                    <a:pt x="101" y="5"/>
                  </a:lnTo>
                  <a:cubicBezTo>
                    <a:pt x="43" y="0"/>
                    <a:pt x="43" y="0"/>
                    <a:pt x="43" y="0"/>
                  </a:cubicBezTo>
                  <a:cubicBezTo>
                    <a:pt x="22" y="0"/>
                    <a:pt x="6" y="11"/>
                    <a:pt x="0" y="32"/>
                  </a:cubicBezTo>
                  <a:cubicBezTo>
                    <a:pt x="0" y="52"/>
                    <a:pt x="16" y="73"/>
                    <a:pt x="37" y="73"/>
                  </a:cubicBezTo>
                  <a:cubicBezTo>
                    <a:pt x="91" y="79"/>
                    <a:pt x="91" y="79"/>
                    <a:pt x="91" y="79"/>
                  </a:cubicBezTo>
                  <a:cubicBezTo>
                    <a:pt x="112" y="84"/>
                    <a:pt x="127" y="69"/>
                    <a:pt x="133" y="48"/>
                  </a:cubicBezTo>
                  <a:cubicBezTo>
                    <a:pt x="133" y="26"/>
                    <a:pt x="116" y="11"/>
                    <a:pt x="101" y="5"/>
                  </a:cubicBezTo>
                </a:path>
              </a:pathLst>
            </a:custGeom>
            <a:solidFill>
              <a:srgbClr val="22455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sp>
          <p:nvSpPr>
            <p:cNvPr id="32" name="Freeform 1214">
              <a:extLst>
                <a:ext uri="{FF2B5EF4-FFF2-40B4-BE49-F238E27FC236}">
                  <a16:creationId xmlns:a16="http://schemas.microsoft.com/office/drawing/2014/main" id="{DF6DC671-9FD7-4BF5-9B14-321BABF5A067}"/>
                </a:ext>
              </a:extLst>
            </p:cNvPr>
            <p:cNvSpPr>
              <a:spLocks noChangeArrowheads="1"/>
            </p:cNvSpPr>
            <p:nvPr/>
          </p:nvSpPr>
          <p:spPr bwMode="auto">
            <a:xfrm>
              <a:off x="6127131" y="2201466"/>
              <a:ext cx="60734" cy="85725"/>
            </a:xfrm>
            <a:custGeom>
              <a:avLst/>
              <a:gdLst>
                <a:gd name="T0" fmla="*/ 12850 w 449"/>
                <a:gd name="T1" fmla="*/ 74773 h 634"/>
                <a:gd name="T2" fmla="*/ 12850 w 449"/>
                <a:gd name="T3" fmla="*/ 74773 h 634"/>
                <a:gd name="T4" fmla="*/ 5681 w 449"/>
                <a:gd name="T5" fmla="*/ 79776 h 634"/>
                <a:gd name="T6" fmla="*/ 0 w 449"/>
                <a:gd name="T7" fmla="*/ 73421 h 634"/>
                <a:gd name="T8" fmla="*/ 5681 w 449"/>
                <a:gd name="T9" fmla="*/ 25014 h 634"/>
                <a:gd name="T10" fmla="*/ 15691 w 449"/>
                <a:gd name="T11" fmla="*/ 6490 h 634"/>
                <a:gd name="T12" fmla="*/ 35575 w 449"/>
                <a:gd name="T13" fmla="*/ 676 h 634"/>
                <a:gd name="T14" fmla="*/ 54106 w 449"/>
                <a:gd name="T15" fmla="*/ 10682 h 634"/>
                <a:gd name="T16" fmla="*/ 59922 w 449"/>
                <a:gd name="T17" fmla="*/ 31369 h 634"/>
                <a:gd name="T18" fmla="*/ 54106 w 449"/>
                <a:gd name="T19" fmla="*/ 79235 h 634"/>
                <a:gd name="T20" fmla="*/ 47749 w 449"/>
                <a:gd name="T21" fmla="*/ 84914 h 634"/>
                <a:gd name="T22" fmla="*/ 42067 w 449"/>
                <a:gd name="T23" fmla="*/ 77747 h 634"/>
                <a:gd name="T24" fmla="*/ 47749 w 449"/>
                <a:gd name="T25" fmla="*/ 29882 h 634"/>
                <a:gd name="T26" fmla="*/ 44232 w 449"/>
                <a:gd name="T27" fmla="*/ 18524 h 634"/>
                <a:gd name="T28" fmla="*/ 34222 w 449"/>
                <a:gd name="T29" fmla="*/ 12845 h 634"/>
                <a:gd name="T30" fmla="*/ 23536 w 449"/>
                <a:gd name="T31" fmla="*/ 16361 h 634"/>
                <a:gd name="T32" fmla="*/ 17855 w 449"/>
                <a:gd name="T33" fmla="*/ 26367 h 634"/>
                <a:gd name="T34" fmla="*/ 12850 w 449"/>
                <a:gd name="T35" fmla="*/ 74773 h 6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49" h="634">
                  <a:moveTo>
                    <a:pt x="95" y="553"/>
                  </a:moveTo>
                  <a:lnTo>
                    <a:pt x="95" y="553"/>
                  </a:lnTo>
                  <a:cubicBezTo>
                    <a:pt x="89" y="575"/>
                    <a:pt x="68" y="596"/>
                    <a:pt x="42" y="590"/>
                  </a:cubicBezTo>
                  <a:cubicBezTo>
                    <a:pt x="16" y="590"/>
                    <a:pt x="0" y="565"/>
                    <a:pt x="0" y="543"/>
                  </a:cubicBezTo>
                  <a:cubicBezTo>
                    <a:pt x="42" y="185"/>
                    <a:pt x="42" y="185"/>
                    <a:pt x="42" y="185"/>
                  </a:cubicBezTo>
                  <a:cubicBezTo>
                    <a:pt x="47" y="127"/>
                    <a:pt x="78" y="79"/>
                    <a:pt x="116" y="48"/>
                  </a:cubicBezTo>
                  <a:cubicBezTo>
                    <a:pt x="157" y="15"/>
                    <a:pt x="211" y="0"/>
                    <a:pt x="263" y="5"/>
                  </a:cubicBezTo>
                  <a:cubicBezTo>
                    <a:pt x="321" y="11"/>
                    <a:pt x="369" y="42"/>
                    <a:pt x="400" y="79"/>
                  </a:cubicBezTo>
                  <a:cubicBezTo>
                    <a:pt x="432" y="121"/>
                    <a:pt x="448" y="174"/>
                    <a:pt x="443" y="232"/>
                  </a:cubicBezTo>
                  <a:cubicBezTo>
                    <a:pt x="400" y="586"/>
                    <a:pt x="400" y="586"/>
                    <a:pt x="400" y="586"/>
                  </a:cubicBezTo>
                  <a:cubicBezTo>
                    <a:pt x="400" y="611"/>
                    <a:pt x="374" y="633"/>
                    <a:pt x="353" y="628"/>
                  </a:cubicBezTo>
                  <a:cubicBezTo>
                    <a:pt x="327" y="622"/>
                    <a:pt x="305" y="601"/>
                    <a:pt x="311" y="575"/>
                  </a:cubicBezTo>
                  <a:cubicBezTo>
                    <a:pt x="353" y="221"/>
                    <a:pt x="353" y="221"/>
                    <a:pt x="353" y="221"/>
                  </a:cubicBezTo>
                  <a:cubicBezTo>
                    <a:pt x="353" y="190"/>
                    <a:pt x="348" y="158"/>
                    <a:pt x="327" y="137"/>
                  </a:cubicBezTo>
                  <a:cubicBezTo>
                    <a:pt x="311" y="116"/>
                    <a:pt x="284" y="100"/>
                    <a:pt x="253" y="95"/>
                  </a:cubicBezTo>
                  <a:cubicBezTo>
                    <a:pt x="226" y="95"/>
                    <a:pt x="195" y="106"/>
                    <a:pt x="174" y="121"/>
                  </a:cubicBezTo>
                  <a:cubicBezTo>
                    <a:pt x="153" y="137"/>
                    <a:pt x="137" y="164"/>
                    <a:pt x="132" y="195"/>
                  </a:cubicBezTo>
                  <a:lnTo>
                    <a:pt x="95" y="553"/>
                  </a:lnTo>
                </a:path>
              </a:pathLst>
            </a:custGeom>
            <a:solidFill>
              <a:srgbClr val="2F5B78"/>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grpSp>
    </p:spTree>
    <p:extLst>
      <p:ext uri="{BB962C8B-B14F-4D97-AF65-F5344CB8AC3E}">
        <p14:creationId xmlns:p14="http://schemas.microsoft.com/office/powerpoint/2010/main" val="14890917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346256" y="898891"/>
            <a:ext cx="11591146" cy="355402"/>
          </a:xfrm>
          <a:prstGeom prst="roundRect">
            <a:avLst>
              <a:gd name="adj" fmla="val 23383"/>
            </a:avLst>
          </a:prstGeom>
          <a:solidFill>
            <a:schemeClr val="accent2"/>
          </a:solidFill>
          <a:ln>
            <a:noFill/>
          </a:ln>
        </p:spPr>
        <p:txBody>
          <a:bodyPr wrap="square">
            <a:spAutoFit/>
          </a:bodyPr>
          <a:lstStyle/>
          <a:p>
            <a:pPr algn="ctr"/>
            <a:r>
              <a:rPr lang="es-ES" sz="1400" dirty="0">
                <a:solidFill>
                  <a:schemeClr val="bg1"/>
                </a:solidFill>
              </a:rPr>
              <a:t>VIGILAR EL BIENESTAR FÍSICO, PSÍQUICO Y SOCIAL DE LOS TRABAJADORES A TRAVES DEL ÁREA DE MEDICINA DEL TRABAJO</a:t>
            </a:r>
            <a:endParaRPr lang="es-BO" sz="1400" dirty="0">
              <a:solidFill>
                <a:schemeClr val="bg1"/>
              </a:solidFill>
            </a:endParaRPr>
          </a:p>
        </p:txBody>
      </p:sp>
      <p:sp>
        <p:nvSpPr>
          <p:cNvPr id="3" name="Rectángulo 2"/>
          <p:cNvSpPr/>
          <p:nvPr/>
        </p:nvSpPr>
        <p:spPr>
          <a:xfrm>
            <a:off x="3254257" y="1686852"/>
            <a:ext cx="4681706" cy="338554"/>
          </a:xfrm>
          <a:prstGeom prst="rect">
            <a:avLst/>
          </a:prstGeom>
          <a:solidFill>
            <a:schemeClr val="accent2"/>
          </a:solidFill>
        </p:spPr>
        <p:txBody>
          <a:bodyPr wrap="square" rtlCol="0">
            <a:spAutoFit/>
          </a:bodyPr>
          <a:lstStyle/>
          <a:p>
            <a:pPr algn="ctr"/>
            <a:r>
              <a:rPr lang="es-ES" sz="1600" dirty="0">
                <a:solidFill>
                  <a:schemeClr val="bg1"/>
                </a:solidFill>
              </a:rPr>
              <a:t>PROGRAMA DE ERGONOMIA</a:t>
            </a:r>
            <a:endParaRPr lang="es-BO" sz="1600" dirty="0">
              <a:solidFill>
                <a:schemeClr val="bg1"/>
              </a:solidFill>
            </a:endParaRPr>
          </a:p>
        </p:txBody>
      </p:sp>
      <p:sp>
        <p:nvSpPr>
          <p:cNvPr id="4" name="Rectángulo 1"/>
          <p:cNvSpPr>
            <a:spLocks noChangeArrowheads="1"/>
          </p:cNvSpPr>
          <p:nvPr/>
        </p:nvSpPr>
        <p:spPr bwMode="auto">
          <a:xfrm rot="16200000">
            <a:off x="1496965" y="4001445"/>
            <a:ext cx="3924052" cy="369332"/>
          </a:xfrm>
          <a:prstGeom prst="rect">
            <a:avLst/>
          </a:prstGeom>
          <a:solidFill>
            <a:schemeClr val="accent2"/>
          </a:solidFill>
        </p:spPr>
        <p:txBody>
          <a:bodyPr wrap="square" rtlCol="0">
            <a:spAutoFit/>
          </a:bodyPr>
          <a:lstStyle/>
          <a:p>
            <a:pPr algn="ctr"/>
            <a:r>
              <a:rPr lang="es-ES" altLang="es-BO" b="1" dirty="0">
                <a:solidFill>
                  <a:schemeClr val="bg1"/>
                </a:solidFill>
              </a:rPr>
              <a:t>MEDICINA DEL TRABAJO</a:t>
            </a:r>
            <a:endParaRPr lang="es-BO" altLang="es-BO" b="1" dirty="0">
              <a:solidFill>
                <a:schemeClr val="bg1"/>
              </a:solidFill>
            </a:endParaRPr>
          </a:p>
        </p:txBody>
      </p:sp>
      <p:sp>
        <p:nvSpPr>
          <p:cNvPr id="5" name="Rectángulo 4"/>
          <p:cNvSpPr/>
          <p:nvPr/>
        </p:nvSpPr>
        <p:spPr>
          <a:xfrm>
            <a:off x="3742634" y="2224084"/>
            <a:ext cx="4189049" cy="25356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a:t>
            </a:r>
            <a:endParaRPr lang="es-BO" dirty="0"/>
          </a:p>
        </p:txBody>
      </p:sp>
      <p:sp>
        <p:nvSpPr>
          <p:cNvPr id="6" name="Rectángulo 5"/>
          <p:cNvSpPr/>
          <p:nvPr/>
        </p:nvSpPr>
        <p:spPr>
          <a:xfrm>
            <a:off x="8410672" y="5514457"/>
            <a:ext cx="3217077" cy="923330"/>
          </a:xfrm>
          <a:prstGeom prst="rect">
            <a:avLst/>
          </a:prstGeom>
        </p:spPr>
        <p:txBody>
          <a:bodyPr wrap="square">
            <a:spAutoFit/>
          </a:bodyPr>
          <a:lstStyle/>
          <a:p>
            <a:pPr lvl="0"/>
            <a:r>
              <a:rPr lang="es-ES" b="1" dirty="0">
                <a:solidFill>
                  <a:schemeClr val="accent2"/>
                </a:solidFill>
              </a:rPr>
              <a:t>Fase 3</a:t>
            </a:r>
            <a:r>
              <a:rPr lang="es-ES" dirty="0"/>
              <a:t>: Implementación y resultados.</a:t>
            </a:r>
          </a:p>
          <a:p>
            <a:pPr lvl="0"/>
            <a:endParaRPr lang="es-BO" dirty="0"/>
          </a:p>
        </p:txBody>
      </p:sp>
      <p:sp>
        <p:nvSpPr>
          <p:cNvPr id="7" name="Rectángulo 6"/>
          <p:cNvSpPr/>
          <p:nvPr/>
        </p:nvSpPr>
        <p:spPr>
          <a:xfrm>
            <a:off x="3857142" y="4818582"/>
            <a:ext cx="4069333" cy="1754326"/>
          </a:xfrm>
          <a:prstGeom prst="rect">
            <a:avLst/>
          </a:prstGeom>
        </p:spPr>
        <p:txBody>
          <a:bodyPr wrap="square">
            <a:spAutoFit/>
          </a:bodyPr>
          <a:lstStyle/>
          <a:p>
            <a:pPr lvl="0"/>
            <a:r>
              <a:rPr lang="es-ES" b="1" dirty="0">
                <a:solidFill>
                  <a:schemeClr val="accent2"/>
                </a:solidFill>
              </a:rPr>
              <a:t>Fase 2</a:t>
            </a:r>
            <a:r>
              <a:rPr lang="es-ES" dirty="0"/>
              <a:t>: Gestión.</a:t>
            </a:r>
            <a:endParaRPr lang="es-BO" dirty="0"/>
          </a:p>
          <a:p>
            <a:pPr marL="742950" lvl="1" indent="-285750">
              <a:buFont typeface="Wingdings" panose="05000000000000000000" pitchFamily="2" charset="2"/>
              <a:buChar char="ü"/>
            </a:pPr>
            <a:r>
              <a:rPr lang="es-BO" dirty="0">
                <a:latin typeface="Arial" panose="020B0604020202020204" pitchFamily="34" charset="0"/>
                <a:ea typeface="Times New Roman" panose="02020603050405020304" pitchFamily="18" charset="0"/>
                <a:cs typeface="Arial" panose="020B0604020202020204" pitchFamily="34" charset="0"/>
              </a:rPr>
              <a:t>Adquisición de Mobiliario Ergonómico para Personal Administrativo</a:t>
            </a:r>
          </a:p>
          <a:p>
            <a:r>
              <a:rPr lang="es-ES" dirty="0">
                <a:latin typeface="Arial" panose="020B0604020202020204" pitchFamily="34" charset="0"/>
                <a:ea typeface="Times New Roman" panose="02020603050405020304" pitchFamily="18" charset="0"/>
                <a:cs typeface="Arial" panose="020B0604020202020204" pitchFamily="34" charset="0"/>
              </a:rPr>
              <a:t>		Por Bs. </a:t>
            </a:r>
            <a:r>
              <a:rPr lang="es-ES" dirty="0"/>
              <a:t>571,675,00</a:t>
            </a:r>
          </a:p>
          <a:p>
            <a:r>
              <a:rPr lang="es-ES" dirty="0">
                <a:latin typeface="Arial" panose="020B0604020202020204" pitchFamily="34" charset="0"/>
                <a:ea typeface="Times New Roman" panose="02020603050405020304" pitchFamily="18" charset="0"/>
                <a:cs typeface="Arial" panose="020B0604020202020204" pitchFamily="34" charset="0"/>
              </a:rPr>
              <a:t>	</a:t>
            </a:r>
            <a:endParaRPr lang="es-BO" dirty="0">
              <a:latin typeface="Arial" panose="020B0604020202020204" pitchFamily="34" charset="0"/>
              <a:ea typeface="Times New Roman" panose="02020603050405020304" pitchFamily="18" charset="0"/>
              <a:cs typeface="Arial" panose="020B0604020202020204" pitchFamily="34" charset="0"/>
            </a:endParaRPr>
          </a:p>
        </p:txBody>
      </p:sp>
      <p:sp>
        <p:nvSpPr>
          <p:cNvPr id="8" name="Rectángulo 7"/>
          <p:cNvSpPr/>
          <p:nvPr/>
        </p:nvSpPr>
        <p:spPr>
          <a:xfrm>
            <a:off x="346256" y="1300753"/>
            <a:ext cx="2683383" cy="40526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a:t>
            </a:r>
            <a:endParaRPr lang="es-BO" dirty="0"/>
          </a:p>
        </p:txBody>
      </p:sp>
      <p:graphicFrame>
        <p:nvGraphicFramePr>
          <p:cNvPr id="9" name="Gráfico 8">
            <a:extLst>
              <a:ext uri="{FF2B5EF4-FFF2-40B4-BE49-F238E27FC236}">
                <a16:creationId xmlns:a16="http://schemas.microsoft.com/office/drawing/2014/main" id="{2B3E48FD-6EDD-07BF-292F-59B0C1EDCC3D}"/>
              </a:ext>
            </a:extLst>
          </p:cNvPr>
          <p:cNvGraphicFramePr>
            <a:graphicFrameLocks/>
          </p:cNvGraphicFramePr>
          <p:nvPr>
            <p:extLst/>
          </p:nvPr>
        </p:nvGraphicFramePr>
        <p:xfrm>
          <a:off x="8145167" y="1686852"/>
          <a:ext cx="3748088" cy="3510700"/>
        </p:xfrm>
        <a:graphic>
          <a:graphicData uri="http://schemas.openxmlformats.org/drawingml/2006/chart">
            <c:chart xmlns:c="http://schemas.openxmlformats.org/drawingml/2006/chart" xmlns:r="http://schemas.openxmlformats.org/officeDocument/2006/relationships" r:id="rId2"/>
          </a:graphicData>
        </a:graphic>
      </p:graphicFrame>
      <p:pic>
        <p:nvPicPr>
          <p:cNvPr id="10" name="Imagen 9">
            <a:extLst>
              <a:ext uri="{FF2B5EF4-FFF2-40B4-BE49-F238E27FC236}">
                <a16:creationId xmlns:a16="http://schemas.microsoft.com/office/drawing/2014/main" id="{ACC002E8-424B-8326-88FF-35C6F59CBC00}"/>
              </a:ext>
            </a:extLst>
          </p:cNvPr>
          <p:cNvPicPr>
            <a:picLocks noChangeAspect="1"/>
          </p:cNvPicPr>
          <p:nvPr/>
        </p:nvPicPr>
        <p:blipFill>
          <a:blip r:embed="rId3"/>
          <a:stretch>
            <a:fillRect/>
          </a:stretch>
        </p:blipFill>
        <p:spPr>
          <a:xfrm>
            <a:off x="3809631" y="2428181"/>
            <a:ext cx="3955053" cy="2107437"/>
          </a:xfrm>
          <a:prstGeom prst="rect">
            <a:avLst/>
          </a:prstGeom>
        </p:spPr>
      </p:pic>
      <p:pic>
        <p:nvPicPr>
          <p:cNvPr id="12" name="Imagen 11">
            <a:extLst>
              <a:ext uri="{FF2B5EF4-FFF2-40B4-BE49-F238E27FC236}">
                <a16:creationId xmlns:a16="http://schemas.microsoft.com/office/drawing/2014/main" id="{523289B9-1797-20C2-8BE0-C8841DBB158C}"/>
              </a:ext>
            </a:extLst>
          </p:cNvPr>
          <p:cNvPicPr>
            <a:picLocks noChangeAspect="1"/>
          </p:cNvPicPr>
          <p:nvPr/>
        </p:nvPicPr>
        <p:blipFill rotWithShape="1">
          <a:blip r:embed="rId4"/>
          <a:srcRect b="24824"/>
          <a:stretch/>
        </p:blipFill>
        <p:spPr>
          <a:xfrm>
            <a:off x="749314" y="1445231"/>
            <a:ext cx="1749442" cy="1924438"/>
          </a:xfrm>
          <a:prstGeom prst="rect">
            <a:avLst/>
          </a:prstGeom>
        </p:spPr>
      </p:pic>
      <p:sp>
        <p:nvSpPr>
          <p:cNvPr id="14" name="Rectángulo 13"/>
          <p:cNvSpPr/>
          <p:nvPr/>
        </p:nvSpPr>
        <p:spPr>
          <a:xfrm>
            <a:off x="400039" y="5414808"/>
            <a:ext cx="2676056" cy="646331"/>
          </a:xfrm>
          <a:prstGeom prst="rect">
            <a:avLst/>
          </a:prstGeom>
        </p:spPr>
        <p:txBody>
          <a:bodyPr wrap="square">
            <a:spAutoFit/>
          </a:bodyPr>
          <a:lstStyle/>
          <a:p>
            <a:pPr lvl="0"/>
            <a:r>
              <a:rPr lang="es-ES" b="1" dirty="0">
                <a:solidFill>
                  <a:schemeClr val="accent2"/>
                </a:solidFill>
              </a:rPr>
              <a:t>Fase 1</a:t>
            </a:r>
            <a:r>
              <a:rPr lang="es-ES" dirty="0"/>
              <a:t>: Investigación, análisis y evaluación. </a:t>
            </a:r>
            <a:endParaRPr lang="es-BO" dirty="0"/>
          </a:p>
        </p:txBody>
      </p:sp>
      <p:sp>
        <p:nvSpPr>
          <p:cNvPr id="15" name="CuadroTexto 14"/>
          <p:cNvSpPr txBox="1"/>
          <p:nvPr/>
        </p:nvSpPr>
        <p:spPr>
          <a:xfrm>
            <a:off x="389299" y="116002"/>
            <a:ext cx="545421" cy="519351"/>
          </a:xfrm>
          <a:prstGeom prst="ellipse">
            <a:avLst/>
          </a:prstGeom>
          <a:solidFill>
            <a:srgbClr val="FF0000"/>
          </a:solidFill>
          <a:ln>
            <a:noFill/>
          </a:ln>
        </p:spPr>
        <p:txBody>
          <a:bodyPr wrap="square" rtlCol="0">
            <a:spAutoFit/>
          </a:bodyPr>
          <a:lstStyle/>
          <a:p>
            <a:r>
              <a:rPr lang="es-ES" b="1" dirty="0">
                <a:solidFill>
                  <a:schemeClr val="bg1"/>
                </a:solidFill>
              </a:rPr>
              <a:t>1</a:t>
            </a:r>
            <a:endParaRPr lang="es-BO" b="1" dirty="0">
              <a:solidFill>
                <a:schemeClr val="bg1"/>
              </a:solidFill>
            </a:endParaRPr>
          </a:p>
        </p:txBody>
      </p:sp>
      <p:sp>
        <p:nvSpPr>
          <p:cNvPr id="16" name="Rectángulo 1"/>
          <p:cNvSpPr>
            <a:spLocks noChangeArrowheads="1"/>
          </p:cNvSpPr>
          <p:nvPr/>
        </p:nvSpPr>
        <p:spPr bwMode="auto">
          <a:xfrm>
            <a:off x="1207461" y="207833"/>
            <a:ext cx="104885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BO" altLang="es-BO" sz="2000" b="1" dirty="0">
                <a:solidFill>
                  <a:schemeClr val="bg2">
                    <a:lumMod val="10000"/>
                  </a:schemeClr>
                </a:solidFill>
                <a:latin typeface="Century Gothic" panose="020B0502020202020204" pitchFamily="34" charset="0"/>
                <a:ea typeface="Calibri" panose="020F0502020204030204" pitchFamily="34" charset="0"/>
                <a:cs typeface="Times New Roman" panose="02020603050405020304" pitchFamily="18" charset="0"/>
              </a:rPr>
              <a:t>GARANTIZAR LA IMPLEMENTACIÓN DEL MODELO DE ATENCIÓN INTEGRAL DE SALUD  </a:t>
            </a:r>
          </a:p>
        </p:txBody>
      </p:sp>
      <p:pic>
        <p:nvPicPr>
          <p:cNvPr id="17" name="Imagen 16"/>
          <p:cNvPicPr>
            <a:picLocks noChangeAspect="1"/>
          </p:cNvPicPr>
          <p:nvPr/>
        </p:nvPicPr>
        <p:blipFill rotWithShape="1">
          <a:blip r:embed="rId5">
            <a:extLst>
              <a:ext uri="{28A0092B-C50C-407E-A947-70E740481C1C}">
                <a14:useLocalDpi xmlns:a14="http://schemas.microsoft.com/office/drawing/2010/main" val="0"/>
              </a:ext>
            </a:extLst>
          </a:blip>
          <a:srcRect r="52953"/>
          <a:stretch/>
        </p:blipFill>
        <p:spPr>
          <a:xfrm>
            <a:off x="662009" y="3491931"/>
            <a:ext cx="1845801" cy="1764821"/>
          </a:xfrm>
          <a:prstGeom prst="rect">
            <a:avLst/>
          </a:prstGeom>
        </p:spPr>
      </p:pic>
    </p:spTree>
    <p:extLst>
      <p:ext uri="{BB962C8B-B14F-4D97-AF65-F5344CB8AC3E}">
        <p14:creationId xmlns:p14="http://schemas.microsoft.com/office/powerpoint/2010/main" val="38930869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33793" y="333912"/>
            <a:ext cx="2825750" cy="6858000"/>
          </a:xfrm>
          <a:prstGeom prst="rect">
            <a:avLst/>
          </a:prstGeom>
        </p:spPr>
      </p:pic>
      <p:pic>
        <p:nvPicPr>
          <p:cNvPr id="28" name="Imagen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7747" y="333912"/>
            <a:ext cx="2876550" cy="6858000"/>
          </a:xfrm>
          <a:prstGeom prst="rect">
            <a:avLst/>
          </a:prstGeom>
        </p:spPr>
      </p:pic>
      <p:pic>
        <p:nvPicPr>
          <p:cNvPr id="27" name="Imagen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964" y="333912"/>
            <a:ext cx="2794000" cy="6858000"/>
          </a:xfrm>
          <a:prstGeom prst="rect">
            <a:avLst/>
          </a:prstGeom>
        </p:spPr>
      </p:pic>
      <p:pic>
        <p:nvPicPr>
          <p:cNvPr id="26" name="Imagen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2657" y="365818"/>
            <a:ext cx="2692400" cy="6858000"/>
          </a:xfrm>
          <a:prstGeom prst="rect">
            <a:avLst/>
          </a:prstGeom>
        </p:spPr>
      </p:pic>
      <p:pic>
        <p:nvPicPr>
          <p:cNvPr id="25" name="Imagen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67" y="365818"/>
            <a:ext cx="2755900" cy="6858000"/>
          </a:xfrm>
          <a:prstGeom prst="rect">
            <a:avLst/>
          </a:prstGeom>
        </p:spPr>
      </p:pic>
      <p:sp>
        <p:nvSpPr>
          <p:cNvPr id="5" name="Rectangle 5"/>
          <p:cNvSpPr>
            <a:spLocks noChangeArrowheads="1"/>
          </p:cNvSpPr>
          <p:nvPr/>
        </p:nvSpPr>
        <p:spPr bwMode="auto">
          <a:xfrm>
            <a:off x="202333" y="3197068"/>
            <a:ext cx="2071255" cy="1723452"/>
          </a:xfrm>
          <a:prstGeom prst="rect">
            <a:avLst/>
          </a:prstGeom>
          <a:noFill/>
          <a:ln w="38100">
            <a:noFill/>
            <a:miter lim="800000"/>
            <a:headEnd/>
            <a:tailEnd/>
          </a:ln>
          <a:effectLst/>
        </p:spPr>
        <p:txBody>
          <a:bodyPr wrap="square" lIns="539580" tIns="152352" bIns="152352" anchor="ctr">
            <a:spAutoFit/>
          </a:bodyPr>
          <a:lstStyle/>
          <a:p>
            <a:pPr algn="ctr"/>
            <a:r>
              <a:rPr lang="es-BO" sz="1400" b="1" dirty="0"/>
              <a:t>(D.S. N° 4973)</a:t>
            </a:r>
          </a:p>
          <a:p>
            <a:pPr algn="ctr"/>
            <a:r>
              <a:rPr lang="es-BO" sz="1200" dirty="0"/>
              <a:t>Se crea la Caja Bancaria de Seguros Social Bancaria y ramas afines para los trabajadores </a:t>
            </a:r>
          </a:p>
          <a:p>
            <a:pPr algn="ctr">
              <a:defRPr/>
            </a:pPr>
            <a:endParaRPr lang="es-BO" altLang="es-BO" sz="1600" dirty="0">
              <a:solidFill>
                <a:schemeClr val="bg1">
                  <a:lumMod val="50000"/>
                </a:schemeClr>
              </a:solidFill>
              <a:latin typeface="Arial" panose="020B0604020202020204" pitchFamily="34" charset="0"/>
              <a:cs typeface="Arial" panose="020B0604020202020204" pitchFamily="34" charset="0"/>
            </a:endParaRPr>
          </a:p>
        </p:txBody>
      </p:sp>
      <p:sp>
        <p:nvSpPr>
          <p:cNvPr id="7" name="Rectangle 5"/>
          <p:cNvSpPr>
            <a:spLocks noChangeArrowheads="1"/>
          </p:cNvSpPr>
          <p:nvPr/>
        </p:nvSpPr>
        <p:spPr bwMode="auto">
          <a:xfrm>
            <a:off x="396586" y="1528052"/>
            <a:ext cx="1682750" cy="984788"/>
          </a:xfrm>
          <a:prstGeom prst="rect">
            <a:avLst/>
          </a:prstGeom>
          <a:noFill/>
          <a:ln w="38100">
            <a:noFill/>
            <a:miter lim="800000"/>
            <a:headEnd/>
            <a:tailEnd/>
          </a:ln>
          <a:effectLst/>
        </p:spPr>
        <p:txBody>
          <a:bodyPr wrap="square" lIns="539580" tIns="152352" bIns="152352" anchor="ctr">
            <a:spAutoFit/>
          </a:bodyPr>
          <a:lstStyle/>
          <a:p>
            <a:pPr algn="ctr"/>
            <a:r>
              <a:rPr lang="es-BO" sz="1200" b="1" dirty="0">
                <a:solidFill>
                  <a:schemeClr val="bg1"/>
                </a:solidFill>
              </a:rPr>
              <a:t>17 de junio</a:t>
            </a:r>
          </a:p>
          <a:p>
            <a:pPr algn="ctr"/>
            <a:r>
              <a:rPr lang="es-BO" sz="3200" b="1" dirty="0">
                <a:solidFill>
                  <a:schemeClr val="bg1"/>
                </a:solidFill>
              </a:rPr>
              <a:t>1958</a:t>
            </a:r>
          </a:p>
        </p:txBody>
      </p:sp>
      <p:sp>
        <p:nvSpPr>
          <p:cNvPr id="8" name="Rectangle 5"/>
          <p:cNvSpPr>
            <a:spLocks noChangeArrowheads="1"/>
          </p:cNvSpPr>
          <p:nvPr/>
        </p:nvSpPr>
        <p:spPr bwMode="auto">
          <a:xfrm>
            <a:off x="2739736" y="5166602"/>
            <a:ext cx="1682750" cy="984788"/>
          </a:xfrm>
          <a:prstGeom prst="rect">
            <a:avLst/>
          </a:prstGeom>
          <a:noFill/>
          <a:ln w="38100">
            <a:noFill/>
            <a:miter lim="800000"/>
            <a:headEnd/>
            <a:tailEnd/>
          </a:ln>
          <a:effectLst/>
        </p:spPr>
        <p:txBody>
          <a:bodyPr wrap="square" lIns="539580" tIns="152352" bIns="152352" anchor="ctr">
            <a:spAutoFit/>
          </a:bodyPr>
          <a:lstStyle/>
          <a:p>
            <a:pPr algn="ctr"/>
            <a:r>
              <a:rPr lang="es-BO" sz="1200" b="1" dirty="0">
                <a:solidFill>
                  <a:schemeClr val="bg1"/>
                </a:solidFill>
              </a:rPr>
              <a:t>25 de junio</a:t>
            </a:r>
          </a:p>
          <a:p>
            <a:pPr algn="ctr"/>
            <a:r>
              <a:rPr lang="es-BO" sz="3200" b="1" dirty="0">
                <a:solidFill>
                  <a:schemeClr val="bg1"/>
                </a:solidFill>
              </a:rPr>
              <a:t>1987</a:t>
            </a:r>
          </a:p>
        </p:txBody>
      </p:sp>
      <p:sp>
        <p:nvSpPr>
          <p:cNvPr id="9" name="Rectangle 5"/>
          <p:cNvSpPr>
            <a:spLocks noChangeArrowheads="1"/>
          </p:cNvSpPr>
          <p:nvPr/>
        </p:nvSpPr>
        <p:spPr bwMode="auto">
          <a:xfrm>
            <a:off x="2540956" y="2982439"/>
            <a:ext cx="2071255" cy="1985062"/>
          </a:xfrm>
          <a:prstGeom prst="rect">
            <a:avLst/>
          </a:prstGeom>
          <a:noFill/>
          <a:ln w="38100">
            <a:noFill/>
            <a:miter lim="800000"/>
            <a:headEnd/>
            <a:tailEnd/>
          </a:ln>
          <a:effectLst/>
        </p:spPr>
        <p:txBody>
          <a:bodyPr wrap="square" lIns="539580" tIns="152352" bIns="152352" anchor="ctr">
            <a:spAutoFit/>
          </a:bodyPr>
          <a:lstStyle/>
          <a:p>
            <a:pPr algn="ctr"/>
            <a:r>
              <a:rPr lang="es-BO" sz="1400" b="1" dirty="0"/>
              <a:t>(D.S. N° 21637,</a:t>
            </a:r>
          </a:p>
          <a:p>
            <a:pPr algn="ctr"/>
            <a:r>
              <a:rPr lang="es-BO" sz="1400" b="1" dirty="0"/>
              <a:t>Art.30)</a:t>
            </a:r>
          </a:p>
          <a:p>
            <a:pPr algn="ctr"/>
            <a:r>
              <a:rPr lang="es-BO" sz="900" dirty="0"/>
              <a:t>Se crea la Caja Bancaria de Salud del Sistema Boliviano de Seguridad Social para trabajadores pertenecientes a los bancos y entidades afines al sector público y privado</a:t>
            </a:r>
          </a:p>
          <a:p>
            <a:pPr algn="ctr">
              <a:defRPr/>
            </a:pPr>
            <a:endParaRPr lang="es-BO" altLang="es-BO" sz="1600" dirty="0">
              <a:solidFill>
                <a:schemeClr val="bg1">
                  <a:lumMod val="50000"/>
                </a:schemeClr>
              </a:solidFill>
              <a:latin typeface="Arial" panose="020B0604020202020204" pitchFamily="34" charset="0"/>
              <a:cs typeface="Arial" panose="020B0604020202020204" pitchFamily="34" charset="0"/>
            </a:endParaRPr>
          </a:p>
        </p:txBody>
      </p:sp>
      <p:sp>
        <p:nvSpPr>
          <p:cNvPr id="10" name="Rectangle 5"/>
          <p:cNvSpPr>
            <a:spLocks noChangeArrowheads="1"/>
          </p:cNvSpPr>
          <p:nvPr/>
        </p:nvSpPr>
        <p:spPr bwMode="auto">
          <a:xfrm>
            <a:off x="5019700" y="1435719"/>
            <a:ext cx="1682750" cy="1169454"/>
          </a:xfrm>
          <a:prstGeom prst="rect">
            <a:avLst/>
          </a:prstGeom>
          <a:noFill/>
          <a:ln w="38100">
            <a:noFill/>
            <a:miter lim="800000"/>
            <a:headEnd/>
            <a:tailEnd/>
          </a:ln>
          <a:effectLst/>
        </p:spPr>
        <p:txBody>
          <a:bodyPr wrap="square" lIns="539580" tIns="152352" bIns="152352" anchor="ctr">
            <a:spAutoFit/>
          </a:bodyPr>
          <a:lstStyle/>
          <a:p>
            <a:pPr algn="ctr"/>
            <a:r>
              <a:rPr lang="es-BO" sz="1200" b="1" dirty="0">
                <a:solidFill>
                  <a:schemeClr val="bg1"/>
                </a:solidFill>
              </a:rPr>
              <a:t>01 de noviembre</a:t>
            </a:r>
          </a:p>
          <a:p>
            <a:pPr algn="ctr"/>
            <a:r>
              <a:rPr lang="es-BO" sz="3200" b="1" dirty="0">
                <a:solidFill>
                  <a:schemeClr val="bg1"/>
                </a:solidFill>
              </a:rPr>
              <a:t>1988</a:t>
            </a:r>
          </a:p>
        </p:txBody>
      </p:sp>
      <p:sp>
        <p:nvSpPr>
          <p:cNvPr id="11" name="Rectangle 5"/>
          <p:cNvSpPr>
            <a:spLocks noChangeArrowheads="1"/>
          </p:cNvSpPr>
          <p:nvPr/>
        </p:nvSpPr>
        <p:spPr bwMode="auto">
          <a:xfrm>
            <a:off x="4879580" y="2982439"/>
            <a:ext cx="2071255" cy="2154339"/>
          </a:xfrm>
          <a:prstGeom prst="rect">
            <a:avLst/>
          </a:prstGeom>
          <a:noFill/>
          <a:ln w="38100">
            <a:noFill/>
            <a:miter lim="800000"/>
            <a:headEnd/>
            <a:tailEnd/>
          </a:ln>
          <a:effectLst/>
        </p:spPr>
        <p:txBody>
          <a:bodyPr wrap="square" lIns="539580" tIns="152352" bIns="152352" anchor="ctr">
            <a:spAutoFit/>
          </a:bodyPr>
          <a:lstStyle/>
          <a:p>
            <a:pPr algn="ctr"/>
            <a:r>
              <a:rPr lang="es-BO" sz="1600" b="1" dirty="0"/>
              <a:t>(RES. ADM. N° 03-012-89)</a:t>
            </a:r>
          </a:p>
          <a:p>
            <a:pPr algn="ctr"/>
            <a:r>
              <a:rPr lang="es-BO" sz="1000" dirty="0"/>
              <a:t>El instituto Boliviano de Seguridad Social (IBSS) divide la Caja Bancaria de Salud en el sector público y privado y se crea la Caja Bancaria Estatal de Salud</a:t>
            </a:r>
          </a:p>
          <a:p>
            <a:pPr algn="ctr">
              <a:defRPr/>
            </a:pPr>
            <a:endParaRPr lang="es-BO" altLang="es-BO" dirty="0">
              <a:solidFill>
                <a:schemeClr val="bg1">
                  <a:lumMod val="50000"/>
                </a:schemeClr>
              </a:solidFill>
              <a:latin typeface="Arial" panose="020B0604020202020204" pitchFamily="34" charset="0"/>
              <a:cs typeface="Arial" panose="020B0604020202020204" pitchFamily="34" charset="0"/>
            </a:endParaRPr>
          </a:p>
        </p:txBody>
      </p:sp>
      <p:sp>
        <p:nvSpPr>
          <p:cNvPr id="12" name="Rectangle 5"/>
          <p:cNvSpPr>
            <a:spLocks noChangeArrowheads="1"/>
          </p:cNvSpPr>
          <p:nvPr/>
        </p:nvSpPr>
        <p:spPr bwMode="auto">
          <a:xfrm>
            <a:off x="7338516" y="5074269"/>
            <a:ext cx="1682750" cy="1169454"/>
          </a:xfrm>
          <a:prstGeom prst="rect">
            <a:avLst/>
          </a:prstGeom>
          <a:noFill/>
          <a:ln w="38100">
            <a:noFill/>
            <a:miter lim="800000"/>
            <a:headEnd/>
            <a:tailEnd/>
          </a:ln>
          <a:effectLst/>
        </p:spPr>
        <p:txBody>
          <a:bodyPr wrap="square" lIns="539580" tIns="152352" bIns="152352" anchor="ctr">
            <a:spAutoFit/>
          </a:bodyPr>
          <a:lstStyle/>
          <a:p>
            <a:pPr algn="ctr"/>
            <a:r>
              <a:rPr lang="es-BO" sz="1200" b="1" dirty="0">
                <a:solidFill>
                  <a:schemeClr val="bg1"/>
                </a:solidFill>
              </a:rPr>
              <a:t>12 de noviembre</a:t>
            </a:r>
          </a:p>
          <a:p>
            <a:pPr algn="ctr"/>
            <a:r>
              <a:rPr lang="es-BO" sz="3200" b="1" dirty="0">
                <a:solidFill>
                  <a:schemeClr val="bg1"/>
                </a:solidFill>
              </a:rPr>
              <a:t>2004</a:t>
            </a:r>
          </a:p>
        </p:txBody>
      </p:sp>
      <p:sp>
        <p:nvSpPr>
          <p:cNvPr id="13" name="Rectangle 5"/>
          <p:cNvSpPr>
            <a:spLocks noChangeArrowheads="1"/>
          </p:cNvSpPr>
          <p:nvPr/>
        </p:nvSpPr>
        <p:spPr bwMode="auto">
          <a:xfrm>
            <a:off x="7192008" y="2879404"/>
            <a:ext cx="2071255" cy="2308227"/>
          </a:xfrm>
          <a:prstGeom prst="rect">
            <a:avLst/>
          </a:prstGeom>
          <a:noFill/>
          <a:ln w="38100">
            <a:noFill/>
            <a:miter lim="800000"/>
            <a:headEnd/>
            <a:tailEnd/>
          </a:ln>
          <a:effectLst/>
        </p:spPr>
        <p:txBody>
          <a:bodyPr wrap="square" lIns="539580" tIns="152352" bIns="152352" anchor="ctr">
            <a:spAutoFit/>
          </a:bodyPr>
          <a:lstStyle/>
          <a:p>
            <a:pPr algn="ctr"/>
            <a:r>
              <a:rPr lang="es-BO" sz="1600" b="1" dirty="0"/>
              <a:t>(D. S. N° 27846)</a:t>
            </a:r>
          </a:p>
          <a:p>
            <a:pPr algn="ctr"/>
            <a:r>
              <a:rPr lang="es-ES" sz="1000" dirty="0"/>
              <a:t>Se consolida el derecho propietario de la Caja Bancaria Estatal de Salud de la Clínica Modelo, ubicado en la calle Panamá N°1162 y la calle Guerrilleros Lanza</a:t>
            </a:r>
            <a:endParaRPr lang="es-BO" sz="1000" dirty="0"/>
          </a:p>
          <a:p>
            <a:pPr algn="ctr">
              <a:defRPr/>
            </a:pPr>
            <a:endParaRPr lang="es-BO" altLang="es-BO" dirty="0">
              <a:solidFill>
                <a:schemeClr val="bg1">
                  <a:lumMod val="50000"/>
                </a:schemeClr>
              </a:solidFill>
              <a:latin typeface="Arial" panose="020B0604020202020204" pitchFamily="34" charset="0"/>
              <a:cs typeface="Arial" panose="020B0604020202020204" pitchFamily="34" charset="0"/>
            </a:endParaRPr>
          </a:p>
        </p:txBody>
      </p:sp>
      <p:sp>
        <p:nvSpPr>
          <p:cNvPr id="14" name="Rectangle 5"/>
          <p:cNvSpPr>
            <a:spLocks noChangeArrowheads="1"/>
          </p:cNvSpPr>
          <p:nvPr/>
        </p:nvSpPr>
        <p:spPr bwMode="auto">
          <a:xfrm>
            <a:off x="9636363" y="1393925"/>
            <a:ext cx="1682750" cy="1169454"/>
          </a:xfrm>
          <a:prstGeom prst="rect">
            <a:avLst/>
          </a:prstGeom>
          <a:noFill/>
          <a:ln w="38100">
            <a:noFill/>
            <a:miter lim="800000"/>
            <a:headEnd/>
            <a:tailEnd/>
          </a:ln>
          <a:effectLst/>
        </p:spPr>
        <p:txBody>
          <a:bodyPr wrap="square" lIns="539580" tIns="152352" bIns="152352" anchor="ctr">
            <a:spAutoFit/>
          </a:bodyPr>
          <a:lstStyle/>
          <a:p>
            <a:pPr algn="ctr"/>
            <a:r>
              <a:rPr lang="es-BO" sz="1200" b="1" dirty="0">
                <a:solidFill>
                  <a:schemeClr val="bg1"/>
                </a:solidFill>
              </a:rPr>
              <a:t>12 de noviembre</a:t>
            </a:r>
          </a:p>
          <a:p>
            <a:pPr algn="ctr"/>
            <a:r>
              <a:rPr lang="es-BO" sz="3200" b="1" dirty="0">
                <a:solidFill>
                  <a:schemeClr val="bg1"/>
                </a:solidFill>
              </a:rPr>
              <a:t>2006</a:t>
            </a:r>
          </a:p>
        </p:txBody>
      </p:sp>
      <p:sp>
        <p:nvSpPr>
          <p:cNvPr id="15" name="Rectangle 5"/>
          <p:cNvSpPr>
            <a:spLocks noChangeArrowheads="1"/>
          </p:cNvSpPr>
          <p:nvPr/>
        </p:nvSpPr>
        <p:spPr bwMode="auto">
          <a:xfrm>
            <a:off x="9467524" y="2890106"/>
            <a:ext cx="2071255" cy="2246672"/>
          </a:xfrm>
          <a:prstGeom prst="rect">
            <a:avLst/>
          </a:prstGeom>
          <a:noFill/>
          <a:ln w="38100">
            <a:noFill/>
            <a:miter lim="800000"/>
            <a:headEnd/>
            <a:tailEnd/>
          </a:ln>
          <a:effectLst/>
        </p:spPr>
        <p:txBody>
          <a:bodyPr wrap="square" lIns="539580" tIns="152352" bIns="152352" anchor="ctr">
            <a:spAutoFit/>
          </a:bodyPr>
          <a:lstStyle/>
          <a:p>
            <a:pPr algn="ctr"/>
            <a:r>
              <a:rPr lang="es-BO" sz="1400" b="1" dirty="0"/>
              <a:t>(D. S. N° 28631 Art.86 Párrafo II)</a:t>
            </a:r>
          </a:p>
          <a:p>
            <a:pPr algn="ctr"/>
            <a:r>
              <a:rPr lang="es-ES" sz="1000" dirty="0"/>
              <a:t>La CBES es reconocida como una Institución Pública Descentralizada bajo tuición o dependencia orgánica y administrativa del Ministerio de Salud y Deportes </a:t>
            </a:r>
            <a:endParaRPr lang="es-BO" sz="1000" dirty="0"/>
          </a:p>
          <a:p>
            <a:pPr algn="ctr">
              <a:defRPr/>
            </a:pPr>
            <a:endParaRPr lang="es-BO" altLang="es-BO" dirty="0">
              <a:solidFill>
                <a:schemeClr val="bg1">
                  <a:lumMod val="50000"/>
                </a:schemeClr>
              </a:solidFill>
              <a:latin typeface="Arial" panose="020B0604020202020204" pitchFamily="34" charset="0"/>
              <a:cs typeface="Arial" panose="020B0604020202020204" pitchFamily="34" charset="0"/>
            </a:endParaRPr>
          </a:p>
        </p:txBody>
      </p:sp>
      <p:sp>
        <p:nvSpPr>
          <p:cNvPr id="16" name="Rectángulo 1"/>
          <p:cNvSpPr>
            <a:spLocks noChangeArrowheads="1"/>
          </p:cNvSpPr>
          <p:nvPr/>
        </p:nvSpPr>
        <p:spPr bwMode="auto">
          <a:xfrm>
            <a:off x="426306" y="262005"/>
            <a:ext cx="589135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BO" altLang="es-BO" sz="25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TREINTA Y CINCO AÑOS DE DESAFÍOS</a:t>
            </a:r>
          </a:p>
        </p:txBody>
      </p:sp>
      <p:sp>
        <p:nvSpPr>
          <p:cNvPr id="17" name="Rectángulo 1"/>
          <p:cNvSpPr>
            <a:spLocks noChangeArrowheads="1"/>
          </p:cNvSpPr>
          <p:nvPr/>
        </p:nvSpPr>
        <p:spPr bwMode="auto">
          <a:xfrm>
            <a:off x="429512" y="535182"/>
            <a:ext cx="5888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BO" altLang="es-BO" sz="2000"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Hitos históricos Caja Bancaria Estatal de Salud</a:t>
            </a:r>
          </a:p>
        </p:txBody>
      </p:sp>
      <p:sp>
        <p:nvSpPr>
          <p:cNvPr id="18" name="Rectángulo 1"/>
          <p:cNvSpPr>
            <a:spLocks noChangeArrowheads="1"/>
          </p:cNvSpPr>
          <p:nvPr/>
        </p:nvSpPr>
        <p:spPr bwMode="auto">
          <a:xfrm>
            <a:off x="6912557" y="740096"/>
            <a:ext cx="25346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BO" altLang="es-BO" sz="48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35 Años</a:t>
            </a:r>
          </a:p>
        </p:txBody>
      </p:sp>
      <p:sp>
        <p:nvSpPr>
          <p:cNvPr id="24" name="Flecha doblada 23"/>
          <p:cNvSpPr/>
          <p:nvPr/>
        </p:nvSpPr>
        <p:spPr>
          <a:xfrm>
            <a:off x="6278706" y="1108364"/>
            <a:ext cx="672129" cy="419688"/>
          </a:xfrm>
          <a:prstGeom prst="ben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BO" dirty="0">
              <a:solidFill>
                <a:schemeClr val="tx1"/>
              </a:solidFill>
            </a:endParaRPr>
          </a:p>
        </p:txBody>
      </p:sp>
    </p:spTree>
    <p:extLst>
      <p:ext uri="{BB962C8B-B14F-4D97-AF65-F5344CB8AC3E}">
        <p14:creationId xmlns:p14="http://schemas.microsoft.com/office/powerpoint/2010/main" val="34227638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down)">
                                      <p:cBhvr>
                                        <p:cTn id="62" dur="500"/>
                                        <p:tgtEl>
                                          <p:spTgt spid="24"/>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down)">
                                      <p:cBhvr>
                                        <p:cTn id="6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P spid="15" grpId="0"/>
      <p:bldP spid="18" grpId="0"/>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24128" y="290555"/>
            <a:ext cx="541072" cy="519351"/>
          </a:xfrm>
          <a:prstGeom prst="ellipse">
            <a:avLst/>
          </a:prstGeom>
          <a:solidFill>
            <a:srgbClr val="FF0000"/>
          </a:solidFill>
          <a:ln>
            <a:noFill/>
          </a:ln>
        </p:spPr>
        <p:txBody>
          <a:bodyPr wrap="square" rtlCol="0">
            <a:spAutoFit/>
          </a:bodyPr>
          <a:lstStyle/>
          <a:p>
            <a:r>
              <a:rPr lang="es-ES" b="1" dirty="0">
                <a:solidFill>
                  <a:schemeClr val="bg1"/>
                </a:solidFill>
              </a:rPr>
              <a:t>1</a:t>
            </a:r>
            <a:endParaRPr lang="es-BO" b="1" dirty="0">
              <a:solidFill>
                <a:schemeClr val="bg1"/>
              </a:solidFill>
            </a:endParaRPr>
          </a:p>
        </p:txBody>
      </p:sp>
      <p:sp>
        <p:nvSpPr>
          <p:cNvPr id="3" name="Rectángulo 1"/>
          <p:cNvSpPr>
            <a:spLocks noChangeArrowheads="1"/>
          </p:cNvSpPr>
          <p:nvPr/>
        </p:nvSpPr>
        <p:spPr bwMode="auto">
          <a:xfrm>
            <a:off x="1073726" y="359302"/>
            <a:ext cx="112105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GARANTIZAR LA IMPLEMENTACIÓN DEL MODELO DE ATENCIÓN INTEGRAL DE SALUD  </a:t>
            </a:r>
          </a:p>
        </p:txBody>
      </p:sp>
      <p:sp>
        <p:nvSpPr>
          <p:cNvPr id="4" name="Rectángulo 3"/>
          <p:cNvSpPr/>
          <p:nvPr/>
        </p:nvSpPr>
        <p:spPr>
          <a:xfrm>
            <a:off x="237660" y="3202212"/>
            <a:ext cx="2051993" cy="2015936"/>
          </a:xfrm>
          <a:prstGeom prst="rect">
            <a:avLst/>
          </a:prstGeom>
        </p:spPr>
        <p:txBody>
          <a:bodyPr wrap="square">
            <a:spAutoFit/>
          </a:bodyPr>
          <a:lstStyle/>
          <a:p>
            <a:pPr algn="ctr"/>
            <a:endParaRPr lang="es-BO" sz="1100" b="1" dirty="0">
              <a:solidFill>
                <a:srgbClr val="000000"/>
              </a:solidFill>
            </a:endParaRPr>
          </a:p>
          <a:p>
            <a:pPr algn="ctr"/>
            <a:r>
              <a:rPr lang="es-BO" sz="1600" b="1" dirty="0">
                <a:solidFill>
                  <a:srgbClr val="000000"/>
                </a:solidFill>
              </a:rPr>
              <a:t>ELABORAR </a:t>
            </a:r>
          </a:p>
          <a:p>
            <a:pPr algn="ctr"/>
            <a:r>
              <a:rPr lang="es-BO" sz="1600" b="1" dirty="0">
                <a:solidFill>
                  <a:srgbClr val="000000"/>
                </a:solidFill>
              </a:rPr>
              <a:t>E IMPLEMENTAR EL PROGRAMA </a:t>
            </a:r>
          </a:p>
          <a:p>
            <a:pPr algn="ctr"/>
            <a:r>
              <a:rPr lang="es-BO" sz="1600" b="1" dirty="0">
                <a:solidFill>
                  <a:srgbClr val="000000"/>
                </a:solidFill>
              </a:rPr>
              <a:t>Y SISTEMA DE GESTIÓN DE CALIDAD </a:t>
            </a:r>
          </a:p>
          <a:p>
            <a:pPr algn="ctr"/>
            <a:r>
              <a:rPr lang="es-BO" sz="1600" b="1" dirty="0">
                <a:solidFill>
                  <a:srgbClr val="000000"/>
                </a:solidFill>
              </a:rPr>
              <a:t>DE LA CBES</a:t>
            </a:r>
          </a:p>
        </p:txBody>
      </p:sp>
      <p:sp>
        <p:nvSpPr>
          <p:cNvPr id="5" name="Rectángulo 4"/>
          <p:cNvSpPr/>
          <p:nvPr/>
        </p:nvSpPr>
        <p:spPr>
          <a:xfrm>
            <a:off x="3175816" y="1219664"/>
            <a:ext cx="1671550" cy="954107"/>
          </a:xfrm>
          <a:prstGeom prst="rect">
            <a:avLst/>
          </a:prstGeom>
        </p:spPr>
        <p:txBody>
          <a:bodyPr wrap="square">
            <a:spAutoFit/>
          </a:bodyPr>
          <a:lstStyle/>
          <a:p>
            <a:r>
              <a:rPr lang="es-BO" sz="1400" dirty="0"/>
              <a:t>GESTIONAR LA  HABILITACION  Y ACREDITACIÓN EESS.</a:t>
            </a:r>
          </a:p>
        </p:txBody>
      </p:sp>
      <p:sp>
        <p:nvSpPr>
          <p:cNvPr id="7" name="Rectángulo 6"/>
          <p:cNvSpPr/>
          <p:nvPr/>
        </p:nvSpPr>
        <p:spPr>
          <a:xfrm>
            <a:off x="3177188" y="2694278"/>
            <a:ext cx="1790362" cy="954107"/>
          </a:xfrm>
          <a:prstGeom prst="rect">
            <a:avLst/>
          </a:prstGeom>
        </p:spPr>
        <p:txBody>
          <a:bodyPr wrap="square">
            <a:spAutoFit/>
          </a:bodyPr>
          <a:lstStyle/>
          <a:p>
            <a:r>
              <a:rPr lang="es-BO" sz="1400" dirty="0"/>
              <a:t>SOCIALIZACIÓN E IMPLEMENTACIÓN DEL MODELO MAIS EN LA CBES</a:t>
            </a:r>
          </a:p>
        </p:txBody>
      </p:sp>
      <p:sp>
        <p:nvSpPr>
          <p:cNvPr id="9" name="Rectángulo 8"/>
          <p:cNvSpPr/>
          <p:nvPr/>
        </p:nvSpPr>
        <p:spPr>
          <a:xfrm>
            <a:off x="4858067" y="5706765"/>
            <a:ext cx="1545658" cy="600164"/>
          </a:xfrm>
          <a:prstGeom prst="rect">
            <a:avLst/>
          </a:prstGeom>
        </p:spPr>
        <p:txBody>
          <a:bodyPr wrap="square">
            <a:spAutoFit/>
          </a:bodyPr>
          <a:lstStyle/>
          <a:p>
            <a:r>
              <a:rPr lang="es-BO" sz="1100" dirty="0"/>
              <a:t>AMPLIACIONES, READECUACIÓN Y  REMODELACIONES</a:t>
            </a:r>
          </a:p>
        </p:txBody>
      </p:sp>
      <p:sp>
        <p:nvSpPr>
          <p:cNvPr id="10" name="Rectángulo 9"/>
          <p:cNvSpPr/>
          <p:nvPr/>
        </p:nvSpPr>
        <p:spPr>
          <a:xfrm>
            <a:off x="7107462" y="4312807"/>
            <a:ext cx="4262986" cy="369332"/>
          </a:xfrm>
          <a:prstGeom prst="rect">
            <a:avLst/>
          </a:prstGeom>
        </p:spPr>
        <p:txBody>
          <a:bodyPr wrap="square">
            <a:spAutoFit/>
          </a:bodyPr>
          <a:lstStyle/>
          <a:p>
            <a:r>
              <a:rPr lang="es-BO" dirty="0"/>
              <a:t>PLAN NACIONAL DE INVERSION </a:t>
            </a:r>
          </a:p>
        </p:txBody>
      </p:sp>
      <p:sp>
        <p:nvSpPr>
          <p:cNvPr id="11" name="Rectángulo 10"/>
          <p:cNvSpPr/>
          <p:nvPr/>
        </p:nvSpPr>
        <p:spPr>
          <a:xfrm>
            <a:off x="3199015" y="4533428"/>
            <a:ext cx="1746708" cy="738664"/>
          </a:xfrm>
          <a:prstGeom prst="rect">
            <a:avLst/>
          </a:prstGeom>
        </p:spPr>
        <p:txBody>
          <a:bodyPr wrap="square">
            <a:spAutoFit/>
          </a:bodyPr>
          <a:lstStyle/>
          <a:p>
            <a:r>
              <a:rPr lang="es-ES" sz="1400" dirty="0"/>
              <a:t>BRINDAR INSTALACIONES DE CALIDAD</a:t>
            </a:r>
            <a:endParaRPr lang="es-BO" sz="1400" dirty="0"/>
          </a:p>
        </p:txBody>
      </p:sp>
      <p:sp>
        <p:nvSpPr>
          <p:cNvPr id="12" name="Rectángulo 11"/>
          <p:cNvSpPr/>
          <p:nvPr/>
        </p:nvSpPr>
        <p:spPr>
          <a:xfrm>
            <a:off x="4849030" y="5093961"/>
            <a:ext cx="1647067" cy="646331"/>
          </a:xfrm>
          <a:prstGeom prst="rect">
            <a:avLst/>
          </a:prstGeom>
        </p:spPr>
        <p:txBody>
          <a:bodyPr wrap="square">
            <a:spAutoFit/>
          </a:bodyPr>
          <a:lstStyle/>
          <a:p>
            <a:r>
              <a:rPr lang="es-ES" sz="1200" dirty="0"/>
              <a:t>EMERGENCIAS Y HOSPITALIZACION, NEONATOLOGIA</a:t>
            </a:r>
            <a:endParaRPr lang="es-BO" sz="1200" dirty="0"/>
          </a:p>
        </p:txBody>
      </p:sp>
      <p:graphicFrame>
        <p:nvGraphicFramePr>
          <p:cNvPr id="21" name="Diagrama 20"/>
          <p:cNvGraphicFramePr/>
          <p:nvPr/>
        </p:nvGraphicFramePr>
        <p:xfrm>
          <a:off x="7396681" y="760491"/>
          <a:ext cx="4259221" cy="1720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2" name="Grupo 21"/>
          <p:cNvGrpSpPr/>
          <p:nvPr/>
        </p:nvGrpSpPr>
        <p:grpSpPr>
          <a:xfrm>
            <a:off x="7866530" y="1207164"/>
            <a:ext cx="3575397" cy="917107"/>
            <a:chOff x="367981" y="243450"/>
            <a:chExt cx="3284023" cy="241704"/>
          </a:xfrm>
        </p:grpSpPr>
        <p:sp>
          <p:nvSpPr>
            <p:cNvPr id="23" name="Rectángulo 22"/>
            <p:cNvSpPr/>
            <p:nvPr/>
          </p:nvSpPr>
          <p:spPr>
            <a:xfrm>
              <a:off x="367981" y="274392"/>
              <a:ext cx="1260580" cy="21076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CuadroTexto 23"/>
            <p:cNvSpPr txBox="1"/>
            <p:nvPr/>
          </p:nvSpPr>
          <p:spPr>
            <a:xfrm>
              <a:off x="2132914" y="243450"/>
              <a:ext cx="1519090" cy="1414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lvl="0" defTabSz="466725">
                <a:spcBef>
                  <a:spcPct val="0"/>
                </a:spcBef>
                <a:spcAft>
                  <a:spcPct val="35000"/>
                </a:spcAft>
              </a:pPr>
              <a:r>
                <a:rPr lang="es-ES" sz="1200" b="1" dirty="0">
                  <a:solidFill>
                    <a:schemeClr val="accent4">
                      <a:lumMod val="75000"/>
                    </a:schemeClr>
                  </a:solidFill>
                </a:rPr>
                <a:t>HABILITADOS:  1 </a:t>
              </a:r>
            </a:p>
            <a:p>
              <a:pPr lvl="0" defTabSz="466725">
                <a:spcBef>
                  <a:spcPct val="0"/>
                </a:spcBef>
                <a:spcAft>
                  <a:spcPct val="35000"/>
                </a:spcAft>
              </a:pPr>
              <a:r>
                <a:rPr lang="es-ES" sz="1200" b="1" dirty="0">
                  <a:solidFill>
                    <a:schemeClr val="accent4">
                      <a:lumMod val="75000"/>
                    </a:schemeClr>
                  </a:solidFill>
                </a:rPr>
                <a:t>ACREDITADOS: 5</a:t>
              </a:r>
            </a:p>
            <a:p>
              <a:pPr lvl="0" defTabSz="466725">
                <a:spcBef>
                  <a:spcPct val="0"/>
                </a:spcBef>
                <a:spcAft>
                  <a:spcPct val="35000"/>
                </a:spcAft>
              </a:pPr>
              <a:endParaRPr lang="es-ES" sz="1200" b="1" kern="1200" dirty="0">
                <a:solidFill>
                  <a:schemeClr val="accent4">
                    <a:lumMod val="75000"/>
                  </a:schemeClr>
                </a:solidFill>
              </a:endParaRPr>
            </a:p>
          </p:txBody>
        </p:sp>
      </p:grpSp>
      <p:sp>
        <p:nvSpPr>
          <p:cNvPr id="25" name="CuadroTexto 24"/>
          <p:cNvSpPr txBox="1"/>
          <p:nvPr/>
        </p:nvSpPr>
        <p:spPr>
          <a:xfrm>
            <a:off x="7637815" y="1474671"/>
            <a:ext cx="1523960" cy="7045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lvl="0" defTabSz="466725">
              <a:spcBef>
                <a:spcPct val="0"/>
              </a:spcBef>
              <a:spcAft>
                <a:spcPct val="35000"/>
              </a:spcAft>
            </a:pPr>
            <a:r>
              <a:rPr lang="es-ES" sz="1200" b="1" dirty="0">
                <a:solidFill>
                  <a:schemeClr val="accent4">
                    <a:lumMod val="75000"/>
                  </a:schemeClr>
                </a:solidFill>
              </a:rPr>
              <a:t>HABILITADOS </a:t>
            </a:r>
          </a:p>
          <a:p>
            <a:pPr lvl="0" defTabSz="466725">
              <a:spcBef>
                <a:spcPct val="0"/>
              </a:spcBef>
              <a:spcAft>
                <a:spcPct val="35000"/>
              </a:spcAft>
            </a:pPr>
            <a:r>
              <a:rPr lang="es-ES" sz="1200" b="1" dirty="0">
                <a:solidFill>
                  <a:schemeClr val="accent4">
                    <a:lumMod val="75000"/>
                  </a:schemeClr>
                </a:solidFill>
              </a:rPr>
              <a:t>Primer nivel: 7 </a:t>
            </a:r>
          </a:p>
          <a:p>
            <a:pPr lvl="0" defTabSz="466725">
              <a:spcBef>
                <a:spcPct val="0"/>
              </a:spcBef>
              <a:spcAft>
                <a:spcPct val="35000"/>
              </a:spcAft>
            </a:pPr>
            <a:r>
              <a:rPr lang="es-ES" sz="1200" b="1" dirty="0">
                <a:solidFill>
                  <a:schemeClr val="accent4">
                    <a:lumMod val="75000"/>
                  </a:schemeClr>
                </a:solidFill>
              </a:rPr>
              <a:t>Segundo nivel: 1</a:t>
            </a:r>
          </a:p>
        </p:txBody>
      </p:sp>
      <p:graphicFrame>
        <p:nvGraphicFramePr>
          <p:cNvPr id="27" name="Diagrama 26"/>
          <p:cNvGraphicFramePr/>
          <p:nvPr/>
        </p:nvGraphicFramePr>
        <p:xfrm>
          <a:off x="7332637" y="2515588"/>
          <a:ext cx="4259221" cy="172015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8" name="CuadroTexto 27"/>
          <p:cNvSpPr txBox="1"/>
          <p:nvPr/>
        </p:nvSpPr>
        <p:spPr>
          <a:xfrm>
            <a:off x="7714995" y="3319049"/>
            <a:ext cx="1643690" cy="7361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lvl="0" defTabSz="466725">
              <a:spcBef>
                <a:spcPct val="0"/>
              </a:spcBef>
              <a:spcAft>
                <a:spcPct val="35000"/>
              </a:spcAft>
            </a:pPr>
            <a:r>
              <a:rPr lang="es-ES" sz="1200" b="1" dirty="0">
                <a:solidFill>
                  <a:schemeClr val="accent4">
                    <a:lumMod val="75000"/>
                  </a:schemeClr>
                </a:solidFill>
              </a:rPr>
              <a:t>SOCIALIZADO: 20 %</a:t>
            </a:r>
          </a:p>
          <a:p>
            <a:pPr lvl="0" defTabSz="466725">
              <a:spcBef>
                <a:spcPct val="0"/>
              </a:spcBef>
              <a:spcAft>
                <a:spcPct val="35000"/>
              </a:spcAft>
            </a:pPr>
            <a:r>
              <a:rPr lang="es-ES" sz="1200" b="1" dirty="0">
                <a:solidFill>
                  <a:schemeClr val="accent4">
                    <a:lumMod val="75000"/>
                  </a:schemeClr>
                </a:solidFill>
              </a:rPr>
              <a:t>IMPLEMENTADO:</a:t>
            </a:r>
          </a:p>
          <a:p>
            <a:pPr lvl="0" defTabSz="466725">
              <a:spcBef>
                <a:spcPct val="0"/>
              </a:spcBef>
              <a:spcAft>
                <a:spcPct val="35000"/>
              </a:spcAft>
            </a:pPr>
            <a:r>
              <a:rPr lang="es-ES" sz="1200" b="1" dirty="0">
                <a:solidFill>
                  <a:schemeClr val="accent4">
                    <a:lumMod val="75000"/>
                  </a:schemeClr>
                </a:solidFill>
              </a:rPr>
              <a:t>20% Hospital Modelo</a:t>
            </a:r>
          </a:p>
        </p:txBody>
      </p:sp>
      <p:sp>
        <p:nvSpPr>
          <p:cNvPr id="30" name="CuadroTexto 29"/>
          <p:cNvSpPr txBox="1"/>
          <p:nvPr/>
        </p:nvSpPr>
        <p:spPr>
          <a:xfrm>
            <a:off x="9788055" y="2976178"/>
            <a:ext cx="1717481" cy="73611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lvl="0" defTabSz="466725">
              <a:spcBef>
                <a:spcPct val="0"/>
              </a:spcBef>
              <a:spcAft>
                <a:spcPct val="35000"/>
              </a:spcAft>
            </a:pPr>
            <a:r>
              <a:rPr lang="es-ES" sz="1200" b="1" dirty="0">
                <a:solidFill>
                  <a:schemeClr val="accent4">
                    <a:lumMod val="75000"/>
                  </a:schemeClr>
                </a:solidFill>
              </a:rPr>
              <a:t>SOCIALIZADO: 100 %</a:t>
            </a:r>
          </a:p>
          <a:p>
            <a:pPr lvl="0" defTabSz="466725">
              <a:spcBef>
                <a:spcPct val="0"/>
              </a:spcBef>
              <a:spcAft>
                <a:spcPct val="35000"/>
              </a:spcAft>
            </a:pPr>
            <a:r>
              <a:rPr lang="es-ES" sz="1200" b="1" dirty="0">
                <a:solidFill>
                  <a:schemeClr val="accent4">
                    <a:lumMod val="75000"/>
                  </a:schemeClr>
                </a:solidFill>
              </a:rPr>
              <a:t>IMPLEMENTADO:</a:t>
            </a:r>
          </a:p>
          <a:p>
            <a:pPr lvl="0" defTabSz="466725">
              <a:spcBef>
                <a:spcPct val="0"/>
              </a:spcBef>
              <a:spcAft>
                <a:spcPct val="35000"/>
              </a:spcAft>
            </a:pPr>
            <a:r>
              <a:rPr lang="es-ES" sz="1200" b="1" dirty="0">
                <a:solidFill>
                  <a:schemeClr val="accent4">
                    <a:lumMod val="75000"/>
                  </a:schemeClr>
                </a:solidFill>
              </a:rPr>
              <a:t>50% en los 9 dptos.</a:t>
            </a:r>
          </a:p>
        </p:txBody>
      </p:sp>
      <p:pic>
        <p:nvPicPr>
          <p:cNvPr id="31" name="Imagen 30"/>
          <p:cNvPicPr>
            <a:picLocks noChangeAspect="1"/>
          </p:cNvPicPr>
          <p:nvPr/>
        </p:nvPicPr>
        <p:blipFill>
          <a:blip r:embed="rId13"/>
          <a:stretch>
            <a:fillRect/>
          </a:stretch>
        </p:blipFill>
        <p:spPr>
          <a:xfrm>
            <a:off x="6655475" y="4784189"/>
            <a:ext cx="2007355" cy="1505516"/>
          </a:xfrm>
          <a:prstGeom prst="rect">
            <a:avLst/>
          </a:prstGeom>
        </p:spPr>
      </p:pic>
      <p:pic>
        <p:nvPicPr>
          <p:cNvPr id="32" name="Imagen 31"/>
          <p:cNvPicPr>
            <a:picLocks noChangeAspect="1"/>
          </p:cNvPicPr>
          <p:nvPr/>
        </p:nvPicPr>
        <p:blipFill>
          <a:blip r:embed="rId14"/>
          <a:stretch>
            <a:fillRect/>
          </a:stretch>
        </p:blipFill>
        <p:spPr>
          <a:xfrm flipH="1">
            <a:off x="9548644" y="4769268"/>
            <a:ext cx="2043214" cy="1532411"/>
          </a:xfrm>
          <a:prstGeom prst="rect">
            <a:avLst/>
          </a:prstGeom>
        </p:spPr>
      </p:pic>
      <p:pic>
        <p:nvPicPr>
          <p:cNvPr id="33" name="Picture 2" descr="Mais - Asuss | PDF | Seguro | Bienesta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0704" r="12034" b="15828"/>
          <a:stretch/>
        </p:blipFill>
        <p:spPr bwMode="auto">
          <a:xfrm>
            <a:off x="5076176" y="2539348"/>
            <a:ext cx="1038543" cy="150858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rotWithShape="1">
          <a:blip r:embed="rId16"/>
          <a:srcRect r="4405" b="1770"/>
          <a:stretch/>
        </p:blipFill>
        <p:spPr>
          <a:xfrm>
            <a:off x="601376" y="1082316"/>
            <a:ext cx="1324563" cy="1863025"/>
          </a:xfrm>
          <a:prstGeom prst="rect">
            <a:avLst/>
          </a:prstGeom>
        </p:spPr>
      </p:pic>
      <p:sp>
        <p:nvSpPr>
          <p:cNvPr id="26" name="Rectángulo 25"/>
          <p:cNvSpPr/>
          <p:nvPr/>
        </p:nvSpPr>
        <p:spPr>
          <a:xfrm>
            <a:off x="585217" y="1082316"/>
            <a:ext cx="1331486" cy="184748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p>
        </p:txBody>
      </p:sp>
      <p:pic>
        <p:nvPicPr>
          <p:cNvPr id="29" name="Imagen 28"/>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4783812" y="1262322"/>
            <a:ext cx="877800" cy="877800"/>
          </a:xfrm>
          <a:prstGeom prst="rect">
            <a:avLst/>
          </a:prstGeom>
        </p:spPr>
      </p:pic>
      <p:pic>
        <p:nvPicPr>
          <p:cNvPr id="34" name="Imagen 33"/>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5565529" y="1288803"/>
            <a:ext cx="813715" cy="813715"/>
          </a:xfrm>
          <a:prstGeom prst="rect">
            <a:avLst/>
          </a:prstGeom>
        </p:spPr>
      </p:pic>
      <p:pic>
        <p:nvPicPr>
          <p:cNvPr id="6" name="Imagen 5"/>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2051716" y="1544320"/>
            <a:ext cx="1059101" cy="634920"/>
          </a:xfrm>
          <a:prstGeom prst="rect">
            <a:avLst/>
          </a:prstGeom>
        </p:spPr>
      </p:pic>
      <p:pic>
        <p:nvPicPr>
          <p:cNvPr id="35" name="Imagen 34"/>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2130326" y="2917478"/>
            <a:ext cx="1059101" cy="634920"/>
          </a:xfrm>
          <a:prstGeom prst="rect">
            <a:avLst/>
          </a:prstGeom>
        </p:spPr>
      </p:pic>
      <p:pic>
        <p:nvPicPr>
          <p:cNvPr id="36" name="Imagen 35"/>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2171903" y="4433212"/>
            <a:ext cx="1059101" cy="634920"/>
          </a:xfrm>
          <a:prstGeom prst="rect">
            <a:avLst/>
          </a:prstGeom>
        </p:spPr>
      </p:pic>
      <p:pic>
        <p:nvPicPr>
          <p:cNvPr id="37" name="Imagen 36"/>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6406945" y="1372216"/>
            <a:ext cx="728645" cy="634920"/>
          </a:xfrm>
          <a:prstGeom prst="rect">
            <a:avLst/>
          </a:prstGeom>
        </p:spPr>
      </p:pic>
      <p:pic>
        <p:nvPicPr>
          <p:cNvPr id="38" name="Imagen 37"/>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6429682" y="2984223"/>
            <a:ext cx="728645" cy="634920"/>
          </a:xfrm>
          <a:prstGeom prst="rect">
            <a:avLst/>
          </a:prstGeom>
        </p:spPr>
      </p:pic>
      <p:pic>
        <p:nvPicPr>
          <p:cNvPr id="39" name="Imagen 38"/>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5055618" y="4416107"/>
            <a:ext cx="1059101" cy="634920"/>
          </a:xfrm>
          <a:prstGeom prst="rect">
            <a:avLst/>
          </a:prstGeom>
        </p:spPr>
      </p:pic>
      <p:pic>
        <p:nvPicPr>
          <p:cNvPr id="40" name="Imagen 39"/>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rot="2103946">
            <a:off x="3799407" y="5370036"/>
            <a:ext cx="1059101" cy="634920"/>
          </a:xfrm>
          <a:prstGeom prst="rect">
            <a:avLst/>
          </a:prstGeom>
        </p:spPr>
      </p:pic>
      <p:pic>
        <p:nvPicPr>
          <p:cNvPr id="41" name="Imagen 40"/>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8822208" y="5210993"/>
            <a:ext cx="728645" cy="634920"/>
          </a:xfrm>
          <a:prstGeom prst="rect">
            <a:avLst/>
          </a:prstGeom>
        </p:spPr>
      </p:pic>
    </p:spTree>
    <p:extLst>
      <p:ext uri="{BB962C8B-B14F-4D97-AF65-F5344CB8AC3E}">
        <p14:creationId xmlns:p14="http://schemas.microsoft.com/office/powerpoint/2010/main" val="1397554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89299" y="365086"/>
            <a:ext cx="457093" cy="519351"/>
          </a:xfrm>
          <a:prstGeom prst="ellipse">
            <a:avLst/>
          </a:prstGeom>
          <a:solidFill>
            <a:srgbClr val="FF0000"/>
          </a:solidFill>
          <a:ln>
            <a:noFill/>
          </a:ln>
        </p:spPr>
        <p:txBody>
          <a:bodyPr wrap="square" rtlCol="0">
            <a:spAutoFit/>
          </a:bodyPr>
          <a:lstStyle/>
          <a:p>
            <a:r>
              <a:rPr lang="es-ES" b="1" dirty="0">
                <a:solidFill>
                  <a:schemeClr val="bg1"/>
                </a:solidFill>
              </a:rPr>
              <a:t>1</a:t>
            </a:r>
            <a:endParaRPr lang="es-BO" b="1" dirty="0">
              <a:solidFill>
                <a:schemeClr val="bg1"/>
              </a:solidFill>
            </a:endParaRPr>
          </a:p>
        </p:txBody>
      </p:sp>
      <p:sp>
        <p:nvSpPr>
          <p:cNvPr id="3" name="Rectángulo 1"/>
          <p:cNvSpPr>
            <a:spLocks noChangeArrowheads="1"/>
          </p:cNvSpPr>
          <p:nvPr/>
        </p:nvSpPr>
        <p:spPr bwMode="auto">
          <a:xfrm>
            <a:off x="664172" y="315565"/>
            <a:ext cx="104885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buNone/>
            </a:pPr>
            <a:r>
              <a:rPr lang="es-BO" sz="2400" b="1" dirty="0">
                <a:solidFill>
                  <a:schemeClr val="bg1">
                    <a:lumMod val="50000"/>
                  </a:schemeClr>
                </a:solidFill>
                <a:latin typeface="Century Gothic" panose="020B0502020202020204" pitchFamily="34" charset="0"/>
              </a:rPr>
              <a:t>ELABORAR E IMPLEMENTAR EL PROGRAMA Y SISTEMA DE GESTIÓN DE CALIDAD DE LA CBES GESTIÓN- 2024</a:t>
            </a:r>
          </a:p>
        </p:txBody>
      </p:sp>
      <p:sp>
        <p:nvSpPr>
          <p:cNvPr id="14" name="Flecha derecha 13"/>
          <p:cNvSpPr/>
          <p:nvPr/>
        </p:nvSpPr>
        <p:spPr>
          <a:xfrm rot="21447297">
            <a:off x="2475041" y="1374930"/>
            <a:ext cx="404987" cy="521050"/>
          </a:xfrm>
          <a:prstGeom prst="rightArrow">
            <a:avLst>
              <a:gd name="adj1" fmla="val 22751"/>
              <a:gd name="adj2" fmla="val 282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p>
        </p:txBody>
      </p:sp>
      <p:graphicFrame>
        <p:nvGraphicFramePr>
          <p:cNvPr id="27" name="Diagrama 26"/>
          <p:cNvGraphicFramePr/>
          <p:nvPr>
            <p:extLst/>
          </p:nvPr>
        </p:nvGraphicFramePr>
        <p:xfrm>
          <a:off x="213438" y="1073515"/>
          <a:ext cx="10442283" cy="5353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Elipse 27"/>
          <p:cNvSpPr/>
          <p:nvPr/>
        </p:nvSpPr>
        <p:spPr>
          <a:xfrm>
            <a:off x="2220079" y="4016276"/>
            <a:ext cx="397553" cy="39755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Elipse 28"/>
          <p:cNvSpPr/>
          <p:nvPr/>
        </p:nvSpPr>
        <p:spPr>
          <a:xfrm>
            <a:off x="1192383" y="4955450"/>
            <a:ext cx="333735" cy="35051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30" name="Grupo 29"/>
          <p:cNvGrpSpPr/>
          <p:nvPr/>
        </p:nvGrpSpPr>
        <p:grpSpPr>
          <a:xfrm>
            <a:off x="3854724" y="3375025"/>
            <a:ext cx="12269409" cy="1282502"/>
            <a:chOff x="-5432278" y="2240649"/>
            <a:chExt cx="12269409" cy="1282502"/>
          </a:xfrm>
        </p:grpSpPr>
        <p:sp>
          <p:nvSpPr>
            <p:cNvPr id="31" name="Rectángulo 30"/>
            <p:cNvSpPr/>
            <p:nvPr/>
          </p:nvSpPr>
          <p:spPr>
            <a:xfrm>
              <a:off x="5005069" y="2240649"/>
              <a:ext cx="1832062" cy="128250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CuadroTexto 31"/>
            <p:cNvSpPr txBox="1"/>
            <p:nvPr/>
          </p:nvSpPr>
          <p:spPr>
            <a:xfrm>
              <a:off x="-5432278" y="2704500"/>
              <a:ext cx="3505200" cy="7000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45004" tIns="0" rIns="0" bIns="0" numCol="1" spcCol="1270" anchor="t" anchorCtr="0">
              <a:noAutofit/>
            </a:bodyPr>
            <a:lstStyle/>
            <a:p>
              <a:pPr lvl="0" algn="l" defTabSz="755650">
                <a:lnSpc>
                  <a:spcPct val="90000"/>
                </a:lnSpc>
                <a:spcBef>
                  <a:spcPct val="0"/>
                </a:spcBef>
                <a:spcAft>
                  <a:spcPct val="35000"/>
                </a:spcAft>
              </a:pPr>
              <a:r>
                <a:rPr lang="es-ES" sz="1700" b="1" dirty="0">
                  <a:solidFill>
                    <a:srgbClr val="000000"/>
                  </a:solidFill>
                </a:rPr>
                <a:t>FORTALECER COMPETENCIAS DEL PERSONAL DE SALUD</a:t>
              </a:r>
              <a:endParaRPr lang="es-ES" sz="1700" b="1" kern="1200" dirty="0">
                <a:solidFill>
                  <a:srgbClr val="000000"/>
                </a:solidFill>
              </a:endParaRPr>
            </a:p>
          </p:txBody>
        </p:sp>
      </p:grpSp>
      <p:sp>
        <p:nvSpPr>
          <p:cNvPr id="33" name="CuadroTexto 32"/>
          <p:cNvSpPr txBox="1"/>
          <p:nvPr/>
        </p:nvSpPr>
        <p:spPr>
          <a:xfrm>
            <a:off x="1499516" y="5144528"/>
            <a:ext cx="4642202" cy="128250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45004" tIns="0" rIns="0" bIns="0" numCol="1" spcCol="1270" anchor="t" anchorCtr="0">
            <a:noAutofit/>
          </a:bodyPr>
          <a:lstStyle/>
          <a:p>
            <a:pPr lvl="0" algn="l" defTabSz="755650">
              <a:lnSpc>
                <a:spcPct val="90000"/>
              </a:lnSpc>
              <a:spcBef>
                <a:spcPct val="0"/>
              </a:spcBef>
              <a:spcAft>
                <a:spcPct val="35000"/>
              </a:spcAft>
            </a:pPr>
            <a:r>
              <a:rPr lang="es-ES" sz="1700" b="1" kern="1200" dirty="0">
                <a:solidFill>
                  <a:srgbClr val="000000"/>
                </a:solidFill>
              </a:rPr>
              <a:t>ENCUESTAS DE SATISFACCIÓN AL PERSONAL DE SALUD</a:t>
            </a:r>
          </a:p>
        </p:txBody>
      </p:sp>
      <p:sp>
        <p:nvSpPr>
          <p:cNvPr id="34" name="CuadroTexto 33"/>
          <p:cNvSpPr txBox="1"/>
          <p:nvPr/>
        </p:nvSpPr>
        <p:spPr>
          <a:xfrm>
            <a:off x="2589472" y="4436318"/>
            <a:ext cx="3505200" cy="128250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245004" tIns="0" rIns="0" bIns="0" numCol="1" spcCol="1270" anchor="t" anchorCtr="0">
            <a:noAutofit/>
          </a:bodyPr>
          <a:lstStyle/>
          <a:p>
            <a:pPr lvl="0" algn="l" defTabSz="755650">
              <a:lnSpc>
                <a:spcPct val="90000"/>
              </a:lnSpc>
              <a:spcBef>
                <a:spcPct val="0"/>
              </a:spcBef>
              <a:spcAft>
                <a:spcPct val="35000"/>
              </a:spcAft>
            </a:pPr>
            <a:r>
              <a:rPr lang="es-ES" sz="1700" b="1" kern="1200" dirty="0">
                <a:solidFill>
                  <a:srgbClr val="000000"/>
                </a:solidFill>
              </a:rPr>
              <a:t>ENCUESTAS DE SATISFACCIÓN AL PACIENTE</a:t>
            </a:r>
          </a:p>
        </p:txBody>
      </p:sp>
      <p:sp>
        <p:nvSpPr>
          <p:cNvPr id="9" name="Rectángulo 8"/>
          <p:cNvSpPr/>
          <p:nvPr/>
        </p:nvSpPr>
        <p:spPr>
          <a:xfrm>
            <a:off x="9834108" y="902916"/>
            <a:ext cx="2146860" cy="4585871"/>
          </a:xfrm>
          <a:prstGeom prst="rect">
            <a:avLst/>
          </a:prstGeom>
        </p:spPr>
        <p:txBody>
          <a:bodyPr wrap="square">
            <a:spAutoFit/>
          </a:bodyPr>
          <a:lstStyle/>
          <a:p>
            <a:r>
              <a:rPr lang="es-BO" sz="1600" b="1" dirty="0">
                <a:solidFill>
                  <a:srgbClr val="087C60"/>
                </a:solidFill>
              </a:rPr>
              <a:t>METAS:</a:t>
            </a:r>
          </a:p>
          <a:p>
            <a:endParaRPr lang="es-BO" sz="1400" b="1" dirty="0">
              <a:solidFill>
                <a:srgbClr val="087C60"/>
              </a:solidFill>
            </a:endParaRPr>
          </a:p>
          <a:p>
            <a:pPr marL="285750" indent="-285750">
              <a:buFontTx/>
              <a:buChar char="-"/>
            </a:pPr>
            <a:r>
              <a:rPr lang="es-ES" sz="2000" b="1" dirty="0">
                <a:solidFill>
                  <a:srgbClr val="000000"/>
                </a:solidFill>
              </a:rPr>
              <a:t>1494</a:t>
            </a:r>
            <a:r>
              <a:rPr lang="es-ES" b="1" dirty="0">
                <a:solidFill>
                  <a:srgbClr val="087C60"/>
                </a:solidFill>
              </a:rPr>
              <a:t> </a:t>
            </a:r>
            <a:r>
              <a:rPr lang="es-ES" sz="1600" b="1" dirty="0">
                <a:solidFill>
                  <a:srgbClr val="087C60"/>
                </a:solidFill>
              </a:rPr>
              <a:t>pacientes encuestados</a:t>
            </a:r>
          </a:p>
          <a:p>
            <a:endParaRPr lang="es-ES" sz="1400" b="1" dirty="0">
              <a:solidFill>
                <a:srgbClr val="087C60"/>
              </a:solidFill>
            </a:endParaRPr>
          </a:p>
          <a:p>
            <a:pPr marL="285750" indent="-285750">
              <a:buFontTx/>
              <a:buChar char="-"/>
            </a:pPr>
            <a:r>
              <a:rPr lang="es-ES" sz="2000" b="1" dirty="0">
                <a:solidFill>
                  <a:srgbClr val="000000"/>
                </a:solidFill>
              </a:rPr>
              <a:t>252 </a:t>
            </a:r>
            <a:r>
              <a:rPr lang="es-ES" sz="1600" b="1" dirty="0">
                <a:solidFill>
                  <a:srgbClr val="087C60"/>
                </a:solidFill>
              </a:rPr>
              <a:t>profesionales del hospital modelo serán encuestados.</a:t>
            </a:r>
          </a:p>
          <a:p>
            <a:endParaRPr lang="es-ES" sz="1400" b="1" dirty="0">
              <a:solidFill>
                <a:srgbClr val="087C60"/>
              </a:solidFill>
            </a:endParaRPr>
          </a:p>
          <a:p>
            <a:pPr marL="285750" indent="-285750">
              <a:buFontTx/>
              <a:buChar char="-"/>
            </a:pPr>
            <a:r>
              <a:rPr lang="es-ES" sz="2000" b="1" dirty="0">
                <a:solidFill>
                  <a:srgbClr val="000000"/>
                </a:solidFill>
              </a:rPr>
              <a:t>83</a:t>
            </a:r>
            <a:r>
              <a:rPr lang="es-ES" b="1" dirty="0">
                <a:solidFill>
                  <a:srgbClr val="000000"/>
                </a:solidFill>
              </a:rPr>
              <a:t> </a:t>
            </a:r>
            <a:r>
              <a:rPr lang="es-ES" sz="1600" b="1" dirty="0">
                <a:solidFill>
                  <a:srgbClr val="087C60"/>
                </a:solidFill>
              </a:rPr>
              <a:t>profesionales administrativos movilizados para realizar encuestas en el mes de mayo 2024. </a:t>
            </a:r>
          </a:p>
        </p:txBody>
      </p:sp>
      <p:pic>
        <p:nvPicPr>
          <p:cNvPr id="35" name="Imagen 34"/>
          <p:cNvPicPr>
            <a:picLocks noChangeAspect="1"/>
          </p:cNvPicPr>
          <p:nvPr/>
        </p:nvPicPr>
        <p:blipFill>
          <a:blip r:embed="rId7"/>
          <a:stretch>
            <a:fillRect/>
          </a:stretch>
        </p:blipFill>
        <p:spPr>
          <a:xfrm>
            <a:off x="725211" y="1146563"/>
            <a:ext cx="1268078" cy="1268078"/>
          </a:xfrm>
          <a:prstGeom prst="rect">
            <a:avLst/>
          </a:prstGeom>
        </p:spPr>
      </p:pic>
      <p:sp>
        <p:nvSpPr>
          <p:cNvPr id="7" name="Rectángulo 6"/>
          <p:cNvSpPr/>
          <p:nvPr/>
        </p:nvSpPr>
        <p:spPr>
          <a:xfrm>
            <a:off x="735296" y="1489115"/>
            <a:ext cx="1325247" cy="646331"/>
          </a:xfrm>
          <a:prstGeom prst="rect">
            <a:avLst/>
          </a:prstGeom>
        </p:spPr>
        <p:txBody>
          <a:bodyPr wrap="square">
            <a:spAutoFit/>
          </a:bodyPr>
          <a:lstStyle/>
          <a:p>
            <a:pPr algn="ctr"/>
            <a:r>
              <a:rPr lang="es-BO" sz="1200" b="1" dirty="0">
                <a:solidFill>
                  <a:srgbClr val="000000"/>
                </a:solidFill>
              </a:rPr>
              <a:t>MEJORA DE LA CALIDAD EN SALUD</a:t>
            </a:r>
          </a:p>
        </p:txBody>
      </p:sp>
      <p:pic>
        <p:nvPicPr>
          <p:cNvPr id="36" name="Imagen 35"/>
          <p:cNvPicPr>
            <a:picLocks noChangeAspect="1"/>
          </p:cNvPicPr>
          <p:nvPr/>
        </p:nvPicPr>
        <p:blipFill>
          <a:blip r:embed="rId8"/>
          <a:stretch>
            <a:fillRect/>
          </a:stretch>
        </p:blipFill>
        <p:spPr>
          <a:xfrm>
            <a:off x="6274422" y="1945131"/>
            <a:ext cx="1265002" cy="892390"/>
          </a:xfrm>
          <a:prstGeom prst="rect">
            <a:avLst/>
          </a:prstGeom>
        </p:spPr>
      </p:pic>
      <p:pic>
        <p:nvPicPr>
          <p:cNvPr id="37" name="Imagen 36"/>
          <p:cNvPicPr>
            <a:picLocks noChangeAspect="1"/>
          </p:cNvPicPr>
          <p:nvPr/>
        </p:nvPicPr>
        <p:blipFill rotWithShape="1">
          <a:blip r:embed="rId9"/>
          <a:srcRect l="22772" t="38372" r="51298" b="30462"/>
          <a:stretch/>
        </p:blipFill>
        <p:spPr>
          <a:xfrm>
            <a:off x="4839188" y="1727975"/>
            <a:ext cx="862347" cy="583012"/>
          </a:xfrm>
          <a:prstGeom prst="rect">
            <a:avLst/>
          </a:prstGeom>
        </p:spPr>
      </p:pic>
      <p:pic>
        <p:nvPicPr>
          <p:cNvPr id="39" name="Imagen 38"/>
          <p:cNvPicPr>
            <a:picLocks noChangeAspect="1"/>
          </p:cNvPicPr>
          <p:nvPr/>
        </p:nvPicPr>
        <p:blipFill>
          <a:blip r:embed="rId10"/>
          <a:stretch>
            <a:fillRect/>
          </a:stretch>
        </p:blipFill>
        <p:spPr>
          <a:xfrm>
            <a:off x="1871330" y="3944679"/>
            <a:ext cx="949778" cy="644691"/>
          </a:xfrm>
          <a:prstGeom prst="rect">
            <a:avLst/>
          </a:prstGeom>
        </p:spPr>
      </p:pic>
      <p:pic>
        <p:nvPicPr>
          <p:cNvPr id="40" name="Imagen 39"/>
          <p:cNvPicPr>
            <a:picLocks noChangeAspect="1"/>
          </p:cNvPicPr>
          <p:nvPr/>
        </p:nvPicPr>
        <p:blipFill>
          <a:blip r:embed="rId11"/>
          <a:stretch>
            <a:fillRect/>
          </a:stretch>
        </p:blipFill>
        <p:spPr>
          <a:xfrm>
            <a:off x="664172" y="4865333"/>
            <a:ext cx="1060807" cy="631970"/>
          </a:xfrm>
          <a:prstGeom prst="rect">
            <a:avLst/>
          </a:prstGeom>
        </p:spPr>
      </p:pic>
    </p:spTree>
    <p:extLst>
      <p:ext uri="{BB962C8B-B14F-4D97-AF65-F5344CB8AC3E}">
        <p14:creationId xmlns:p14="http://schemas.microsoft.com/office/powerpoint/2010/main" val="41095207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ipse 13"/>
          <p:cNvSpPr/>
          <p:nvPr/>
        </p:nvSpPr>
        <p:spPr>
          <a:xfrm>
            <a:off x="1120131" y="2590373"/>
            <a:ext cx="2189397" cy="21893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 name="Rectángulo 1"/>
          <p:cNvSpPr>
            <a:spLocks noChangeArrowheads="1"/>
          </p:cNvSpPr>
          <p:nvPr/>
        </p:nvSpPr>
        <p:spPr bwMode="auto">
          <a:xfrm>
            <a:off x="748697" y="461603"/>
            <a:ext cx="104885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buNone/>
            </a:pPr>
            <a:r>
              <a:rPr lang="es-BO" sz="2400" b="1" dirty="0">
                <a:solidFill>
                  <a:schemeClr val="bg1">
                    <a:lumMod val="50000"/>
                  </a:schemeClr>
                </a:solidFill>
                <a:latin typeface="Century Gothic" panose="020B0502020202020204" pitchFamily="34" charset="0"/>
              </a:rPr>
              <a:t>ELABORAR E IMPLEMENTAR EL PROGRAMA Y SISTEMA DE GESTIÓN DE CALIDAD DE LA CBES GESTIÓN- 2024</a:t>
            </a:r>
          </a:p>
        </p:txBody>
      </p:sp>
      <p:sp>
        <p:nvSpPr>
          <p:cNvPr id="4" name="Rectángulo 3"/>
          <p:cNvSpPr/>
          <p:nvPr/>
        </p:nvSpPr>
        <p:spPr>
          <a:xfrm>
            <a:off x="1279937" y="3133642"/>
            <a:ext cx="1836741" cy="923330"/>
          </a:xfrm>
          <a:prstGeom prst="rect">
            <a:avLst/>
          </a:prstGeom>
        </p:spPr>
        <p:txBody>
          <a:bodyPr wrap="square">
            <a:spAutoFit/>
          </a:bodyPr>
          <a:lstStyle/>
          <a:p>
            <a:pPr algn="ctr"/>
            <a:r>
              <a:rPr lang="es-BO" b="1" dirty="0">
                <a:solidFill>
                  <a:schemeClr val="bg1"/>
                </a:solidFill>
              </a:rPr>
              <a:t>MEJORA DE LA CALIDAD DE ATENCIÓN  </a:t>
            </a:r>
          </a:p>
        </p:txBody>
      </p:sp>
      <p:sp>
        <p:nvSpPr>
          <p:cNvPr id="6" name="Rectángulo 5"/>
          <p:cNvSpPr/>
          <p:nvPr/>
        </p:nvSpPr>
        <p:spPr>
          <a:xfrm>
            <a:off x="7003174" y="2254111"/>
            <a:ext cx="4441046" cy="1200329"/>
          </a:xfrm>
          <a:prstGeom prst="rect">
            <a:avLst/>
          </a:prstGeom>
        </p:spPr>
        <p:txBody>
          <a:bodyPr wrap="square">
            <a:spAutoFit/>
          </a:bodyPr>
          <a:lstStyle/>
          <a:p>
            <a:pPr lvl="0"/>
            <a:r>
              <a:rPr lang="es-ES" dirty="0"/>
              <a:t>Se implementa:</a:t>
            </a:r>
          </a:p>
          <a:p>
            <a:pPr lvl="0"/>
            <a:r>
              <a:rPr lang="es-ES" dirty="0"/>
              <a:t>El Defensor del Paciente y Gestor de Calidad en el Hospital Modelo y regionales </a:t>
            </a:r>
          </a:p>
        </p:txBody>
      </p:sp>
      <p:sp>
        <p:nvSpPr>
          <p:cNvPr id="7" name="Rectángulo 6"/>
          <p:cNvSpPr/>
          <p:nvPr/>
        </p:nvSpPr>
        <p:spPr>
          <a:xfrm>
            <a:off x="7003174" y="4391168"/>
            <a:ext cx="4441046" cy="646331"/>
          </a:xfrm>
          <a:prstGeom prst="rect">
            <a:avLst/>
          </a:prstGeom>
        </p:spPr>
        <p:txBody>
          <a:bodyPr wrap="square">
            <a:spAutoFit/>
          </a:bodyPr>
          <a:lstStyle/>
          <a:p>
            <a:pPr lvl="0"/>
            <a:r>
              <a:rPr lang="es-ES" dirty="0"/>
              <a:t>Se implementa la Orientación al manejo seguro de medicamento (OMSM)</a:t>
            </a:r>
          </a:p>
        </p:txBody>
      </p:sp>
      <p:pic>
        <p:nvPicPr>
          <p:cNvPr id="8" name="Imagen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27762" y="1673562"/>
            <a:ext cx="2275412" cy="2101273"/>
          </a:xfrm>
          <a:prstGeom prst="rect">
            <a:avLst/>
          </a:prstGeom>
        </p:spPr>
      </p:pic>
      <p:pic>
        <p:nvPicPr>
          <p:cNvPr id="11" name="Imagen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50123" y="3869042"/>
            <a:ext cx="1830689" cy="1690585"/>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328131">
            <a:off x="3365803" y="2377480"/>
            <a:ext cx="1627737" cy="975812"/>
          </a:xfrm>
          <a:prstGeom prst="rect">
            <a:avLst/>
          </a:prstGeom>
        </p:spPr>
      </p:pic>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96383">
            <a:off x="3378465" y="3784619"/>
            <a:ext cx="1627737" cy="975812"/>
          </a:xfrm>
          <a:prstGeom prst="rect">
            <a:avLst/>
          </a:prstGeom>
        </p:spPr>
      </p:pic>
    </p:spTree>
    <p:extLst>
      <p:ext uri="{BB962C8B-B14F-4D97-AF65-F5344CB8AC3E}">
        <p14:creationId xmlns:p14="http://schemas.microsoft.com/office/powerpoint/2010/main" val="447693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389299" y="2770360"/>
            <a:ext cx="2960483" cy="12222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 name="CuadroTexto 1"/>
          <p:cNvSpPr txBox="1"/>
          <p:nvPr/>
        </p:nvSpPr>
        <p:spPr>
          <a:xfrm>
            <a:off x="389299" y="365086"/>
            <a:ext cx="516048" cy="519351"/>
          </a:xfrm>
          <a:prstGeom prst="ellipse">
            <a:avLst/>
          </a:prstGeom>
          <a:solidFill>
            <a:srgbClr val="FF0000"/>
          </a:solidFill>
          <a:ln>
            <a:noFill/>
          </a:ln>
        </p:spPr>
        <p:txBody>
          <a:bodyPr wrap="square" rtlCol="0">
            <a:spAutoFit/>
          </a:bodyPr>
          <a:lstStyle/>
          <a:p>
            <a:r>
              <a:rPr lang="es-ES" b="1" dirty="0">
                <a:solidFill>
                  <a:schemeClr val="bg1"/>
                </a:solidFill>
              </a:rPr>
              <a:t>1</a:t>
            </a:r>
            <a:endParaRPr lang="es-BO" b="1" dirty="0">
              <a:solidFill>
                <a:schemeClr val="bg1"/>
              </a:solidFill>
            </a:endParaRPr>
          </a:p>
        </p:txBody>
      </p:sp>
      <p:sp>
        <p:nvSpPr>
          <p:cNvPr id="3" name="Rectángulo 1"/>
          <p:cNvSpPr>
            <a:spLocks noChangeArrowheads="1"/>
          </p:cNvSpPr>
          <p:nvPr/>
        </p:nvSpPr>
        <p:spPr bwMode="auto">
          <a:xfrm>
            <a:off x="971371" y="188957"/>
            <a:ext cx="1048854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s-BO" altLang="es-BO" sz="22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GARANTIZAR LA IMPLEMENTACIÓN DEL MODELO DE ATENCIÓN INTEGRAL DE SALUD  </a:t>
            </a:r>
          </a:p>
        </p:txBody>
      </p:sp>
      <p:sp>
        <p:nvSpPr>
          <p:cNvPr id="4" name="Rectángulo 3"/>
          <p:cNvSpPr/>
          <p:nvPr/>
        </p:nvSpPr>
        <p:spPr>
          <a:xfrm>
            <a:off x="450379" y="2945854"/>
            <a:ext cx="2817846" cy="954107"/>
          </a:xfrm>
          <a:prstGeom prst="rect">
            <a:avLst/>
          </a:prstGeom>
        </p:spPr>
        <p:txBody>
          <a:bodyPr wrap="square">
            <a:spAutoFit/>
          </a:bodyPr>
          <a:lstStyle/>
          <a:p>
            <a:r>
              <a:rPr lang="es-BO" sz="1400" b="1" dirty="0">
                <a:solidFill>
                  <a:schemeClr val="bg1"/>
                </a:solidFill>
              </a:rPr>
              <a:t>ELABORAR E IMPLEMENTAR  EL PROGRAMA Y SISTEMA </a:t>
            </a:r>
          </a:p>
          <a:p>
            <a:pPr algn="ctr"/>
            <a:r>
              <a:rPr lang="es-BO" sz="1400" b="1" dirty="0">
                <a:solidFill>
                  <a:schemeClr val="bg1"/>
                </a:solidFill>
              </a:rPr>
              <a:t>DE GESTIÓN DE CALIDAD DE LA CBES</a:t>
            </a:r>
          </a:p>
        </p:txBody>
      </p:sp>
      <p:sp>
        <p:nvSpPr>
          <p:cNvPr id="12" name="Rectángulo 11"/>
          <p:cNvSpPr/>
          <p:nvPr/>
        </p:nvSpPr>
        <p:spPr>
          <a:xfrm>
            <a:off x="2620569" y="4283520"/>
            <a:ext cx="2477448" cy="1323439"/>
          </a:xfrm>
          <a:prstGeom prst="rect">
            <a:avLst/>
          </a:prstGeom>
        </p:spPr>
        <p:txBody>
          <a:bodyPr wrap="square">
            <a:spAutoFit/>
          </a:bodyPr>
          <a:lstStyle/>
          <a:p>
            <a:r>
              <a:rPr lang="es-ES" sz="1600" dirty="0"/>
              <a:t>MONITOREO, EVALUACIÓN Y SUPERVISION EN LOS ESTABLECIMIENTOS DE SALUD</a:t>
            </a:r>
            <a:endParaRPr lang="es-BO" sz="1600" dirty="0"/>
          </a:p>
        </p:txBody>
      </p:sp>
      <p:sp>
        <p:nvSpPr>
          <p:cNvPr id="18" name="Rectángulo 17"/>
          <p:cNvSpPr/>
          <p:nvPr/>
        </p:nvSpPr>
        <p:spPr>
          <a:xfrm>
            <a:off x="5363095" y="3620643"/>
            <a:ext cx="2060885" cy="3139321"/>
          </a:xfrm>
          <a:prstGeom prst="rect">
            <a:avLst/>
          </a:prstGeom>
        </p:spPr>
        <p:txBody>
          <a:bodyPr wrap="square">
            <a:spAutoFit/>
          </a:bodyPr>
          <a:lstStyle/>
          <a:p>
            <a:r>
              <a:rPr lang="es-ES" sz="1600" dirty="0"/>
              <a:t>EJECUCIÓN DE AUDITORIAS MEDICAS</a:t>
            </a:r>
          </a:p>
          <a:p>
            <a:endParaRPr lang="es-ES" sz="1600" dirty="0"/>
          </a:p>
          <a:p>
            <a:endParaRPr lang="es-ES" sz="1600" dirty="0"/>
          </a:p>
          <a:p>
            <a:endParaRPr lang="es-ES" sz="1600" dirty="0"/>
          </a:p>
          <a:p>
            <a:endParaRPr lang="es-ES" sz="1600" dirty="0"/>
          </a:p>
          <a:p>
            <a:r>
              <a:rPr lang="es-ES" sz="1600" dirty="0"/>
              <a:t>SUPERVISIONES </a:t>
            </a:r>
          </a:p>
          <a:p>
            <a:r>
              <a:rPr lang="es-ES" sz="1600" dirty="0"/>
              <a:t>DE SERVICIOS</a:t>
            </a:r>
          </a:p>
          <a:p>
            <a:r>
              <a:rPr lang="es-ES" sz="1100" dirty="0"/>
              <a:t>(regionales 2 por año por servicio)</a:t>
            </a:r>
          </a:p>
          <a:p>
            <a:endParaRPr lang="es-ES" sz="1600" dirty="0"/>
          </a:p>
          <a:p>
            <a:endParaRPr lang="es-BO" sz="1600" dirty="0"/>
          </a:p>
        </p:txBody>
      </p:sp>
      <p:sp>
        <p:nvSpPr>
          <p:cNvPr id="20" name="Rectángulo 19"/>
          <p:cNvSpPr/>
          <p:nvPr/>
        </p:nvSpPr>
        <p:spPr>
          <a:xfrm>
            <a:off x="2561497" y="1320588"/>
            <a:ext cx="1491728" cy="1077218"/>
          </a:xfrm>
          <a:prstGeom prst="rect">
            <a:avLst/>
          </a:prstGeom>
        </p:spPr>
        <p:txBody>
          <a:bodyPr wrap="square">
            <a:spAutoFit/>
          </a:bodyPr>
          <a:lstStyle/>
          <a:p>
            <a:r>
              <a:rPr lang="es-BO" sz="1600" dirty="0"/>
              <a:t>ELABORAR NORMATIVA INTERNA DE CALIDAD</a:t>
            </a:r>
          </a:p>
        </p:txBody>
      </p:sp>
      <p:graphicFrame>
        <p:nvGraphicFramePr>
          <p:cNvPr id="8" name="Diagrama 7"/>
          <p:cNvGraphicFramePr/>
          <p:nvPr/>
        </p:nvGraphicFramePr>
        <p:xfrm>
          <a:off x="5021421" y="1341410"/>
          <a:ext cx="6874832" cy="2144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ángulo 9"/>
          <p:cNvSpPr/>
          <p:nvPr/>
        </p:nvSpPr>
        <p:spPr>
          <a:xfrm>
            <a:off x="5671625" y="1081812"/>
            <a:ext cx="1500368" cy="1994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p>
        </p:txBody>
      </p:sp>
      <p:pic>
        <p:nvPicPr>
          <p:cNvPr id="9" name="Imagen 8"/>
          <p:cNvPicPr>
            <a:picLocks noChangeAspect="1"/>
          </p:cNvPicPr>
          <p:nvPr/>
        </p:nvPicPr>
        <p:blipFill>
          <a:blip r:embed="rId8"/>
          <a:stretch>
            <a:fillRect/>
          </a:stretch>
        </p:blipFill>
        <p:spPr>
          <a:xfrm>
            <a:off x="5791917" y="1206191"/>
            <a:ext cx="1292293" cy="1762066"/>
          </a:xfrm>
          <a:prstGeom prst="rect">
            <a:avLst/>
          </a:prstGeom>
        </p:spPr>
      </p:pic>
      <p:graphicFrame>
        <p:nvGraphicFramePr>
          <p:cNvPr id="24" name="Tabla 23"/>
          <p:cNvGraphicFramePr>
            <a:graphicFrameLocks noGrp="1"/>
          </p:cNvGraphicFramePr>
          <p:nvPr/>
        </p:nvGraphicFramePr>
        <p:xfrm>
          <a:off x="7552855" y="875576"/>
          <a:ext cx="2924860" cy="670560"/>
        </p:xfrm>
        <a:graphic>
          <a:graphicData uri="http://schemas.openxmlformats.org/drawingml/2006/table">
            <a:tbl>
              <a:tblPr firstRow="1" bandRow="1">
                <a:tableStyleId>{5C22544A-7EE6-4342-B048-85BDC9FD1C3A}</a:tableStyleId>
              </a:tblPr>
              <a:tblGrid>
                <a:gridCol w="1462430">
                  <a:extLst>
                    <a:ext uri="{9D8B030D-6E8A-4147-A177-3AD203B41FA5}">
                      <a16:colId xmlns:a16="http://schemas.microsoft.com/office/drawing/2014/main" val="709881969"/>
                    </a:ext>
                  </a:extLst>
                </a:gridCol>
                <a:gridCol w="1462430">
                  <a:extLst>
                    <a:ext uri="{9D8B030D-6E8A-4147-A177-3AD203B41FA5}">
                      <a16:colId xmlns:a16="http://schemas.microsoft.com/office/drawing/2014/main" val="255620900"/>
                    </a:ext>
                  </a:extLst>
                </a:gridCol>
              </a:tblGrid>
              <a:tr h="258486">
                <a:tc>
                  <a:txBody>
                    <a:bodyPr/>
                    <a:lstStyle/>
                    <a:p>
                      <a:pPr algn="ctr"/>
                      <a:r>
                        <a:rPr lang="es-ES" sz="1400" dirty="0"/>
                        <a:t>GESTIÓN 2023</a:t>
                      </a:r>
                      <a:endParaRPr lang="es-BO" sz="1400" dirty="0"/>
                    </a:p>
                  </a:txBody>
                  <a:tcPr/>
                </a:tc>
                <a:tc>
                  <a:txBody>
                    <a:bodyPr/>
                    <a:lstStyle/>
                    <a:p>
                      <a:pPr algn="ctr"/>
                      <a:r>
                        <a:rPr lang="es-ES" sz="1400" dirty="0"/>
                        <a:t>GESTIÓN 2024</a:t>
                      </a:r>
                      <a:endParaRPr lang="es-BO" sz="1400" dirty="0"/>
                    </a:p>
                  </a:txBody>
                  <a:tcPr/>
                </a:tc>
                <a:extLst>
                  <a:ext uri="{0D108BD9-81ED-4DB2-BD59-A6C34878D82A}">
                    <a16:rowId xmlns:a16="http://schemas.microsoft.com/office/drawing/2014/main" val="242408400"/>
                  </a:ext>
                </a:extLst>
              </a:tr>
              <a:tr h="310184">
                <a:tc>
                  <a:txBody>
                    <a:bodyPr/>
                    <a:lstStyle/>
                    <a:p>
                      <a:pPr algn="ctr"/>
                      <a:r>
                        <a:rPr lang="es-ES" dirty="0"/>
                        <a:t>0</a:t>
                      </a:r>
                      <a:endParaRPr lang="es-BO" dirty="0"/>
                    </a:p>
                  </a:txBody>
                  <a:tcPr/>
                </a:tc>
                <a:tc>
                  <a:txBody>
                    <a:bodyPr/>
                    <a:lstStyle/>
                    <a:p>
                      <a:pPr algn="ctr"/>
                      <a:r>
                        <a:rPr lang="es-ES" dirty="0"/>
                        <a:t>6</a:t>
                      </a:r>
                      <a:endParaRPr lang="es-BO" dirty="0"/>
                    </a:p>
                  </a:txBody>
                  <a:tcPr/>
                </a:tc>
                <a:extLst>
                  <a:ext uri="{0D108BD9-81ED-4DB2-BD59-A6C34878D82A}">
                    <a16:rowId xmlns:a16="http://schemas.microsoft.com/office/drawing/2014/main" val="2683251076"/>
                  </a:ext>
                </a:extLst>
              </a:tr>
            </a:tbl>
          </a:graphicData>
        </a:graphic>
      </p:graphicFrame>
      <p:pic>
        <p:nvPicPr>
          <p:cNvPr id="27" name="Imagen 26"/>
          <p:cNvPicPr>
            <a:picLocks noChangeAspect="1"/>
          </p:cNvPicPr>
          <p:nvPr/>
        </p:nvPicPr>
        <p:blipFill rotWithShape="1">
          <a:blip r:embed="rId9"/>
          <a:srcRect l="9361" t="13760" r="9910" b="28744"/>
          <a:stretch/>
        </p:blipFill>
        <p:spPr>
          <a:xfrm>
            <a:off x="9459557" y="4934276"/>
            <a:ext cx="2000360" cy="1362891"/>
          </a:xfrm>
          <a:prstGeom prst="rect">
            <a:avLst/>
          </a:prstGeom>
        </p:spPr>
      </p:pic>
      <p:pic>
        <p:nvPicPr>
          <p:cNvPr id="29" name="Imagen 28"/>
          <p:cNvPicPr>
            <a:picLocks noChangeAspect="1"/>
          </p:cNvPicPr>
          <p:nvPr/>
        </p:nvPicPr>
        <p:blipFill rotWithShape="1">
          <a:blip r:embed="rId10"/>
          <a:srcRect l="16358" t="7258" r="6877"/>
          <a:stretch/>
        </p:blipFill>
        <p:spPr>
          <a:xfrm>
            <a:off x="7552853" y="4934276"/>
            <a:ext cx="1549511" cy="1394995"/>
          </a:xfrm>
          <a:prstGeom prst="rect">
            <a:avLst/>
          </a:prstGeom>
        </p:spPr>
      </p:pic>
      <p:graphicFrame>
        <p:nvGraphicFramePr>
          <p:cNvPr id="31" name="Tabla 30"/>
          <p:cNvGraphicFramePr>
            <a:graphicFrameLocks noGrp="1"/>
          </p:cNvGraphicFramePr>
          <p:nvPr>
            <p:extLst/>
          </p:nvPr>
        </p:nvGraphicFramePr>
        <p:xfrm>
          <a:off x="7552853" y="3631678"/>
          <a:ext cx="3907063" cy="1188720"/>
        </p:xfrm>
        <a:graphic>
          <a:graphicData uri="http://schemas.openxmlformats.org/drawingml/2006/table">
            <a:tbl>
              <a:tblPr firstRow="1" bandRow="1">
                <a:tableStyleId>{5C22544A-7EE6-4342-B048-85BDC9FD1C3A}</a:tableStyleId>
              </a:tblPr>
              <a:tblGrid>
                <a:gridCol w="1612800">
                  <a:extLst>
                    <a:ext uri="{9D8B030D-6E8A-4147-A177-3AD203B41FA5}">
                      <a16:colId xmlns:a16="http://schemas.microsoft.com/office/drawing/2014/main" val="709881969"/>
                    </a:ext>
                  </a:extLst>
                </a:gridCol>
                <a:gridCol w="1147132">
                  <a:extLst>
                    <a:ext uri="{9D8B030D-6E8A-4147-A177-3AD203B41FA5}">
                      <a16:colId xmlns:a16="http://schemas.microsoft.com/office/drawing/2014/main" val="2252423602"/>
                    </a:ext>
                  </a:extLst>
                </a:gridCol>
                <a:gridCol w="1147131">
                  <a:extLst>
                    <a:ext uri="{9D8B030D-6E8A-4147-A177-3AD203B41FA5}">
                      <a16:colId xmlns:a16="http://schemas.microsoft.com/office/drawing/2014/main" val="255620900"/>
                    </a:ext>
                  </a:extLst>
                </a:gridCol>
              </a:tblGrid>
              <a:tr h="455422">
                <a:tc>
                  <a:txBody>
                    <a:bodyPr/>
                    <a:lstStyle/>
                    <a:p>
                      <a:pPr algn="ctr"/>
                      <a:endParaRPr lang="es-BO"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dirty="0"/>
                        <a:t>GESTIÓN</a:t>
                      </a:r>
                    </a:p>
                    <a:p>
                      <a:pPr marL="0" marR="0" indent="0" algn="ctr" defTabSz="914400" rtl="0" eaLnBrk="1" fontAlgn="auto" latinLnBrk="0" hangingPunct="1">
                        <a:lnSpc>
                          <a:spcPct val="100000"/>
                        </a:lnSpc>
                        <a:spcBef>
                          <a:spcPts val="0"/>
                        </a:spcBef>
                        <a:spcAft>
                          <a:spcPts val="0"/>
                        </a:spcAft>
                        <a:buClrTx/>
                        <a:buSzTx/>
                        <a:buFontTx/>
                        <a:buNone/>
                        <a:tabLst/>
                        <a:defRPr/>
                      </a:pPr>
                      <a:r>
                        <a:rPr lang="es-ES" sz="1200" dirty="0"/>
                        <a:t> 2023</a:t>
                      </a:r>
                      <a:endParaRPr lang="es-BO" sz="1200" dirty="0"/>
                    </a:p>
                  </a:txBody>
                  <a:tcPr/>
                </a:tc>
                <a:tc>
                  <a:txBody>
                    <a:bodyPr/>
                    <a:lstStyle/>
                    <a:p>
                      <a:pPr algn="ctr"/>
                      <a:r>
                        <a:rPr lang="es-ES" sz="1200" dirty="0"/>
                        <a:t>GESTIÓN 2024</a:t>
                      </a:r>
                      <a:endParaRPr lang="es-BO" sz="1200" dirty="0"/>
                    </a:p>
                  </a:txBody>
                  <a:tcPr/>
                </a:tc>
                <a:extLst>
                  <a:ext uri="{0D108BD9-81ED-4DB2-BD59-A6C34878D82A}">
                    <a16:rowId xmlns:a16="http://schemas.microsoft.com/office/drawing/2014/main" val="242408400"/>
                  </a:ext>
                </a:extLst>
              </a:tr>
              <a:tr h="321474">
                <a:tc>
                  <a:txBody>
                    <a:bodyPr/>
                    <a:lstStyle/>
                    <a:p>
                      <a:pPr algn="ctr"/>
                      <a:r>
                        <a:rPr lang="es-ES" sz="1400" dirty="0"/>
                        <a:t>Auditorias</a:t>
                      </a:r>
                      <a:endParaRPr lang="es-BO" sz="1400" dirty="0"/>
                    </a:p>
                  </a:txBody>
                  <a:tcPr/>
                </a:tc>
                <a:tc>
                  <a:txBody>
                    <a:bodyPr/>
                    <a:lstStyle/>
                    <a:p>
                      <a:pPr algn="ctr"/>
                      <a:r>
                        <a:rPr lang="es-ES" dirty="0"/>
                        <a:t>2</a:t>
                      </a:r>
                      <a:endParaRPr lang="es-BO" dirty="0"/>
                    </a:p>
                  </a:txBody>
                  <a:tcPr/>
                </a:tc>
                <a:tc>
                  <a:txBody>
                    <a:bodyPr/>
                    <a:lstStyle/>
                    <a:p>
                      <a:pPr algn="ctr"/>
                      <a:r>
                        <a:rPr lang="es-ES" dirty="0"/>
                        <a:t>12</a:t>
                      </a:r>
                      <a:endParaRPr lang="es-BO" dirty="0"/>
                    </a:p>
                  </a:txBody>
                  <a:tcPr/>
                </a:tc>
                <a:extLst>
                  <a:ext uri="{0D108BD9-81ED-4DB2-BD59-A6C34878D82A}">
                    <a16:rowId xmlns:a16="http://schemas.microsoft.com/office/drawing/2014/main" val="2683251076"/>
                  </a:ext>
                </a:extLst>
              </a:tr>
              <a:tr h="321474">
                <a:tc>
                  <a:txBody>
                    <a:bodyPr/>
                    <a:lstStyle/>
                    <a:p>
                      <a:pPr algn="ctr"/>
                      <a:r>
                        <a:rPr lang="es-ES" sz="1400" dirty="0"/>
                        <a:t>Supervisiones </a:t>
                      </a:r>
                      <a:endParaRPr lang="es-BO" sz="1400" dirty="0"/>
                    </a:p>
                  </a:txBody>
                  <a:tcPr/>
                </a:tc>
                <a:tc>
                  <a:txBody>
                    <a:bodyPr/>
                    <a:lstStyle/>
                    <a:p>
                      <a:pPr algn="ctr"/>
                      <a:r>
                        <a:rPr lang="es-ES" dirty="0"/>
                        <a:t>10</a:t>
                      </a:r>
                      <a:endParaRPr lang="es-BO" dirty="0"/>
                    </a:p>
                  </a:txBody>
                  <a:tcPr/>
                </a:tc>
                <a:tc>
                  <a:txBody>
                    <a:bodyPr/>
                    <a:lstStyle/>
                    <a:p>
                      <a:pPr algn="ctr"/>
                      <a:r>
                        <a:rPr lang="es-ES" dirty="0"/>
                        <a:t>20</a:t>
                      </a:r>
                      <a:endParaRPr lang="es-BO" dirty="0"/>
                    </a:p>
                  </a:txBody>
                  <a:tcPr/>
                </a:tc>
                <a:extLst>
                  <a:ext uri="{0D108BD9-81ED-4DB2-BD59-A6C34878D82A}">
                    <a16:rowId xmlns:a16="http://schemas.microsoft.com/office/drawing/2014/main" val="1785511552"/>
                  </a:ext>
                </a:extLst>
              </a:tr>
            </a:tbl>
          </a:graphicData>
        </a:graphic>
      </p:graphicFrame>
      <p:pic>
        <p:nvPicPr>
          <p:cNvPr id="22" name="Imagen 2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332874" y="1587183"/>
            <a:ext cx="1059101" cy="634920"/>
          </a:xfrm>
          <a:prstGeom prst="rect">
            <a:avLst/>
          </a:prstGeom>
        </p:spPr>
      </p:pic>
      <p:pic>
        <p:nvPicPr>
          <p:cNvPr id="23" name="Imagen 22"/>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332873" y="3681649"/>
            <a:ext cx="1059101" cy="634920"/>
          </a:xfrm>
          <a:prstGeom prst="rect">
            <a:avLst/>
          </a:prstGeom>
        </p:spPr>
      </p:pic>
      <p:pic>
        <p:nvPicPr>
          <p:cNvPr id="25" name="Imagen 24"/>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287589" y="5346419"/>
            <a:ext cx="1059101" cy="634920"/>
          </a:xfrm>
          <a:prstGeom prst="rect">
            <a:avLst/>
          </a:prstGeom>
        </p:spPr>
      </p:pic>
      <p:pic>
        <p:nvPicPr>
          <p:cNvPr id="28" name="Imagen 27"/>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9187985">
            <a:off x="1690533" y="1802621"/>
            <a:ext cx="1059101" cy="634920"/>
          </a:xfrm>
          <a:prstGeom prst="rect">
            <a:avLst/>
          </a:prstGeom>
        </p:spPr>
      </p:pic>
      <p:pic>
        <p:nvPicPr>
          <p:cNvPr id="30" name="Imagen 29"/>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1930594">
            <a:off x="1606032" y="4322139"/>
            <a:ext cx="1059101" cy="634920"/>
          </a:xfrm>
          <a:prstGeom prst="rect">
            <a:avLst/>
          </a:prstGeom>
        </p:spPr>
      </p:pic>
    </p:spTree>
    <p:extLst>
      <p:ext uri="{BB962C8B-B14F-4D97-AF65-F5344CB8AC3E}">
        <p14:creationId xmlns:p14="http://schemas.microsoft.com/office/powerpoint/2010/main" val="27220721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Objeto 54"/>
          <p:cNvGraphicFramePr>
            <a:graphicFrameLocks noChangeAspect="1"/>
          </p:cNvGraphicFramePr>
          <p:nvPr/>
        </p:nvGraphicFramePr>
        <p:xfrm>
          <a:off x="1068761" y="2180428"/>
          <a:ext cx="2086606" cy="3187820"/>
        </p:xfrm>
        <a:graphic>
          <a:graphicData uri="http://schemas.openxmlformats.org/presentationml/2006/ole">
            <mc:AlternateContent xmlns:mc="http://schemas.openxmlformats.org/markup-compatibility/2006">
              <mc:Choice xmlns:v="urn:schemas-microsoft-com:vml" Requires="v">
                <p:oleObj spid="_x0000_s16399" name="Acrobat Document" r:id="rId3" imgW="5829156" imgH="8905548" progId="Acrobat.Document.DC">
                  <p:embed/>
                </p:oleObj>
              </mc:Choice>
              <mc:Fallback>
                <p:oleObj name="Acrobat Document" r:id="rId3" imgW="5829156" imgH="8905548" progId="Acrobat.Document.DC">
                  <p:embed/>
                  <p:pic>
                    <p:nvPicPr>
                      <p:cNvPr id="55" name="Objeto 54"/>
                      <p:cNvPicPr/>
                      <p:nvPr/>
                    </p:nvPicPr>
                    <p:blipFill>
                      <a:blip r:embed="rId4"/>
                      <a:stretch>
                        <a:fillRect/>
                      </a:stretch>
                    </p:blipFill>
                    <p:spPr>
                      <a:xfrm>
                        <a:off x="1068761" y="2180428"/>
                        <a:ext cx="2086606" cy="3187820"/>
                      </a:xfrm>
                      <a:prstGeom prst="rect">
                        <a:avLst/>
                      </a:prstGeom>
                    </p:spPr>
                  </p:pic>
                </p:oleObj>
              </mc:Fallback>
            </mc:AlternateContent>
          </a:graphicData>
        </a:graphic>
      </p:graphicFrame>
      <p:sp>
        <p:nvSpPr>
          <p:cNvPr id="3" name="Google Shape;310;p14"/>
          <p:cNvSpPr txBox="1">
            <a:spLocks noChangeArrowheads="1"/>
          </p:cNvSpPr>
          <p:nvPr/>
        </p:nvSpPr>
        <p:spPr bwMode="auto">
          <a:xfrm rot="16200000">
            <a:off x="10586273" y="2880092"/>
            <a:ext cx="2423973" cy="16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sz="11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rPr>
              <a:t>Criterio arquitectónico hospitalario</a:t>
            </a:r>
            <a:endParaRPr kumimoji="0" lang="es-BO" sz="11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nvGrpSpPr>
          <p:cNvPr id="17" name="Grupo 16"/>
          <p:cNvGrpSpPr/>
          <p:nvPr/>
        </p:nvGrpSpPr>
        <p:grpSpPr>
          <a:xfrm>
            <a:off x="8284824" y="2198247"/>
            <a:ext cx="3358992" cy="1460493"/>
            <a:chOff x="8492351" y="231226"/>
            <a:chExt cx="3358992" cy="1460493"/>
          </a:xfrm>
        </p:grpSpPr>
        <p:sp>
          <p:nvSpPr>
            <p:cNvPr id="4" name="CuadroTexto 3"/>
            <p:cNvSpPr txBox="1"/>
            <p:nvPr/>
          </p:nvSpPr>
          <p:spPr>
            <a:xfrm>
              <a:off x="8492351" y="231226"/>
              <a:ext cx="3356217" cy="307777"/>
            </a:xfrm>
            <a:prstGeom prst="rect">
              <a:avLst/>
            </a:prstGeom>
            <a:noFill/>
            <a:ln>
              <a:solidFill>
                <a:schemeClr val="bg2">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lumMod val="65000"/>
                    </a:prstClr>
                  </a:solidFill>
                  <a:effectLst/>
                  <a:uLnTx/>
                  <a:uFillTx/>
                  <a:latin typeface="Arial"/>
                  <a:ea typeface="+mn-ea"/>
                  <a:cs typeface="+mn-cs"/>
                </a:rPr>
                <a:t>READECUACIÓN</a:t>
              </a:r>
              <a:endParaRPr kumimoji="0" lang="es-BO" sz="1400" b="1" i="0" u="none" strike="noStrike" kern="1200" cap="none" spc="0" normalizeH="0" baseline="0" noProof="0" dirty="0">
                <a:ln>
                  <a:noFill/>
                </a:ln>
                <a:solidFill>
                  <a:prstClr val="white">
                    <a:lumMod val="65000"/>
                  </a:prstClr>
                </a:solidFill>
                <a:effectLst/>
                <a:uLnTx/>
                <a:uFillTx/>
                <a:latin typeface="Arial"/>
                <a:ea typeface="+mn-ea"/>
                <a:cs typeface="+mn-cs"/>
              </a:endParaRPr>
            </a:p>
          </p:txBody>
        </p:sp>
        <p:sp>
          <p:nvSpPr>
            <p:cNvPr id="5" name="CuadroTexto 4"/>
            <p:cNvSpPr txBox="1"/>
            <p:nvPr/>
          </p:nvSpPr>
          <p:spPr>
            <a:xfrm>
              <a:off x="8492351" y="607982"/>
              <a:ext cx="3356217" cy="307777"/>
            </a:xfrm>
            <a:prstGeom prst="rect">
              <a:avLst/>
            </a:prstGeom>
            <a:noFill/>
            <a:ln>
              <a:solidFill>
                <a:schemeClr val="bg2">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lumMod val="65000"/>
                    </a:prstClr>
                  </a:solidFill>
                  <a:effectLst/>
                  <a:uLnTx/>
                  <a:uFillTx/>
                  <a:latin typeface="Arial"/>
                  <a:ea typeface="+mn-ea"/>
                  <a:cs typeface="+mn-cs"/>
                </a:rPr>
                <a:t>AMPLIACIÓN</a:t>
              </a:r>
              <a:endParaRPr kumimoji="0" lang="es-BO" sz="1400" b="1" i="0" u="none" strike="noStrike" kern="1200" cap="none" spc="0" normalizeH="0" baseline="0" noProof="0" dirty="0">
                <a:ln>
                  <a:noFill/>
                </a:ln>
                <a:solidFill>
                  <a:prstClr val="white">
                    <a:lumMod val="65000"/>
                  </a:prstClr>
                </a:solidFill>
                <a:effectLst/>
                <a:uLnTx/>
                <a:uFillTx/>
                <a:latin typeface="Arial"/>
                <a:ea typeface="+mn-ea"/>
                <a:cs typeface="+mn-cs"/>
              </a:endParaRPr>
            </a:p>
          </p:txBody>
        </p:sp>
        <p:sp>
          <p:nvSpPr>
            <p:cNvPr id="6" name="CuadroTexto 5"/>
            <p:cNvSpPr txBox="1"/>
            <p:nvPr/>
          </p:nvSpPr>
          <p:spPr>
            <a:xfrm>
              <a:off x="8492351" y="995962"/>
              <a:ext cx="3356217" cy="307777"/>
            </a:xfrm>
            <a:prstGeom prst="rect">
              <a:avLst/>
            </a:prstGeom>
            <a:noFill/>
            <a:ln>
              <a:solidFill>
                <a:schemeClr val="bg2">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lumMod val="65000"/>
                    </a:prstClr>
                  </a:solidFill>
                  <a:effectLst/>
                  <a:uLnTx/>
                  <a:uFillTx/>
                  <a:latin typeface="Arial"/>
                  <a:ea typeface="+mn-ea"/>
                  <a:cs typeface="+mn-cs"/>
                </a:rPr>
                <a:t>REFACCIONES</a:t>
              </a:r>
              <a:endParaRPr kumimoji="0" lang="es-BO" sz="1400" b="1" i="0" u="none" strike="noStrike" kern="1200" cap="none" spc="0" normalizeH="0" baseline="0" noProof="0" dirty="0">
                <a:ln>
                  <a:noFill/>
                </a:ln>
                <a:solidFill>
                  <a:prstClr val="white">
                    <a:lumMod val="65000"/>
                  </a:prstClr>
                </a:solidFill>
                <a:effectLst/>
                <a:uLnTx/>
                <a:uFillTx/>
                <a:latin typeface="Arial"/>
                <a:ea typeface="+mn-ea"/>
                <a:cs typeface="+mn-cs"/>
              </a:endParaRPr>
            </a:p>
          </p:txBody>
        </p:sp>
        <p:sp>
          <p:nvSpPr>
            <p:cNvPr id="12" name="CuadroTexto 11"/>
            <p:cNvSpPr txBox="1"/>
            <p:nvPr/>
          </p:nvSpPr>
          <p:spPr>
            <a:xfrm>
              <a:off x="8495126" y="1383942"/>
              <a:ext cx="3356217" cy="307777"/>
            </a:xfrm>
            <a:prstGeom prst="rect">
              <a:avLst/>
            </a:prstGeom>
            <a:noFill/>
            <a:ln>
              <a:solidFill>
                <a:schemeClr val="bg2">
                  <a:lumMod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BO" sz="1400" b="1" i="0" u="none" strike="noStrike" kern="1200" cap="none" spc="0" normalizeH="0" baseline="0" noProof="0" dirty="0">
                  <a:ln>
                    <a:noFill/>
                  </a:ln>
                  <a:solidFill>
                    <a:prstClr val="white">
                      <a:lumMod val="65000"/>
                    </a:prstClr>
                  </a:solidFill>
                  <a:effectLst/>
                  <a:uLnTx/>
                  <a:uFillTx/>
                  <a:latin typeface="Arial"/>
                  <a:ea typeface="+mn-ea"/>
                  <a:cs typeface="+mn-cs"/>
                </a:rPr>
                <a:t>APOYO A LAS HABILITACIONES</a:t>
              </a:r>
            </a:p>
          </p:txBody>
        </p:sp>
      </p:grpSp>
      <p:sp>
        <p:nvSpPr>
          <p:cNvPr id="23" name="CuadroTexto 22"/>
          <p:cNvSpPr txBox="1"/>
          <p:nvPr/>
        </p:nvSpPr>
        <p:spPr>
          <a:xfrm>
            <a:off x="4362209" y="2491310"/>
            <a:ext cx="2447364" cy="584775"/>
          </a:xfrm>
          <a:prstGeom prst="rect">
            <a:avLst/>
          </a:prstGeom>
          <a:noFill/>
          <a:ln>
            <a:solidFill>
              <a:schemeClr val="bg1">
                <a:lumMod val="6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7F7F7F">
                    <a:lumMod val="75000"/>
                  </a:srgbClr>
                </a:solidFill>
                <a:effectLst/>
                <a:uLnTx/>
                <a:uFillTx/>
                <a:latin typeface="Arial"/>
                <a:ea typeface="+mn-ea"/>
                <a:cs typeface="+mn-cs"/>
              </a:rPr>
              <a:t>Fortalecer la infraestructura</a:t>
            </a:r>
            <a:endParaRPr kumimoji="0" lang="es-BO" sz="1600" b="1" i="0" u="none" strike="noStrike" kern="1200" cap="none" spc="0" normalizeH="0" baseline="0" noProof="0" dirty="0">
              <a:ln>
                <a:noFill/>
              </a:ln>
              <a:solidFill>
                <a:srgbClr val="7F7F7F">
                  <a:lumMod val="75000"/>
                </a:srgbClr>
              </a:solidFill>
              <a:effectLst/>
              <a:uLnTx/>
              <a:uFillTx/>
              <a:latin typeface="Arial"/>
              <a:ea typeface="+mn-ea"/>
              <a:cs typeface="+mn-cs"/>
            </a:endParaRPr>
          </a:p>
        </p:txBody>
      </p:sp>
      <p:cxnSp>
        <p:nvCxnSpPr>
          <p:cNvPr id="25" name="Conector recto 24"/>
          <p:cNvCxnSpPr/>
          <p:nvPr/>
        </p:nvCxnSpPr>
        <p:spPr>
          <a:xfrm>
            <a:off x="6564983" y="3860777"/>
            <a:ext cx="2607"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CuadroTexto 27"/>
          <p:cNvSpPr txBox="1"/>
          <p:nvPr/>
        </p:nvSpPr>
        <p:spPr>
          <a:xfrm>
            <a:off x="4323051" y="4992158"/>
            <a:ext cx="2442740" cy="369332"/>
          </a:xfrm>
          <a:prstGeom prst="rect">
            <a:avLst/>
          </a:prstGeom>
          <a:noFill/>
          <a:ln>
            <a:solidFill>
              <a:srgbClr val="359D9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8080"/>
                </a:solidFill>
                <a:effectLst/>
                <a:uLnTx/>
                <a:uFillTx/>
                <a:latin typeface="Arial"/>
                <a:ea typeface="+mn-ea"/>
                <a:cs typeface="+mn-cs"/>
              </a:rPr>
              <a:t>EMERGENCIAS</a:t>
            </a:r>
            <a:endParaRPr kumimoji="0" lang="es-ES" sz="1800" b="0" i="0" u="none" strike="noStrike" kern="1200" cap="none" spc="0" normalizeH="0" baseline="0" noProof="0" dirty="0">
              <a:ln>
                <a:noFill/>
              </a:ln>
              <a:solidFill>
                <a:srgbClr val="008080"/>
              </a:solidFill>
              <a:effectLst/>
              <a:uLnTx/>
              <a:uFillTx/>
              <a:latin typeface="Arial"/>
              <a:ea typeface="+mn-ea"/>
              <a:cs typeface="+mn-cs"/>
            </a:endParaRPr>
          </a:p>
        </p:txBody>
      </p:sp>
      <p:sp>
        <p:nvSpPr>
          <p:cNvPr id="29" name="CuadroTexto 28"/>
          <p:cNvSpPr txBox="1"/>
          <p:nvPr/>
        </p:nvSpPr>
        <p:spPr>
          <a:xfrm>
            <a:off x="4323051" y="3942929"/>
            <a:ext cx="2442740" cy="369332"/>
          </a:xfrm>
          <a:prstGeom prst="rect">
            <a:avLst/>
          </a:prstGeom>
          <a:noFill/>
          <a:ln>
            <a:solidFill>
              <a:srgbClr val="359D9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8080"/>
                </a:solidFill>
                <a:effectLst/>
                <a:uLnTx/>
                <a:uFillTx/>
                <a:latin typeface="Arial"/>
                <a:ea typeface="+mn-ea"/>
                <a:cs typeface="+mn-cs"/>
              </a:rPr>
              <a:t>HOSPITALIZACIÓN</a:t>
            </a:r>
            <a:endParaRPr kumimoji="0" lang="es-ES" sz="1800" b="0" i="0" u="none" strike="noStrike" kern="1200" cap="none" spc="0" normalizeH="0" baseline="0" noProof="0" dirty="0">
              <a:ln>
                <a:noFill/>
              </a:ln>
              <a:solidFill>
                <a:srgbClr val="008080"/>
              </a:solidFill>
              <a:effectLst/>
              <a:uLnTx/>
              <a:uFillTx/>
              <a:latin typeface="Arial"/>
              <a:ea typeface="+mn-ea"/>
              <a:cs typeface="+mn-cs"/>
            </a:endParaRPr>
          </a:p>
        </p:txBody>
      </p:sp>
      <p:sp>
        <p:nvSpPr>
          <p:cNvPr id="30" name="CuadroTexto 29"/>
          <p:cNvSpPr txBox="1"/>
          <p:nvPr/>
        </p:nvSpPr>
        <p:spPr>
          <a:xfrm>
            <a:off x="4323051" y="3411257"/>
            <a:ext cx="2442740" cy="369332"/>
          </a:xfrm>
          <a:prstGeom prst="rect">
            <a:avLst/>
          </a:prstGeom>
          <a:noFill/>
          <a:ln>
            <a:solidFill>
              <a:srgbClr val="359D9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8080"/>
                </a:solidFill>
                <a:effectLst/>
                <a:uLnTx/>
                <a:uFillTx/>
                <a:latin typeface="Arial"/>
                <a:ea typeface="+mn-ea"/>
                <a:cs typeface="+mn-cs"/>
              </a:rPr>
              <a:t>NEONATOLOGÍA</a:t>
            </a:r>
            <a:endParaRPr kumimoji="0" lang="es-ES" sz="1800" b="0" i="0" u="none" strike="noStrike" kern="1200" cap="none" spc="0" normalizeH="0" baseline="0" noProof="0" dirty="0">
              <a:ln>
                <a:noFill/>
              </a:ln>
              <a:solidFill>
                <a:srgbClr val="008080"/>
              </a:solidFill>
              <a:effectLst/>
              <a:uLnTx/>
              <a:uFillTx/>
              <a:latin typeface="Arial"/>
              <a:ea typeface="+mn-ea"/>
              <a:cs typeface="+mn-cs"/>
            </a:endParaRPr>
          </a:p>
        </p:txBody>
      </p:sp>
      <p:cxnSp>
        <p:nvCxnSpPr>
          <p:cNvPr id="32" name="Conector recto de flecha 31"/>
          <p:cNvCxnSpPr/>
          <p:nvPr/>
        </p:nvCxnSpPr>
        <p:spPr>
          <a:xfrm>
            <a:off x="5585891" y="3089726"/>
            <a:ext cx="0" cy="3399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ector recto 34"/>
          <p:cNvCxnSpPr/>
          <p:nvPr/>
        </p:nvCxnSpPr>
        <p:spPr>
          <a:xfrm>
            <a:off x="5485981" y="3778561"/>
            <a:ext cx="0" cy="137086"/>
          </a:xfrm>
          <a:prstGeom prst="line">
            <a:avLst/>
          </a:prstGeom>
        </p:spPr>
        <p:style>
          <a:lnRef idx="1">
            <a:schemeClr val="dk1"/>
          </a:lnRef>
          <a:fillRef idx="0">
            <a:schemeClr val="dk1"/>
          </a:fillRef>
          <a:effectRef idx="0">
            <a:schemeClr val="dk1"/>
          </a:effectRef>
          <a:fontRef idx="minor">
            <a:schemeClr val="tx1"/>
          </a:fontRef>
        </p:style>
      </p:cxnSp>
      <p:cxnSp>
        <p:nvCxnSpPr>
          <p:cNvPr id="46" name="Conector recto 45"/>
          <p:cNvCxnSpPr/>
          <p:nvPr/>
        </p:nvCxnSpPr>
        <p:spPr>
          <a:xfrm>
            <a:off x="5494812" y="4295978"/>
            <a:ext cx="0" cy="137086"/>
          </a:xfrm>
          <a:prstGeom prst="line">
            <a:avLst/>
          </a:prstGeom>
        </p:spPr>
        <p:style>
          <a:lnRef idx="1">
            <a:schemeClr val="dk1"/>
          </a:lnRef>
          <a:fillRef idx="0">
            <a:schemeClr val="dk1"/>
          </a:fillRef>
          <a:effectRef idx="0">
            <a:schemeClr val="dk1"/>
          </a:effectRef>
          <a:fontRef idx="minor">
            <a:schemeClr val="tx1"/>
          </a:fontRef>
        </p:style>
      </p:cxnSp>
      <p:grpSp>
        <p:nvGrpSpPr>
          <p:cNvPr id="16" name="Grupo 15"/>
          <p:cNvGrpSpPr/>
          <p:nvPr/>
        </p:nvGrpSpPr>
        <p:grpSpPr>
          <a:xfrm>
            <a:off x="6819294" y="2352510"/>
            <a:ext cx="1444323" cy="1148715"/>
            <a:chOff x="7048028" y="396970"/>
            <a:chExt cx="1444323" cy="1148715"/>
          </a:xfrm>
        </p:grpSpPr>
        <p:cxnSp>
          <p:nvCxnSpPr>
            <p:cNvPr id="21" name="Conector recto 20"/>
            <p:cNvCxnSpPr/>
            <p:nvPr/>
          </p:nvCxnSpPr>
          <p:spPr>
            <a:xfrm>
              <a:off x="7048028" y="827500"/>
              <a:ext cx="1083128" cy="1175"/>
            </a:xfrm>
            <a:prstGeom prst="line">
              <a:avLst/>
            </a:prstGeom>
          </p:spPr>
          <p:style>
            <a:lnRef idx="1">
              <a:schemeClr val="dk1"/>
            </a:lnRef>
            <a:fillRef idx="0">
              <a:schemeClr val="dk1"/>
            </a:fillRef>
            <a:effectRef idx="0">
              <a:schemeClr val="dk1"/>
            </a:effectRef>
            <a:fontRef idx="minor">
              <a:schemeClr val="tx1"/>
            </a:fontRef>
          </p:style>
        </p:cxnSp>
        <p:cxnSp>
          <p:nvCxnSpPr>
            <p:cNvPr id="47" name="Conector recto 46"/>
            <p:cNvCxnSpPr/>
            <p:nvPr/>
          </p:nvCxnSpPr>
          <p:spPr>
            <a:xfrm>
              <a:off x="8131156" y="396970"/>
              <a:ext cx="361195" cy="0"/>
            </a:xfrm>
            <a:prstGeom prst="line">
              <a:avLst/>
            </a:prstGeom>
          </p:spPr>
          <p:style>
            <a:lnRef idx="1">
              <a:schemeClr val="dk1"/>
            </a:lnRef>
            <a:fillRef idx="0">
              <a:schemeClr val="dk1"/>
            </a:fillRef>
            <a:effectRef idx="0">
              <a:schemeClr val="dk1"/>
            </a:effectRef>
            <a:fontRef idx="minor">
              <a:schemeClr val="tx1"/>
            </a:fontRef>
          </p:style>
        </p:cxnSp>
        <p:cxnSp>
          <p:nvCxnSpPr>
            <p:cNvPr id="48" name="Conector recto 47"/>
            <p:cNvCxnSpPr/>
            <p:nvPr/>
          </p:nvCxnSpPr>
          <p:spPr>
            <a:xfrm>
              <a:off x="8131156" y="757629"/>
              <a:ext cx="361195" cy="0"/>
            </a:xfrm>
            <a:prstGeom prst="line">
              <a:avLst/>
            </a:prstGeom>
          </p:spPr>
          <p:style>
            <a:lnRef idx="1">
              <a:schemeClr val="dk1"/>
            </a:lnRef>
            <a:fillRef idx="0">
              <a:schemeClr val="dk1"/>
            </a:fillRef>
            <a:effectRef idx="0">
              <a:schemeClr val="dk1"/>
            </a:effectRef>
            <a:fontRef idx="minor">
              <a:schemeClr val="tx1"/>
            </a:fontRef>
          </p:style>
        </p:cxnSp>
        <p:cxnSp>
          <p:nvCxnSpPr>
            <p:cNvPr id="49" name="Conector recto 48"/>
            <p:cNvCxnSpPr/>
            <p:nvPr/>
          </p:nvCxnSpPr>
          <p:spPr>
            <a:xfrm>
              <a:off x="8131156" y="1144945"/>
              <a:ext cx="361195" cy="0"/>
            </a:xfrm>
            <a:prstGeom prst="line">
              <a:avLst/>
            </a:prstGeom>
          </p:spPr>
          <p:style>
            <a:lnRef idx="1">
              <a:schemeClr val="dk1"/>
            </a:lnRef>
            <a:fillRef idx="0">
              <a:schemeClr val="dk1"/>
            </a:fillRef>
            <a:effectRef idx="0">
              <a:schemeClr val="dk1"/>
            </a:effectRef>
            <a:fontRef idx="minor">
              <a:schemeClr val="tx1"/>
            </a:fontRef>
          </p:style>
        </p:cxnSp>
        <p:cxnSp>
          <p:nvCxnSpPr>
            <p:cNvPr id="50" name="Conector recto 49"/>
            <p:cNvCxnSpPr/>
            <p:nvPr/>
          </p:nvCxnSpPr>
          <p:spPr>
            <a:xfrm>
              <a:off x="8131156" y="1545685"/>
              <a:ext cx="361195" cy="0"/>
            </a:xfrm>
            <a:prstGeom prst="line">
              <a:avLst/>
            </a:prstGeom>
          </p:spPr>
          <p:style>
            <a:lnRef idx="1">
              <a:schemeClr val="dk1"/>
            </a:lnRef>
            <a:fillRef idx="0">
              <a:schemeClr val="dk1"/>
            </a:fillRef>
            <a:effectRef idx="0">
              <a:schemeClr val="dk1"/>
            </a:effectRef>
            <a:fontRef idx="minor">
              <a:schemeClr val="tx1"/>
            </a:fontRef>
          </p:style>
        </p:cxnSp>
        <p:cxnSp>
          <p:nvCxnSpPr>
            <p:cNvPr id="51" name="Conector recto 50"/>
            <p:cNvCxnSpPr/>
            <p:nvPr/>
          </p:nvCxnSpPr>
          <p:spPr>
            <a:xfrm>
              <a:off x="8131156" y="400224"/>
              <a:ext cx="0" cy="1145461"/>
            </a:xfrm>
            <a:prstGeom prst="line">
              <a:avLst/>
            </a:prstGeom>
          </p:spPr>
          <p:style>
            <a:lnRef idx="1">
              <a:schemeClr val="dk1"/>
            </a:lnRef>
            <a:fillRef idx="0">
              <a:schemeClr val="dk1"/>
            </a:fillRef>
            <a:effectRef idx="0">
              <a:schemeClr val="dk1"/>
            </a:effectRef>
            <a:fontRef idx="minor">
              <a:schemeClr val="tx1"/>
            </a:fontRef>
          </p:style>
        </p:cxnSp>
      </p:grpSp>
      <p:sp>
        <p:nvSpPr>
          <p:cNvPr id="54" name="Google Shape;310;p14"/>
          <p:cNvSpPr txBox="1">
            <a:spLocks noChangeArrowheads="1"/>
          </p:cNvSpPr>
          <p:nvPr/>
        </p:nvSpPr>
        <p:spPr bwMode="auto">
          <a:xfrm>
            <a:off x="717565" y="1101183"/>
            <a:ext cx="3106435" cy="74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sz="1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rPr>
              <a:t>Actualización de planos del HOSPITAL MODELO CAJA BANCARIA ESTATAL DE SALUD</a:t>
            </a:r>
            <a:endParaRPr kumimoji="0" lang="es-BO" sz="1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87" name="Google Shape;310;p14"/>
          <p:cNvSpPr txBox="1">
            <a:spLocks noChangeArrowheads="1"/>
          </p:cNvSpPr>
          <p:nvPr/>
        </p:nvSpPr>
        <p:spPr bwMode="auto">
          <a:xfrm>
            <a:off x="686398" y="5811388"/>
            <a:ext cx="3050665" cy="27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sz="1600" b="1" i="0" u="none" strike="noStrike" kern="1200" cap="none" spc="0" normalizeH="0" baseline="0" noProof="0" dirty="0">
                <a:ln>
                  <a:noFill/>
                </a:ln>
                <a:solidFill>
                  <a:srgbClr val="7F7F7F">
                    <a:lumMod val="50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Propuestas arquitectónicas</a:t>
            </a:r>
            <a:endParaRPr kumimoji="0" lang="es-ES" sz="2400" b="0" i="0" u="none" strike="noStrike" kern="1200" cap="none" spc="0" normalizeH="0" baseline="0" noProof="0" dirty="0">
              <a:ln>
                <a:noFill/>
              </a:ln>
              <a:solidFill>
                <a:srgbClr val="7F7F7F">
                  <a:lumMod val="50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2" name="CuadroTexto 61"/>
          <p:cNvSpPr txBox="1"/>
          <p:nvPr/>
        </p:nvSpPr>
        <p:spPr>
          <a:xfrm>
            <a:off x="4323051" y="4453167"/>
            <a:ext cx="2442740" cy="369332"/>
          </a:xfrm>
          <a:prstGeom prst="rect">
            <a:avLst/>
          </a:prstGeom>
          <a:noFill/>
          <a:ln>
            <a:solidFill>
              <a:srgbClr val="359D9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8080"/>
                </a:solidFill>
                <a:effectLst/>
                <a:uLnTx/>
                <a:uFillTx/>
                <a:latin typeface="Arial"/>
                <a:ea typeface="+mn-ea"/>
                <a:cs typeface="+mn-cs"/>
              </a:rPr>
              <a:t>ÁREA PÚBLICA</a:t>
            </a:r>
            <a:endParaRPr kumimoji="0" lang="es-ES" sz="1800" b="0" i="0" u="none" strike="noStrike" kern="1200" cap="none" spc="0" normalizeH="0" baseline="0" noProof="0" dirty="0">
              <a:ln>
                <a:noFill/>
              </a:ln>
              <a:solidFill>
                <a:srgbClr val="008080"/>
              </a:solidFill>
              <a:effectLst/>
              <a:uLnTx/>
              <a:uFillTx/>
              <a:latin typeface="Arial"/>
              <a:ea typeface="+mn-ea"/>
              <a:cs typeface="+mn-cs"/>
            </a:endParaRPr>
          </a:p>
        </p:txBody>
      </p:sp>
      <p:cxnSp>
        <p:nvCxnSpPr>
          <p:cNvPr id="71" name="Conector recto 70"/>
          <p:cNvCxnSpPr/>
          <p:nvPr/>
        </p:nvCxnSpPr>
        <p:spPr>
          <a:xfrm>
            <a:off x="5494812" y="4834590"/>
            <a:ext cx="0" cy="137086"/>
          </a:xfrm>
          <a:prstGeom prst="line">
            <a:avLst/>
          </a:prstGeom>
        </p:spPr>
        <p:style>
          <a:lnRef idx="1">
            <a:schemeClr val="dk1"/>
          </a:lnRef>
          <a:fillRef idx="0">
            <a:schemeClr val="dk1"/>
          </a:fillRef>
          <a:effectRef idx="0">
            <a:schemeClr val="dk1"/>
          </a:effectRef>
          <a:fontRef idx="minor">
            <a:schemeClr val="tx1"/>
          </a:fontRef>
        </p:style>
      </p:cxnSp>
      <p:sp>
        <p:nvSpPr>
          <p:cNvPr id="33" name="CuadroTexto 32"/>
          <p:cNvSpPr txBox="1"/>
          <p:nvPr/>
        </p:nvSpPr>
        <p:spPr>
          <a:xfrm>
            <a:off x="389299" y="365086"/>
            <a:ext cx="534154" cy="519351"/>
          </a:xfrm>
          <a:prstGeom prst="ellipse">
            <a:avLst/>
          </a:prstGeom>
          <a:solidFill>
            <a:srgbClr val="FF0000"/>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a:ea typeface="+mn-ea"/>
                <a:cs typeface="+mn-cs"/>
              </a:rPr>
              <a:t>1</a:t>
            </a:r>
            <a:endParaRPr kumimoji="0" lang="es-BO"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34" name="Rectángulo 1"/>
          <p:cNvSpPr>
            <a:spLocks noChangeArrowheads="1"/>
          </p:cNvSpPr>
          <p:nvPr/>
        </p:nvSpPr>
        <p:spPr bwMode="auto">
          <a:xfrm>
            <a:off x="1000301" y="408570"/>
            <a:ext cx="104885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s-BO" altLang="es-BO" sz="2000" b="1" i="0" u="none" strike="noStrike" kern="1200" cap="none" spc="0" normalizeH="0" baseline="0" noProof="0" dirty="0">
                <a:ln>
                  <a:noFill/>
                </a:ln>
                <a:solidFill>
                  <a:schemeClr val="bg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GARANTIZAR LA IMPLEMENTACIÓN DEL MODELO DE ATENCIÓN INTEGRAL DE SALUD  </a:t>
            </a:r>
          </a:p>
        </p:txBody>
      </p:sp>
      <p:sp>
        <p:nvSpPr>
          <p:cNvPr id="36" name="CuadroTexto 35"/>
          <p:cNvSpPr txBox="1"/>
          <p:nvPr/>
        </p:nvSpPr>
        <p:spPr>
          <a:xfrm rot="16200000">
            <a:off x="-1942215" y="3519717"/>
            <a:ext cx="5054866" cy="369332"/>
          </a:xfrm>
          <a:prstGeom prst="rect">
            <a:avLst/>
          </a:prstGeom>
          <a:solidFill>
            <a:schemeClr val="accent2"/>
          </a:solidFill>
        </p:spPr>
        <p:txBody>
          <a:bodyPr wrap="square" rtlCol="0">
            <a:spAutoFit/>
          </a:bodyPr>
          <a:lstStyle/>
          <a:p>
            <a:pPr algn="ctr"/>
            <a:r>
              <a:rPr lang="es-ES" b="1" dirty="0">
                <a:solidFill>
                  <a:schemeClr val="bg1"/>
                </a:solidFill>
              </a:rPr>
              <a:t>INFRAESTRUCTURA</a:t>
            </a:r>
            <a:endParaRPr lang="es-BO" b="1" dirty="0">
              <a:solidFill>
                <a:schemeClr val="bg1"/>
              </a:solidFill>
            </a:endParaRPr>
          </a:p>
        </p:txBody>
      </p:sp>
      <p:sp>
        <p:nvSpPr>
          <p:cNvPr id="37" name="Rectángulo redondeado 36"/>
          <p:cNvSpPr/>
          <p:nvPr/>
        </p:nvSpPr>
        <p:spPr>
          <a:xfrm>
            <a:off x="4326898" y="1405797"/>
            <a:ext cx="7317990" cy="355402"/>
          </a:xfrm>
          <a:prstGeom prst="roundRect">
            <a:avLst>
              <a:gd name="adj" fmla="val 23383"/>
            </a:avLst>
          </a:prstGeom>
          <a:solidFill>
            <a:schemeClr val="accent2"/>
          </a:solidFill>
          <a:ln>
            <a:noFill/>
          </a:ln>
        </p:spPr>
        <p:txBody>
          <a:bodyPr wrap="square">
            <a:spAutoFit/>
          </a:bodyPr>
          <a:lstStyle/>
          <a:p>
            <a:pPr algn="ctr"/>
            <a:r>
              <a:rPr lang="es-ES" sz="1400" dirty="0">
                <a:solidFill>
                  <a:schemeClr val="bg1"/>
                </a:solidFill>
              </a:rPr>
              <a:t>BRINDAR INSTALACIONES DE CALIDAD PARA LA PRESTACIÓN DE SERVICIOS</a:t>
            </a:r>
            <a:endParaRPr lang="es-BO" sz="1400" dirty="0">
              <a:solidFill>
                <a:schemeClr val="bg1"/>
              </a:solidFill>
            </a:endParaRPr>
          </a:p>
        </p:txBody>
      </p:sp>
      <p:pic>
        <p:nvPicPr>
          <p:cNvPr id="2" name="Imagen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5311355" y="1925066"/>
            <a:ext cx="549070" cy="528855"/>
          </a:xfrm>
          <a:prstGeom prst="rect">
            <a:avLst/>
          </a:prstGeom>
        </p:spPr>
      </p:pic>
      <p:pic>
        <p:nvPicPr>
          <p:cNvPr id="38" name="Imagen 3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1850422" y="1783261"/>
            <a:ext cx="549070" cy="528855"/>
          </a:xfrm>
          <a:prstGeom prst="rect">
            <a:avLst/>
          </a:prstGeom>
        </p:spPr>
      </p:pic>
      <p:pic>
        <p:nvPicPr>
          <p:cNvPr id="39" name="Imagen 3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1893362" y="5356391"/>
            <a:ext cx="549070" cy="528855"/>
          </a:xfrm>
          <a:prstGeom prst="rect">
            <a:avLst/>
          </a:prstGeom>
        </p:spPr>
      </p:pic>
    </p:spTree>
    <p:extLst>
      <p:ext uri="{BB962C8B-B14F-4D97-AF65-F5344CB8AC3E}">
        <p14:creationId xmlns:p14="http://schemas.microsoft.com/office/powerpoint/2010/main" val="25253997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fade">
                                      <p:cBhvr>
                                        <p:cTn id="27" dur="1000"/>
                                        <p:tgtEl>
                                          <p:spTgt spid="87"/>
                                        </p:tgtEl>
                                      </p:cBhvr>
                                    </p:animEffect>
                                    <p:anim calcmode="lin" valueType="num">
                                      <p:cBhvr>
                                        <p:cTn id="28" dur="1000" fill="hold"/>
                                        <p:tgtEl>
                                          <p:spTgt spid="87"/>
                                        </p:tgtEl>
                                        <p:attrNameLst>
                                          <p:attrName>ppt_x</p:attrName>
                                        </p:attrNameLst>
                                      </p:cBhvr>
                                      <p:tavLst>
                                        <p:tav tm="0">
                                          <p:val>
                                            <p:strVal val="#ppt_x"/>
                                          </p:val>
                                        </p:tav>
                                        <p:tav tm="100000">
                                          <p:val>
                                            <p:strVal val="#ppt_x"/>
                                          </p:val>
                                        </p:tav>
                                      </p:tavLst>
                                    </p:anim>
                                    <p:anim calcmode="lin" valueType="num">
                                      <p:cBhvr>
                                        <p:cTn id="29"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1000" fill="hold"/>
                                        <p:tgtEl>
                                          <p:spTgt spid="3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1000"/>
                                        <p:tgtEl>
                                          <p:spTgt spid="35"/>
                                        </p:tgtEl>
                                      </p:cBhvr>
                                    </p:animEffect>
                                    <p:anim calcmode="lin" valueType="num">
                                      <p:cBhvr>
                                        <p:cTn id="60" dur="1000" fill="hold"/>
                                        <p:tgtEl>
                                          <p:spTgt spid="35"/>
                                        </p:tgtEl>
                                        <p:attrNameLst>
                                          <p:attrName>ppt_x</p:attrName>
                                        </p:attrNameLst>
                                      </p:cBhvr>
                                      <p:tavLst>
                                        <p:tav tm="0">
                                          <p:val>
                                            <p:strVal val="#ppt_x"/>
                                          </p:val>
                                        </p:tav>
                                        <p:tav tm="100000">
                                          <p:val>
                                            <p:strVal val="#ppt_x"/>
                                          </p:val>
                                        </p:tav>
                                      </p:tavLst>
                                    </p:anim>
                                    <p:anim calcmode="lin" valueType="num">
                                      <p:cBhvr>
                                        <p:cTn id="61" dur="1000" fill="hold"/>
                                        <p:tgtEl>
                                          <p:spTgt spid="35"/>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1000"/>
                                        <p:tgtEl>
                                          <p:spTgt spid="62"/>
                                        </p:tgtEl>
                                      </p:cBhvr>
                                    </p:animEffect>
                                    <p:anim calcmode="lin" valueType="num">
                                      <p:cBhvr>
                                        <p:cTn id="65" dur="1000" fill="hold"/>
                                        <p:tgtEl>
                                          <p:spTgt spid="62"/>
                                        </p:tgtEl>
                                        <p:attrNameLst>
                                          <p:attrName>ppt_x</p:attrName>
                                        </p:attrNameLst>
                                      </p:cBhvr>
                                      <p:tavLst>
                                        <p:tav tm="0">
                                          <p:val>
                                            <p:strVal val="#ppt_x"/>
                                          </p:val>
                                        </p:tav>
                                        <p:tav tm="100000">
                                          <p:val>
                                            <p:strVal val="#ppt_x"/>
                                          </p:val>
                                        </p:tav>
                                      </p:tavLst>
                                    </p:anim>
                                    <p:anim calcmode="lin" valueType="num">
                                      <p:cBhvr>
                                        <p:cTn id="66" dur="1000" fill="hold"/>
                                        <p:tgtEl>
                                          <p:spTgt spid="62"/>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fade">
                                      <p:cBhvr>
                                        <p:cTn id="69" dur="1000"/>
                                        <p:tgtEl>
                                          <p:spTgt spid="46"/>
                                        </p:tgtEl>
                                      </p:cBhvr>
                                    </p:animEffect>
                                    <p:anim calcmode="lin" valueType="num">
                                      <p:cBhvr>
                                        <p:cTn id="70" dur="1000" fill="hold"/>
                                        <p:tgtEl>
                                          <p:spTgt spid="46"/>
                                        </p:tgtEl>
                                        <p:attrNameLst>
                                          <p:attrName>ppt_x</p:attrName>
                                        </p:attrNameLst>
                                      </p:cBhvr>
                                      <p:tavLst>
                                        <p:tav tm="0">
                                          <p:val>
                                            <p:strVal val="#ppt_x"/>
                                          </p:val>
                                        </p:tav>
                                        <p:tav tm="100000">
                                          <p:val>
                                            <p:strVal val="#ppt_x"/>
                                          </p:val>
                                        </p:tav>
                                      </p:tavLst>
                                    </p:anim>
                                    <p:anim calcmode="lin" valueType="num">
                                      <p:cBhvr>
                                        <p:cTn id="71" dur="1000" fill="hold"/>
                                        <p:tgtEl>
                                          <p:spTgt spid="46"/>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1000"/>
                                        <p:tgtEl>
                                          <p:spTgt spid="29"/>
                                        </p:tgtEl>
                                      </p:cBhvr>
                                    </p:animEffect>
                                    <p:anim calcmode="lin" valueType="num">
                                      <p:cBhvr>
                                        <p:cTn id="75" dur="1000" fill="hold"/>
                                        <p:tgtEl>
                                          <p:spTgt spid="29"/>
                                        </p:tgtEl>
                                        <p:attrNameLst>
                                          <p:attrName>ppt_x</p:attrName>
                                        </p:attrNameLst>
                                      </p:cBhvr>
                                      <p:tavLst>
                                        <p:tav tm="0">
                                          <p:val>
                                            <p:strVal val="#ppt_x"/>
                                          </p:val>
                                        </p:tav>
                                        <p:tav tm="100000">
                                          <p:val>
                                            <p:strVal val="#ppt_x"/>
                                          </p:val>
                                        </p:tav>
                                      </p:tavLst>
                                    </p:anim>
                                    <p:anim calcmode="lin" valueType="num">
                                      <p:cBhvr>
                                        <p:cTn id="76" dur="1000" fill="hold"/>
                                        <p:tgtEl>
                                          <p:spTgt spid="29"/>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fade">
                                      <p:cBhvr>
                                        <p:cTn id="79" dur="1000"/>
                                        <p:tgtEl>
                                          <p:spTgt spid="71"/>
                                        </p:tgtEl>
                                      </p:cBhvr>
                                    </p:animEffect>
                                    <p:anim calcmode="lin" valueType="num">
                                      <p:cBhvr>
                                        <p:cTn id="80" dur="1000" fill="hold"/>
                                        <p:tgtEl>
                                          <p:spTgt spid="71"/>
                                        </p:tgtEl>
                                        <p:attrNameLst>
                                          <p:attrName>ppt_x</p:attrName>
                                        </p:attrNameLst>
                                      </p:cBhvr>
                                      <p:tavLst>
                                        <p:tav tm="0">
                                          <p:val>
                                            <p:strVal val="#ppt_x"/>
                                          </p:val>
                                        </p:tav>
                                        <p:tav tm="100000">
                                          <p:val>
                                            <p:strVal val="#ppt_x"/>
                                          </p:val>
                                        </p:tav>
                                      </p:tavLst>
                                    </p:anim>
                                    <p:anim calcmode="lin" valueType="num">
                                      <p:cBhvr>
                                        <p:cTn id="81" dur="1000" fill="hold"/>
                                        <p:tgtEl>
                                          <p:spTgt spid="71"/>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1000"/>
                                        <p:tgtEl>
                                          <p:spTgt spid="28"/>
                                        </p:tgtEl>
                                      </p:cBhvr>
                                    </p:animEffect>
                                    <p:anim calcmode="lin" valueType="num">
                                      <p:cBhvr>
                                        <p:cTn id="85" dur="1000" fill="hold"/>
                                        <p:tgtEl>
                                          <p:spTgt spid="28"/>
                                        </p:tgtEl>
                                        <p:attrNameLst>
                                          <p:attrName>ppt_x</p:attrName>
                                        </p:attrNameLst>
                                      </p:cBhvr>
                                      <p:tavLst>
                                        <p:tav tm="0">
                                          <p:val>
                                            <p:strVal val="#ppt_x"/>
                                          </p:val>
                                        </p:tav>
                                        <p:tav tm="100000">
                                          <p:val>
                                            <p:strVal val="#ppt_x"/>
                                          </p:val>
                                        </p:tav>
                                      </p:tavLst>
                                    </p:anim>
                                    <p:anim calcmode="lin" valueType="num">
                                      <p:cBhvr>
                                        <p:cTn id="86" dur="1000" fill="hold"/>
                                        <p:tgtEl>
                                          <p:spTgt spid="28"/>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1000"/>
                                        <p:tgtEl>
                                          <p:spTgt spid="16"/>
                                        </p:tgtEl>
                                      </p:cBhvr>
                                    </p:animEffect>
                                    <p:anim calcmode="lin" valueType="num">
                                      <p:cBhvr>
                                        <p:cTn id="90" dur="1000" fill="hold"/>
                                        <p:tgtEl>
                                          <p:spTgt spid="16"/>
                                        </p:tgtEl>
                                        <p:attrNameLst>
                                          <p:attrName>ppt_x</p:attrName>
                                        </p:attrNameLst>
                                      </p:cBhvr>
                                      <p:tavLst>
                                        <p:tav tm="0">
                                          <p:val>
                                            <p:strVal val="#ppt_x"/>
                                          </p:val>
                                        </p:tav>
                                        <p:tav tm="100000">
                                          <p:val>
                                            <p:strVal val="#ppt_x"/>
                                          </p:val>
                                        </p:tav>
                                      </p:tavLst>
                                    </p:anim>
                                    <p:anim calcmode="lin" valueType="num">
                                      <p:cBhvr>
                                        <p:cTn id="91" dur="1000" fill="hold"/>
                                        <p:tgtEl>
                                          <p:spTgt spid="16"/>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fade">
                                      <p:cBhvr>
                                        <p:cTn id="94" dur="1000"/>
                                        <p:tgtEl>
                                          <p:spTgt spid="17"/>
                                        </p:tgtEl>
                                      </p:cBhvr>
                                    </p:animEffect>
                                    <p:anim calcmode="lin" valueType="num">
                                      <p:cBhvr>
                                        <p:cTn id="95" dur="1000" fill="hold"/>
                                        <p:tgtEl>
                                          <p:spTgt spid="17"/>
                                        </p:tgtEl>
                                        <p:attrNameLst>
                                          <p:attrName>ppt_x</p:attrName>
                                        </p:attrNameLst>
                                      </p:cBhvr>
                                      <p:tavLst>
                                        <p:tav tm="0">
                                          <p:val>
                                            <p:strVal val="#ppt_x"/>
                                          </p:val>
                                        </p:tav>
                                        <p:tav tm="100000">
                                          <p:val>
                                            <p:strVal val="#ppt_x"/>
                                          </p:val>
                                        </p:tav>
                                      </p:tavLst>
                                    </p:anim>
                                    <p:anim calcmode="lin" valueType="num">
                                      <p:cBhvr>
                                        <p:cTn id="96" dur="1000" fill="hold"/>
                                        <p:tgtEl>
                                          <p:spTgt spid="17"/>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3"/>
                                        </p:tgtEl>
                                        <p:attrNameLst>
                                          <p:attrName>style.visibility</p:attrName>
                                        </p:attrNameLst>
                                      </p:cBhvr>
                                      <p:to>
                                        <p:strVal val="visible"/>
                                      </p:to>
                                    </p:set>
                                    <p:animEffect transition="in" filter="fade">
                                      <p:cBhvr>
                                        <p:cTn id="99" dur="1000"/>
                                        <p:tgtEl>
                                          <p:spTgt spid="3"/>
                                        </p:tgtEl>
                                      </p:cBhvr>
                                    </p:animEffect>
                                    <p:anim calcmode="lin" valueType="num">
                                      <p:cBhvr>
                                        <p:cTn id="100" dur="1000" fill="hold"/>
                                        <p:tgtEl>
                                          <p:spTgt spid="3"/>
                                        </p:tgtEl>
                                        <p:attrNameLst>
                                          <p:attrName>ppt_x</p:attrName>
                                        </p:attrNameLst>
                                      </p:cBhvr>
                                      <p:tavLst>
                                        <p:tav tm="0">
                                          <p:val>
                                            <p:strVal val="#ppt_x"/>
                                          </p:val>
                                        </p:tav>
                                        <p:tav tm="100000">
                                          <p:val>
                                            <p:strVal val="#ppt_x"/>
                                          </p:val>
                                        </p:tav>
                                      </p:tavLst>
                                    </p:anim>
                                    <p:anim calcmode="lin" valueType="num">
                                      <p:cBhvr>
                                        <p:cTn id="10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animBg="1"/>
      <p:bldP spid="28" grpId="0" animBg="1"/>
      <p:bldP spid="29" grpId="0" animBg="1"/>
      <p:bldP spid="30" grpId="0" animBg="1"/>
      <p:bldP spid="54" grpId="0"/>
      <p:bldP spid="87" grpId="0"/>
      <p:bldP spid="62"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44821" y="715870"/>
            <a:ext cx="8037321" cy="400110"/>
          </a:xfrm>
          <a:prstGeom prst="rect">
            <a:avLst/>
          </a:prstGeom>
          <a:noFill/>
        </p:spPr>
        <p:txBody>
          <a:bodyPr wrap="square" rtlCol="0">
            <a:spAutoFit/>
          </a:bodyPr>
          <a:lstStyle/>
          <a:p>
            <a:r>
              <a:rPr lang="es-ES" sz="2000" b="1" dirty="0"/>
              <a:t>“PROGRAMA  DE SALUD MATERNO INFANTIL Y NEONATAL”</a:t>
            </a:r>
            <a:endParaRPr lang="es-BO" sz="2000" b="1" dirty="0"/>
          </a:p>
        </p:txBody>
      </p:sp>
      <p:sp>
        <p:nvSpPr>
          <p:cNvPr id="9" name="CuadroTexto 8"/>
          <p:cNvSpPr txBox="1"/>
          <p:nvPr/>
        </p:nvSpPr>
        <p:spPr>
          <a:xfrm>
            <a:off x="1232477" y="1446883"/>
            <a:ext cx="4408369" cy="646331"/>
          </a:xfrm>
          <a:prstGeom prst="rect">
            <a:avLst/>
          </a:prstGeom>
          <a:noFill/>
        </p:spPr>
        <p:txBody>
          <a:bodyPr wrap="square" rtlCol="0">
            <a:spAutoFit/>
          </a:bodyPr>
          <a:lstStyle/>
          <a:p>
            <a:r>
              <a:rPr lang="es-BO" dirty="0"/>
              <a:t>El 9% (7.415 consultas), son del servicio de ginecobstetricia </a:t>
            </a:r>
          </a:p>
        </p:txBody>
      </p:sp>
      <p:sp>
        <p:nvSpPr>
          <p:cNvPr id="10" name="CuadroTexto 9"/>
          <p:cNvSpPr txBox="1"/>
          <p:nvPr/>
        </p:nvSpPr>
        <p:spPr>
          <a:xfrm>
            <a:off x="1232478" y="2166638"/>
            <a:ext cx="4408369" cy="923330"/>
          </a:xfrm>
          <a:prstGeom prst="rect">
            <a:avLst/>
          </a:prstGeom>
          <a:noFill/>
        </p:spPr>
        <p:txBody>
          <a:bodyPr wrap="square" rtlCol="0">
            <a:spAutoFit/>
          </a:bodyPr>
          <a:lstStyle/>
          <a:p>
            <a:r>
              <a:rPr lang="es-BO" dirty="0"/>
              <a:t>El 8% (6.270 consultas), son pediatría, sin considerar las atenciones quirúrgicas e interconsultas en piso</a:t>
            </a:r>
          </a:p>
        </p:txBody>
      </p:sp>
      <p:pic>
        <p:nvPicPr>
          <p:cNvPr id="12" name="Imagen 11"/>
          <p:cNvPicPr/>
          <p:nvPr/>
        </p:nvPicPr>
        <p:blipFill>
          <a:blip r:embed="rId2"/>
          <a:stretch>
            <a:fillRect/>
          </a:stretch>
        </p:blipFill>
        <p:spPr>
          <a:xfrm>
            <a:off x="6570571" y="1207950"/>
            <a:ext cx="4534527" cy="2586958"/>
          </a:xfrm>
          <a:prstGeom prst="rect">
            <a:avLst/>
          </a:prstGeom>
        </p:spPr>
      </p:pic>
      <p:sp>
        <p:nvSpPr>
          <p:cNvPr id="13" name="CuadroTexto 12"/>
          <p:cNvSpPr txBox="1"/>
          <p:nvPr/>
        </p:nvSpPr>
        <p:spPr>
          <a:xfrm rot="16200000">
            <a:off x="59952" y="2006877"/>
            <a:ext cx="1967188" cy="369332"/>
          </a:xfrm>
          <a:prstGeom prst="rect">
            <a:avLst/>
          </a:prstGeom>
          <a:solidFill>
            <a:schemeClr val="accent2"/>
          </a:solidFill>
        </p:spPr>
        <p:txBody>
          <a:bodyPr wrap="square" rtlCol="0">
            <a:spAutoFit/>
          </a:bodyPr>
          <a:lstStyle/>
          <a:p>
            <a:pPr algn="ctr"/>
            <a:r>
              <a:rPr lang="es-ES" dirty="0">
                <a:solidFill>
                  <a:schemeClr val="bg1"/>
                </a:solidFill>
              </a:rPr>
              <a:t>CONSULTAS</a:t>
            </a:r>
            <a:endParaRPr lang="es-BO" dirty="0">
              <a:solidFill>
                <a:schemeClr val="bg1"/>
              </a:solidFill>
            </a:endParaRPr>
          </a:p>
        </p:txBody>
      </p:sp>
      <p:sp>
        <p:nvSpPr>
          <p:cNvPr id="14" name="CuadroTexto 13"/>
          <p:cNvSpPr txBox="1"/>
          <p:nvPr/>
        </p:nvSpPr>
        <p:spPr>
          <a:xfrm rot="16200000">
            <a:off x="3867955" y="3541860"/>
            <a:ext cx="5037153" cy="369332"/>
          </a:xfrm>
          <a:prstGeom prst="rect">
            <a:avLst/>
          </a:prstGeom>
          <a:solidFill>
            <a:schemeClr val="accent2"/>
          </a:solidFill>
        </p:spPr>
        <p:txBody>
          <a:bodyPr wrap="square" rtlCol="0">
            <a:spAutoFit/>
          </a:bodyPr>
          <a:lstStyle>
            <a:defPPr>
              <a:defRPr lang="en-US"/>
            </a:defPPr>
            <a:lvl1pPr algn="ctr">
              <a:defRPr>
                <a:solidFill>
                  <a:schemeClr val="tx1">
                    <a:lumMod val="50000"/>
                  </a:schemeClr>
                </a:solidFill>
              </a:defRPr>
            </a:lvl1pPr>
          </a:lstStyle>
          <a:p>
            <a:r>
              <a:rPr lang="es-ES" dirty="0">
                <a:solidFill>
                  <a:schemeClr val="bg1"/>
                </a:solidFill>
              </a:rPr>
              <a:t>CIRUGIAS</a:t>
            </a:r>
            <a:endParaRPr lang="es-BO" dirty="0">
              <a:solidFill>
                <a:schemeClr val="bg1"/>
              </a:solidFill>
            </a:endParaRPr>
          </a:p>
        </p:txBody>
      </p:sp>
      <p:graphicFrame>
        <p:nvGraphicFramePr>
          <p:cNvPr id="17" name="Gráfico 16"/>
          <p:cNvGraphicFramePr>
            <a:graphicFrameLocks/>
          </p:cNvGraphicFramePr>
          <p:nvPr>
            <p:extLst/>
          </p:nvPr>
        </p:nvGraphicFramePr>
        <p:xfrm>
          <a:off x="6724364" y="3794908"/>
          <a:ext cx="3992336" cy="2559884"/>
        </p:xfrm>
        <a:graphic>
          <a:graphicData uri="http://schemas.openxmlformats.org/drawingml/2006/chart">
            <c:chart xmlns:c="http://schemas.openxmlformats.org/drawingml/2006/chart" xmlns:r="http://schemas.openxmlformats.org/officeDocument/2006/relationships" r:id="rId3"/>
          </a:graphicData>
        </a:graphic>
      </p:graphicFrame>
      <p:sp>
        <p:nvSpPr>
          <p:cNvPr id="20" name="CuadroTexto 19"/>
          <p:cNvSpPr txBox="1"/>
          <p:nvPr/>
        </p:nvSpPr>
        <p:spPr>
          <a:xfrm rot="16200000">
            <a:off x="-402521" y="4616648"/>
            <a:ext cx="2887579" cy="369332"/>
          </a:xfrm>
          <a:prstGeom prst="rect">
            <a:avLst/>
          </a:prstGeom>
          <a:solidFill>
            <a:schemeClr val="accent2"/>
          </a:solidFill>
        </p:spPr>
        <p:txBody>
          <a:bodyPr wrap="square" rtlCol="0">
            <a:spAutoFit/>
          </a:bodyPr>
          <a:lstStyle/>
          <a:p>
            <a:pPr algn="ctr"/>
            <a:r>
              <a:rPr lang="es-ES" dirty="0">
                <a:solidFill>
                  <a:schemeClr val="bg1"/>
                </a:solidFill>
              </a:rPr>
              <a:t>COMPRA DE SERVICIOS</a:t>
            </a:r>
            <a:endParaRPr lang="es-BO" dirty="0">
              <a:solidFill>
                <a:schemeClr val="bg1"/>
              </a:solidFill>
            </a:endParaRPr>
          </a:p>
        </p:txBody>
      </p:sp>
      <p:graphicFrame>
        <p:nvGraphicFramePr>
          <p:cNvPr id="21" name="Tabla 20"/>
          <p:cNvGraphicFramePr>
            <a:graphicFrameLocks noGrp="1"/>
          </p:cNvGraphicFramePr>
          <p:nvPr>
            <p:extLst/>
          </p:nvPr>
        </p:nvGraphicFramePr>
        <p:xfrm>
          <a:off x="1344821" y="3794905"/>
          <a:ext cx="4289482" cy="1809189"/>
        </p:xfrm>
        <a:graphic>
          <a:graphicData uri="http://schemas.openxmlformats.org/drawingml/2006/table">
            <a:tbl>
              <a:tblPr firstRow="1" firstCol="1" bandRow="1">
                <a:tableStyleId>{5C22544A-7EE6-4342-B048-85BDC9FD1C3A}</a:tableStyleId>
              </a:tblPr>
              <a:tblGrid>
                <a:gridCol w="2438165">
                  <a:extLst>
                    <a:ext uri="{9D8B030D-6E8A-4147-A177-3AD203B41FA5}">
                      <a16:colId xmlns:a16="http://schemas.microsoft.com/office/drawing/2014/main" val="1585578941"/>
                    </a:ext>
                  </a:extLst>
                </a:gridCol>
                <a:gridCol w="1851317">
                  <a:extLst>
                    <a:ext uri="{9D8B030D-6E8A-4147-A177-3AD203B41FA5}">
                      <a16:colId xmlns:a16="http://schemas.microsoft.com/office/drawing/2014/main" val="3968969779"/>
                    </a:ext>
                  </a:extLst>
                </a:gridCol>
              </a:tblGrid>
              <a:tr h="614857">
                <a:tc gridSpan="2">
                  <a:txBody>
                    <a:bodyPr/>
                    <a:lstStyle/>
                    <a:p>
                      <a:pPr algn="ctr">
                        <a:lnSpc>
                          <a:spcPct val="107000"/>
                        </a:lnSpc>
                        <a:spcAft>
                          <a:spcPts val="0"/>
                        </a:spcAft>
                      </a:pPr>
                      <a:r>
                        <a:rPr lang="es-BO" sz="1100" dirty="0">
                          <a:effectLst/>
                        </a:rPr>
                        <a:t>GASTOS POR COMPRA DE SERVICIOS</a:t>
                      </a:r>
                    </a:p>
                    <a:p>
                      <a:pPr algn="ctr">
                        <a:lnSpc>
                          <a:spcPct val="107000"/>
                        </a:lnSpc>
                        <a:spcAft>
                          <a:spcPts val="0"/>
                        </a:spcAft>
                      </a:pPr>
                      <a:r>
                        <a:rPr lang="es-ES" sz="1100" dirty="0">
                          <a:effectLst/>
                          <a:latin typeface="Calibri" panose="020F0502020204030204" pitchFamily="34" charset="0"/>
                          <a:ea typeface="Calibri" panose="020F0502020204030204" pitchFamily="34" charset="0"/>
                          <a:cs typeface="Times New Roman" panose="02020603050405020304" pitchFamily="18" charset="0"/>
                        </a:rPr>
                        <a:t>GESTIÓN 2023</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BO"/>
                    </a:p>
                  </a:txBody>
                  <a:tcPr/>
                </a:tc>
                <a:extLst>
                  <a:ext uri="{0D108BD9-81ED-4DB2-BD59-A6C34878D82A}">
                    <a16:rowId xmlns:a16="http://schemas.microsoft.com/office/drawing/2014/main" val="44614520"/>
                  </a:ext>
                </a:extLst>
              </a:tr>
              <a:tr h="298583">
                <a:tc>
                  <a:txBody>
                    <a:bodyPr/>
                    <a:lstStyle/>
                    <a:p>
                      <a:pPr algn="ctr">
                        <a:lnSpc>
                          <a:spcPct val="107000"/>
                        </a:lnSpc>
                        <a:spcAft>
                          <a:spcPts val="0"/>
                        </a:spcAft>
                      </a:pPr>
                      <a:r>
                        <a:rPr lang="es-BO" sz="1100" dirty="0">
                          <a:effectLst/>
                        </a:rPr>
                        <a:t>INSTITUCIÓN</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BO" sz="1100" dirty="0">
                          <a:effectLst/>
                        </a:rPr>
                        <a:t>IMPORTE Bs.</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270286198"/>
                  </a:ext>
                </a:extLst>
              </a:tr>
              <a:tr h="298583">
                <a:tc>
                  <a:txBody>
                    <a:bodyPr/>
                    <a:lstStyle/>
                    <a:p>
                      <a:pPr>
                        <a:lnSpc>
                          <a:spcPct val="107000"/>
                        </a:lnSpc>
                        <a:spcAft>
                          <a:spcPts val="0"/>
                        </a:spcAft>
                      </a:pPr>
                      <a:r>
                        <a:rPr lang="es-BO" sz="1100" dirty="0">
                          <a:effectLst/>
                        </a:rPr>
                        <a:t>HOSPITAL ARCO IRIS</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BO" sz="1100" dirty="0">
                          <a:effectLst/>
                        </a:rPr>
                        <a:t>1.654.967,01</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286263593"/>
                  </a:ext>
                </a:extLst>
              </a:tr>
              <a:tr h="298583">
                <a:tc>
                  <a:txBody>
                    <a:bodyPr/>
                    <a:lstStyle/>
                    <a:p>
                      <a:pPr>
                        <a:lnSpc>
                          <a:spcPct val="107000"/>
                        </a:lnSpc>
                        <a:spcAft>
                          <a:spcPts val="0"/>
                        </a:spcAft>
                      </a:pPr>
                      <a:r>
                        <a:rPr lang="es-BO" sz="1100" dirty="0">
                          <a:effectLst/>
                        </a:rPr>
                        <a:t>HOSPITAL AGRAMONT</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BO" sz="1100" dirty="0">
                          <a:effectLst/>
                        </a:rPr>
                        <a:t>227.818,8</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191165080"/>
                  </a:ext>
                </a:extLst>
              </a:tr>
              <a:tr h="298583">
                <a:tc>
                  <a:txBody>
                    <a:bodyPr/>
                    <a:lstStyle/>
                    <a:p>
                      <a:pPr algn="ctr">
                        <a:lnSpc>
                          <a:spcPct val="107000"/>
                        </a:lnSpc>
                        <a:spcAft>
                          <a:spcPts val="0"/>
                        </a:spcAft>
                      </a:pPr>
                      <a:r>
                        <a:rPr lang="es-BO" sz="1100" dirty="0">
                          <a:effectLst/>
                        </a:rPr>
                        <a:t>TOTAL</a:t>
                      </a:r>
                      <a:endParaRPr lang="es-B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BO" sz="1100" b="1" dirty="0">
                          <a:effectLst/>
                        </a:rPr>
                        <a:t>1.882.785,81</a:t>
                      </a:r>
                      <a:endParaRPr lang="es-BO"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11865762"/>
                  </a:ext>
                </a:extLst>
              </a:tr>
            </a:tbl>
          </a:graphicData>
        </a:graphic>
      </p:graphicFrame>
      <p:sp>
        <p:nvSpPr>
          <p:cNvPr id="11" name="CuadroTexto 10"/>
          <p:cNvSpPr txBox="1"/>
          <p:nvPr/>
        </p:nvSpPr>
        <p:spPr>
          <a:xfrm>
            <a:off x="450689" y="272051"/>
            <a:ext cx="506903" cy="519351"/>
          </a:xfrm>
          <a:prstGeom prst="ellipse">
            <a:avLst/>
          </a:prstGeom>
          <a:solidFill>
            <a:srgbClr val="FF0000"/>
          </a:solidFill>
          <a:ln>
            <a:noFill/>
          </a:ln>
        </p:spPr>
        <p:txBody>
          <a:bodyPr wrap="square" rtlCol="0">
            <a:spAutoFit/>
          </a:bodyPr>
          <a:lstStyle/>
          <a:p>
            <a:r>
              <a:rPr lang="es-ES" b="1" dirty="0">
                <a:solidFill>
                  <a:schemeClr val="bg1"/>
                </a:solidFill>
              </a:rPr>
              <a:t>1</a:t>
            </a:r>
            <a:endParaRPr lang="es-BO" b="1" dirty="0">
              <a:solidFill>
                <a:schemeClr val="bg1"/>
              </a:solidFill>
            </a:endParaRPr>
          </a:p>
        </p:txBody>
      </p:sp>
      <p:sp>
        <p:nvSpPr>
          <p:cNvPr id="15" name="Rectángulo 1"/>
          <p:cNvSpPr>
            <a:spLocks noChangeArrowheads="1"/>
          </p:cNvSpPr>
          <p:nvPr/>
        </p:nvSpPr>
        <p:spPr bwMode="auto">
          <a:xfrm>
            <a:off x="957592" y="227011"/>
            <a:ext cx="104885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GARANTIZAR LA IMPLEMENTACIÓN DEL MODELO DE ATENCIÓN INTEGRAL DE SALUD  </a:t>
            </a:r>
          </a:p>
        </p:txBody>
      </p:sp>
    </p:spTree>
    <p:extLst>
      <p:ext uri="{BB962C8B-B14F-4D97-AF65-F5344CB8AC3E}">
        <p14:creationId xmlns:p14="http://schemas.microsoft.com/office/powerpoint/2010/main" val="602827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5752" y="226311"/>
            <a:ext cx="10909334" cy="461665"/>
          </a:xfrm>
          <a:prstGeom prst="rect">
            <a:avLst/>
          </a:prstGeom>
          <a:noFill/>
        </p:spPr>
        <p:txBody>
          <a:bodyPr wrap="square" rtlCol="0">
            <a:spAutoFit/>
          </a:bodyPr>
          <a:lstStyle/>
          <a:p>
            <a:pPr algn="ctr"/>
            <a:r>
              <a:rPr lang="es-ES" sz="2400" b="1" dirty="0">
                <a:solidFill>
                  <a:schemeClr val="bg1">
                    <a:lumMod val="50000"/>
                  </a:schemeClr>
                </a:solidFill>
                <a:latin typeface="Century Gothic" panose="020B0502020202020204" pitchFamily="34" charset="0"/>
              </a:rPr>
              <a:t>“PROGRAMA  DE SALUD MATERNO INFANTIL Y NEONATAL”</a:t>
            </a:r>
            <a:endParaRPr lang="es-BO" sz="2400" b="1" dirty="0">
              <a:solidFill>
                <a:schemeClr val="bg1">
                  <a:lumMod val="50000"/>
                </a:schemeClr>
              </a:solidFill>
              <a:latin typeface="Century Gothic" panose="020B0502020202020204" pitchFamily="34" charset="0"/>
            </a:endParaRPr>
          </a:p>
        </p:txBody>
      </p:sp>
      <p:sp>
        <p:nvSpPr>
          <p:cNvPr id="4" name="CuadroTexto 3"/>
          <p:cNvSpPr txBox="1"/>
          <p:nvPr/>
        </p:nvSpPr>
        <p:spPr>
          <a:xfrm>
            <a:off x="883567" y="762810"/>
            <a:ext cx="3917034" cy="830997"/>
          </a:xfrm>
          <a:prstGeom prst="rect">
            <a:avLst/>
          </a:prstGeom>
          <a:noFill/>
        </p:spPr>
        <p:txBody>
          <a:bodyPr wrap="square" rtlCol="0">
            <a:spAutoFit/>
          </a:bodyPr>
          <a:lstStyle/>
          <a:p>
            <a:pPr algn="ctr"/>
            <a:r>
              <a:rPr lang="es-ES" sz="1600" dirty="0"/>
              <a:t>IMPLEMENTACIÓN DE LA UNIDAD DE TERAPIA NEONATAL DEL HOSPITAL MODELO DE LA REGIONAL LA PAZ</a:t>
            </a:r>
            <a:endParaRPr lang="es-BO" sz="1600" dirty="0"/>
          </a:p>
        </p:txBody>
      </p:sp>
      <p:graphicFrame>
        <p:nvGraphicFramePr>
          <p:cNvPr id="7" name="Objeto 6"/>
          <p:cNvGraphicFramePr>
            <a:graphicFrameLocks noChangeAspect="1"/>
          </p:cNvGraphicFramePr>
          <p:nvPr>
            <p:extLst/>
          </p:nvPr>
        </p:nvGraphicFramePr>
        <p:xfrm>
          <a:off x="5780419" y="2385400"/>
          <a:ext cx="5673644" cy="1989897"/>
        </p:xfrm>
        <a:graphic>
          <a:graphicData uri="http://schemas.openxmlformats.org/presentationml/2006/ole">
            <mc:AlternateContent xmlns:mc="http://schemas.openxmlformats.org/markup-compatibility/2006">
              <mc:Choice xmlns:v="urn:schemas-microsoft-com:vml" Requires="v">
                <p:oleObj spid="_x0000_s17423" name="Hoja de cálculo" r:id="rId4" imgW="6372359" imgH="2295593" progId="Excel.Sheet.12">
                  <p:embed/>
                </p:oleObj>
              </mc:Choice>
              <mc:Fallback>
                <p:oleObj name="Hoja de cálculo" r:id="rId4" imgW="6372359" imgH="2295593" progId="Excel.Sheet.12">
                  <p:embed/>
                  <p:pic>
                    <p:nvPicPr>
                      <p:cNvPr id="7" name="Objeto 6"/>
                      <p:cNvPicPr/>
                      <p:nvPr/>
                    </p:nvPicPr>
                    <p:blipFill>
                      <a:blip r:embed="rId5"/>
                      <a:stretch>
                        <a:fillRect/>
                      </a:stretch>
                    </p:blipFill>
                    <p:spPr>
                      <a:xfrm>
                        <a:off x="5780419" y="2385400"/>
                        <a:ext cx="5673644" cy="1989897"/>
                      </a:xfrm>
                      <a:prstGeom prst="rect">
                        <a:avLst/>
                      </a:prstGeom>
                    </p:spPr>
                  </p:pic>
                </p:oleObj>
              </mc:Fallback>
            </mc:AlternateContent>
          </a:graphicData>
        </a:graphic>
      </p:graphicFrame>
      <p:sp>
        <p:nvSpPr>
          <p:cNvPr id="6" name="Rectángulo 5"/>
          <p:cNvSpPr/>
          <p:nvPr/>
        </p:nvSpPr>
        <p:spPr>
          <a:xfrm>
            <a:off x="5305926" y="702546"/>
            <a:ext cx="6666368" cy="1200329"/>
          </a:xfrm>
          <a:prstGeom prst="rect">
            <a:avLst/>
          </a:prstGeom>
        </p:spPr>
        <p:txBody>
          <a:bodyPr wrap="square">
            <a:spAutoFit/>
          </a:bodyPr>
          <a:lstStyle/>
          <a:p>
            <a:pPr marL="285750" indent="-285750">
              <a:buFont typeface="Wingdings" panose="05000000000000000000" pitchFamily="2" charset="2"/>
              <a:buChar char="ü"/>
            </a:pPr>
            <a:r>
              <a:rPr lang="es-BO" dirty="0">
                <a:latin typeface="Arial" panose="020B0604020202020204" pitchFamily="34" charset="0"/>
                <a:ea typeface="Times New Roman" panose="02020603050405020304" pitchFamily="18" charset="0"/>
                <a:cs typeface="Arial" panose="020B0604020202020204" pitchFamily="34" charset="0"/>
              </a:rPr>
              <a:t>Atención Integral del binomio madre / niña-ño</a:t>
            </a:r>
          </a:p>
          <a:p>
            <a:pPr marL="285750" indent="-285750">
              <a:buFont typeface="Wingdings" panose="05000000000000000000" pitchFamily="2" charset="2"/>
              <a:buChar char="ü"/>
            </a:pPr>
            <a:r>
              <a:rPr lang="es-BO" dirty="0">
                <a:latin typeface="Arial" panose="020B0604020202020204" pitchFamily="34" charset="0"/>
                <a:ea typeface="Times New Roman" panose="02020603050405020304" pitchFamily="18" charset="0"/>
                <a:cs typeface="Arial" panose="020B0604020202020204" pitchFamily="34" charset="0"/>
              </a:rPr>
              <a:t>Fortalecimiento de la capacidad resolutiva del servicio de pediatría</a:t>
            </a:r>
          </a:p>
          <a:p>
            <a:pPr marL="285750" indent="-285750">
              <a:buFont typeface="Wingdings" panose="05000000000000000000" pitchFamily="2" charset="2"/>
              <a:buChar char="ü"/>
            </a:pPr>
            <a:r>
              <a:rPr lang="es-BO" dirty="0">
                <a:latin typeface="Arial" panose="020B0604020202020204" pitchFamily="34" charset="0"/>
                <a:ea typeface="Times New Roman" panose="02020603050405020304" pitchFamily="18" charset="0"/>
                <a:cs typeface="Arial" panose="020B0604020202020204" pitchFamily="34" charset="0"/>
              </a:rPr>
              <a:t>Disminución de riesgos de morbi –mortalidad neonatal</a:t>
            </a:r>
            <a:endParaRPr lang="es-BO" dirty="0">
              <a:latin typeface="Arial" panose="020B0604020202020204" pitchFamily="34" charset="0"/>
              <a:cs typeface="Arial" panose="020B0604020202020204" pitchFamily="34" charset="0"/>
            </a:endParaRPr>
          </a:p>
        </p:txBody>
      </p:sp>
      <p:sp>
        <p:nvSpPr>
          <p:cNvPr id="16" name="Rectángulo 15"/>
          <p:cNvSpPr/>
          <p:nvPr/>
        </p:nvSpPr>
        <p:spPr>
          <a:xfrm>
            <a:off x="409074" y="2402149"/>
            <a:ext cx="4896852" cy="369786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p>
        </p:txBody>
      </p:sp>
      <p:sp>
        <p:nvSpPr>
          <p:cNvPr id="20" name="CuadroTexto 19"/>
          <p:cNvSpPr txBox="1"/>
          <p:nvPr/>
        </p:nvSpPr>
        <p:spPr>
          <a:xfrm>
            <a:off x="409074" y="1932015"/>
            <a:ext cx="4896852" cy="369332"/>
          </a:xfrm>
          <a:prstGeom prst="rect">
            <a:avLst/>
          </a:prstGeom>
          <a:solidFill>
            <a:schemeClr val="accent2"/>
          </a:solidFill>
        </p:spPr>
        <p:txBody>
          <a:bodyPr wrap="square" rtlCol="0">
            <a:spAutoFit/>
          </a:bodyPr>
          <a:lstStyle>
            <a:defPPr>
              <a:defRPr lang="en-US"/>
            </a:defPPr>
            <a:lvl1pPr algn="ctr">
              <a:defRPr>
                <a:solidFill>
                  <a:schemeClr val="tx1">
                    <a:lumMod val="50000"/>
                  </a:schemeClr>
                </a:solidFill>
              </a:defRPr>
            </a:lvl1pPr>
          </a:lstStyle>
          <a:p>
            <a:r>
              <a:rPr lang="es-ES" dirty="0">
                <a:solidFill>
                  <a:schemeClr val="bg1"/>
                </a:solidFill>
              </a:rPr>
              <a:t>INFRAESTRUCTURA</a:t>
            </a:r>
            <a:endParaRPr lang="es-BO" dirty="0">
              <a:solidFill>
                <a:schemeClr val="bg1"/>
              </a:solidFill>
            </a:endParaRPr>
          </a:p>
        </p:txBody>
      </p:sp>
      <p:sp>
        <p:nvSpPr>
          <p:cNvPr id="22" name="CuadroTexto 21"/>
          <p:cNvSpPr txBox="1"/>
          <p:nvPr/>
        </p:nvSpPr>
        <p:spPr>
          <a:xfrm>
            <a:off x="5780419" y="1932015"/>
            <a:ext cx="5673644" cy="369332"/>
          </a:xfrm>
          <a:prstGeom prst="rect">
            <a:avLst/>
          </a:prstGeom>
          <a:solidFill>
            <a:schemeClr val="accent2"/>
          </a:solidFill>
        </p:spPr>
        <p:txBody>
          <a:bodyPr wrap="square" rtlCol="0">
            <a:spAutoFit/>
          </a:bodyPr>
          <a:lstStyle>
            <a:defPPr>
              <a:defRPr lang="en-US"/>
            </a:defPPr>
            <a:lvl1pPr algn="ctr">
              <a:defRPr>
                <a:solidFill>
                  <a:schemeClr val="tx1">
                    <a:lumMod val="50000"/>
                  </a:schemeClr>
                </a:solidFill>
              </a:defRPr>
            </a:lvl1pPr>
          </a:lstStyle>
          <a:p>
            <a:r>
              <a:rPr lang="es-ES" dirty="0">
                <a:solidFill>
                  <a:schemeClr val="bg1"/>
                </a:solidFill>
              </a:rPr>
              <a:t>EQUIPAMIENTO</a:t>
            </a:r>
            <a:endParaRPr lang="es-BO" dirty="0">
              <a:solidFill>
                <a:schemeClr val="bg1"/>
              </a:solidFill>
            </a:endParaRPr>
          </a:p>
        </p:txBody>
      </p:sp>
      <p:sp>
        <p:nvSpPr>
          <p:cNvPr id="23" name="Rectángulo 22"/>
          <p:cNvSpPr/>
          <p:nvPr/>
        </p:nvSpPr>
        <p:spPr>
          <a:xfrm>
            <a:off x="5780419" y="4676193"/>
            <a:ext cx="5673644" cy="15802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p>
        </p:txBody>
      </p:sp>
      <p:pic>
        <p:nvPicPr>
          <p:cNvPr id="12" name="Imagen 11"/>
          <p:cNvPicPr>
            <a:picLocks noChangeAspect="1"/>
          </p:cNvPicPr>
          <p:nvPr/>
        </p:nvPicPr>
        <p:blipFill>
          <a:blip r:embed="rId6"/>
          <a:stretch>
            <a:fillRect/>
          </a:stretch>
        </p:blipFill>
        <p:spPr>
          <a:xfrm>
            <a:off x="6154409" y="4760512"/>
            <a:ext cx="838345" cy="1435103"/>
          </a:xfrm>
          <a:prstGeom prst="rect">
            <a:avLst/>
          </a:prstGeom>
        </p:spPr>
      </p:pic>
      <p:pic>
        <p:nvPicPr>
          <p:cNvPr id="3" name="Imagen 2"/>
          <p:cNvPicPr>
            <a:picLocks noChangeAspect="1"/>
          </p:cNvPicPr>
          <p:nvPr/>
        </p:nvPicPr>
        <p:blipFill>
          <a:blip r:embed="rId7"/>
          <a:stretch>
            <a:fillRect/>
          </a:stretch>
        </p:blipFill>
        <p:spPr>
          <a:xfrm>
            <a:off x="7603118" y="4737403"/>
            <a:ext cx="1592162" cy="1394842"/>
          </a:xfrm>
          <a:prstGeom prst="rect">
            <a:avLst/>
          </a:prstGeom>
        </p:spPr>
      </p:pic>
      <p:pic>
        <p:nvPicPr>
          <p:cNvPr id="5" name="Imagen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15136" y="4880838"/>
            <a:ext cx="1391249" cy="1219173"/>
          </a:xfrm>
          <a:prstGeom prst="rect">
            <a:avLst/>
          </a:prstGeom>
        </p:spPr>
      </p:pic>
      <p:pic>
        <p:nvPicPr>
          <p:cNvPr id="8" name="Imagen 7"/>
          <p:cNvPicPr>
            <a:picLocks noChangeAspect="1"/>
          </p:cNvPicPr>
          <p:nvPr/>
        </p:nvPicPr>
        <p:blipFill rotWithShape="1">
          <a:blip r:embed="rId9" cstate="print">
            <a:extLst>
              <a:ext uri="{28A0092B-C50C-407E-A947-70E740481C1C}">
                <a14:useLocalDpi xmlns:a14="http://schemas.microsoft.com/office/drawing/2010/main" val="0"/>
              </a:ext>
            </a:extLst>
          </a:blip>
          <a:srcRect l="15041" t="5421" r="14401"/>
          <a:stretch/>
        </p:blipFill>
        <p:spPr>
          <a:xfrm>
            <a:off x="1101812" y="2639555"/>
            <a:ext cx="3569775" cy="3095377"/>
          </a:xfrm>
          <a:prstGeom prst="rect">
            <a:avLst/>
          </a:prstGeom>
        </p:spPr>
      </p:pic>
    </p:spTree>
    <p:extLst>
      <p:ext uri="{BB962C8B-B14F-4D97-AF65-F5344CB8AC3E}">
        <p14:creationId xmlns:p14="http://schemas.microsoft.com/office/powerpoint/2010/main" val="42558278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66085" y="239438"/>
            <a:ext cx="10967679" cy="461665"/>
          </a:xfrm>
          <a:prstGeom prst="rect">
            <a:avLst/>
          </a:prstGeom>
          <a:noFill/>
        </p:spPr>
        <p:txBody>
          <a:bodyPr wrap="square" rtlCol="0">
            <a:spAutoFit/>
          </a:bodyPr>
          <a:lstStyle/>
          <a:p>
            <a:pPr algn="ctr"/>
            <a:r>
              <a:rPr lang="es-ES" sz="2400" b="1" dirty="0">
                <a:solidFill>
                  <a:schemeClr val="bg1">
                    <a:lumMod val="50000"/>
                  </a:schemeClr>
                </a:solidFill>
                <a:latin typeface="Century Gothic" panose="020B0502020202020204" pitchFamily="34" charset="0"/>
              </a:rPr>
              <a:t>“PROGRAMA  DE SALUD MATERNO INFANTIL Y NEONATAL”</a:t>
            </a:r>
            <a:endParaRPr lang="es-BO" sz="2400" b="1" dirty="0">
              <a:solidFill>
                <a:schemeClr val="bg1">
                  <a:lumMod val="50000"/>
                </a:schemeClr>
              </a:solidFill>
              <a:latin typeface="Century Gothic" panose="020B0502020202020204" pitchFamily="34" charset="0"/>
            </a:endParaRPr>
          </a:p>
        </p:txBody>
      </p:sp>
      <p:sp>
        <p:nvSpPr>
          <p:cNvPr id="8" name="Rectángulo redondeado 7"/>
          <p:cNvSpPr/>
          <p:nvPr/>
        </p:nvSpPr>
        <p:spPr>
          <a:xfrm>
            <a:off x="3833388" y="1125854"/>
            <a:ext cx="7458872" cy="390942"/>
          </a:xfrm>
          <a:prstGeom prst="roundRect">
            <a:avLst>
              <a:gd name="adj" fmla="val 23383"/>
            </a:avLst>
          </a:prstGeom>
          <a:solidFill>
            <a:schemeClr val="accent2"/>
          </a:solidFill>
          <a:ln>
            <a:noFill/>
          </a:ln>
        </p:spPr>
        <p:txBody>
          <a:bodyPr wrap="square">
            <a:spAutoFit/>
          </a:bodyPr>
          <a:lstStyle/>
          <a:p>
            <a:pPr algn="ctr"/>
            <a:r>
              <a:rPr lang="es-ES" sz="1600" dirty="0">
                <a:solidFill>
                  <a:schemeClr val="bg1"/>
                </a:solidFill>
              </a:rPr>
              <a:t>DOTACIÓN DE RECURSOS NECESARIOS PARA UNA ATENCIÓN INTEGRAL</a:t>
            </a:r>
            <a:endParaRPr lang="es-BO" sz="1600" dirty="0">
              <a:solidFill>
                <a:schemeClr val="bg1"/>
              </a:solidFill>
            </a:endParaRPr>
          </a:p>
        </p:txBody>
      </p:sp>
      <p:sp>
        <p:nvSpPr>
          <p:cNvPr id="9" name="Rectángulo 8"/>
          <p:cNvSpPr/>
          <p:nvPr/>
        </p:nvSpPr>
        <p:spPr>
          <a:xfrm>
            <a:off x="721754" y="1341144"/>
            <a:ext cx="3232530" cy="2862322"/>
          </a:xfrm>
          <a:prstGeom prst="rect">
            <a:avLst/>
          </a:prstGeom>
        </p:spPr>
        <p:txBody>
          <a:bodyPr wrap="square">
            <a:spAutoFit/>
          </a:bodyPr>
          <a:lstStyle/>
          <a:p>
            <a:pPr marL="285750" indent="-285750">
              <a:buFont typeface="Arial" panose="020B0604020202020204" pitchFamily="34" charset="0"/>
              <a:buChar char="•"/>
            </a:pPr>
            <a:r>
              <a:rPr lang="es-ES" b="1" dirty="0"/>
              <a:t>LA PAZ</a:t>
            </a:r>
          </a:p>
          <a:p>
            <a:pPr marL="285750" indent="-285750">
              <a:buFont typeface="Arial" panose="020B0604020202020204" pitchFamily="34" charset="0"/>
              <a:buChar char="•"/>
            </a:pPr>
            <a:endParaRPr lang="es-ES" b="1" dirty="0"/>
          </a:p>
          <a:p>
            <a:pPr marL="285750" indent="-285750">
              <a:buFont typeface="Arial" panose="020B0604020202020204" pitchFamily="34" charset="0"/>
              <a:buChar char="•"/>
            </a:pPr>
            <a:endParaRPr lang="es-ES" b="1" dirty="0"/>
          </a:p>
          <a:p>
            <a:pPr marL="285750" indent="-285750">
              <a:buFont typeface="Arial" panose="020B0604020202020204" pitchFamily="34" charset="0"/>
              <a:buChar char="•"/>
            </a:pPr>
            <a:r>
              <a:rPr lang="es-ES" b="1" dirty="0"/>
              <a:t>SANTA CRUZ</a:t>
            </a:r>
          </a:p>
          <a:p>
            <a:pPr marL="285750" indent="-285750">
              <a:buFont typeface="Arial" panose="020B0604020202020204" pitchFamily="34" charset="0"/>
              <a:buChar char="•"/>
            </a:pPr>
            <a:endParaRPr lang="es-ES" b="1" dirty="0"/>
          </a:p>
          <a:p>
            <a:pPr marL="285750" indent="-285750">
              <a:buFont typeface="Arial" panose="020B0604020202020204" pitchFamily="34" charset="0"/>
              <a:buChar char="•"/>
            </a:pPr>
            <a:endParaRPr lang="es-ES" b="1" dirty="0"/>
          </a:p>
          <a:p>
            <a:pPr marL="285750" indent="-285750">
              <a:buFont typeface="Arial" panose="020B0604020202020204" pitchFamily="34" charset="0"/>
              <a:buChar char="•"/>
            </a:pPr>
            <a:r>
              <a:rPr lang="es-ES" b="1" dirty="0"/>
              <a:t>ORURO</a:t>
            </a:r>
          </a:p>
          <a:p>
            <a:pPr marL="285750" indent="-285750">
              <a:buFont typeface="Arial" panose="020B0604020202020204" pitchFamily="34" charset="0"/>
              <a:buChar char="•"/>
            </a:pPr>
            <a:endParaRPr lang="es-ES" b="1" dirty="0"/>
          </a:p>
          <a:p>
            <a:pPr marL="285750" indent="-285750">
              <a:buFont typeface="Arial" panose="020B0604020202020204" pitchFamily="34" charset="0"/>
              <a:buChar char="•"/>
            </a:pPr>
            <a:endParaRPr lang="es-ES" b="1" dirty="0"/>
          </a:p>
          <a:p>
            <a:pPr marL="285750" indent="-285750">
              <a:buFont typeface="Arial" panose="020B0604020202020204" pitchFamily="34" charset="0"/>
              <a:buChar char="•"/>
            </a:pPr>
            <a:r>
              <a:rPr lang="es-ES" b="1" dirty="0"/>
              <a:t>TARIJA</a:t>
            </a:r>
            <a:endParaRPr lang="es-BO" b="1" dirty="0"/>
          </a:p>
        </p:txBody>
      </p:sp>
      <p:sp>
        <p:nvSpPr>
          <p:cNvPr id="11" name="Rectángulo 10"/>
          <p:cNvSpPr/>
          <p:nvPr/>
        </p:nvSpPr>
        <p:spPr>
          <a:xfrm>
            <a:off x="721753" y="1734171"/>
            <a:ext cx="2592835" cy="2308324"/>
          </a:xfrm>
          <a:prstGeom prst="rect">
            <a:avLst/>
          </a:prstGeom>
        </p:spPr>
        <p:txBody>
          <a:bodyPr wrap="square">
            <a:spAutoFit/>
          </a:bodyPr>
          <a:lstStyle/>
          <a:p>
            <a:pPr marL="285750" indent="-285750">
              <a:buFont typeface="Arial" panose="020B0604020202020204" pitchFamily="34" charset="0"/>
              <a:buChar char="•"/>
            </a:pPr>
            <a:r>
              <a:rPr lang="es-ES" b="1" dirty="0"/>
              <a:t>COCHABAMBA</a:t>
            </a:r>
          </a:p>
          <a:p>
            <a:pPr marL="285750" indent="-285750">
              <a:buFont typeface="Arial" panose="020B0604020202020204" pitchFamily="34" charset="0"/>
              <a:buChar char="•"/>
            </a:pPr>
            <a:endParaRPr lang="es-ES" b="1" dirty="0"/>
          </a:p>
          <a:p>
            <a:pPr marL="285750" indent="-285750">
              <a:buFont typeface="Arial" panose="020B0604020202020204" pitchFamily="34" charset="0"/>
              <a:buChar char="•"/>
            </a:pPr>
            <a:endParaRPr lang="es-ES" b="1" dirty="0"/>
          </a:p>
          <a:p>
            <a:pPr marL="285750" indent="-285750">
              <a:buFont typeface="Arial" panose="020B0604020202020204" pitchFamily="34" charset="0"/>
              <a:buChar char="•"/>
            </a:pPr>
            <a:r>
              <a:rPr lang="es-ES" b="1" dirty="0"/>
              <a:t>CHUQUISACA</a:t>
            </a:r>
          </a:p>
          <a:p>
            <a:pPr marL="285750" indent="-285750">
              <a:buFont typeface="Arial" panose="020B0604020202020204" pitchFamily="34" charset="0"/>
              <a:buChar char="•"/>
            </a:pPr>
            <a:endParaRPr lang="es-ES" b="1" dirty="0"/>
          </a:p>
          <a:p>
            <a:pPr marL="285750" indent="-285750">
              <a:buFont typeface="Arial" panose="020B0604020202020204" pitchFamily="34" charset="0"/>
              <a:buChar char="•"/>
            </a:pPr>
            <a:endParaRPr lang="es-ES" b="1" dirty="0"/>
          </a:p>
          <a:p>
            <a:pPr marL="285750" indent="-285750">
              <a:buFont typeface="Arial" panose="020B0604020202020204" pitchFamily="34" charset="0"/>
              <a:buChar char="•"/>
            </a:pPr>
            <a:r>
              <a:rPr lang="es-ES" b="1" dirty="0"/>
              <a:t>POTOSI</a:t>
            </a:r>
          </a:p>
          <a:p>
            <a:pPr marL="285750" indent="-285750">
              <a:buFont typeface="Arial" panose="020B0604020202020204" pitchFamily="34" charset="0"/>
              <a:buChar char="•"/>
            </a:pPr>
            <a:endParaRPr lang="es-ES" b="1"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6913" y="3489955"/>
            <a:ext cx="1278786" cy="1278786"/>
          </a:xfrm>
          <a:prstGeom prst="rect">
            <a:avLst/>
          </a:prstGeom>
        </p:spPr>
      </p:pic>
      <p:sp>
        <p:nvSpPr>
          <p:cNvPr id="15" name="Rectángulo 14"/>
          <p:cNvSpPr/>
          <p:nvPr/>
        </p:nvSpPr>
        <p:spPr>
          <a:xfrm>
            <a:off x="6923639" y="1966890"/>
            <a:ext cx="3864193" cy="1107996"/>
          </a:xfrm>
          <a:prstGeom prst="rect">
            <a:avLst/>
          </a:prstGeom>
        </p:spPr>
        <p:txBody>
          <a:bodyPr wrap="square">
            <a:spAutoFit/>
          </a:bodyPr>
          <a:lstStyle/>
          <a:p>
            <a:pPr algn="ctr"/>
            <a:r>
              <a:rPr lang="es-ES" sz="2200" b="1" dirty="0"/>
              <a:t>ECOGRAFOS PORTATILES</a:t>
            </a:r>
          </a:p>
          <a:p>
            <a:pPr algn="ctr"/>
            <a:r>
              <a:rPr lang="es-ES" sz="2200" b="1" dirty="0"/>
              <a:t>BILIRRUBINOMETROS</a:t>
            </a:r>
          </a:p>
          <a:p>
            <a:pPr algn="ctr"/>
            <a:r>
              <a:rPr lang="es-ES" sz="2200" b="1" dirty="0"/>
              <a:t>COLPOSCOPIOS</a:t>
            </a:r>
            <a:endParaRPr lang="es-BO" sz="2200" b="1" dirty="0"/>
          </a:p>
        </p:txBody>
      </p:sp>
      <p:sp>
        <p:nvSpPr>
          <p:cNvPr id="16" name="Rectángulo 15"/>
          <p:cNvSpPr/>
          <p:nvPr/>
        </p:nvSpPr>
        <p:spPr>
          <a:xfrm>
            <a:off x="7046887" y="3489955"/>
            <a:ext cx="3864193" cy="430887"/>
          </a:xfrm>
          <a:prstGeom prst="rect">
            <a:avLst/>
          </a:prstGeom>
          <a:solidFill>
            <a:schemeClr val="bg1"/>
          </a:solidFill>
        </p:spPr>
        <p:txBody>
          <a:bodyPr wrap="square">
            <a:spAutoFit/>
          </a:bodyPr>
          <a:lstStyle/>
          <a:p>
            <a:r>
              <a:rPr lang="es-ES" sz="2200" b="1" dirty="0"/>
              <a:t>BS. 1’148.000 ASIGNADOS</a:t>
            </a:r>
            <a:endParaRPr lang="es-BO" sz="2200" b="1" dirty="0"/>
          </a:p>
        </p:txBody>
      </p:sp>
      <p:sp>
        <p:nvSpPr>
          <p:cNvPr id="17" name="Rectángulo 16"/>
          <p:cNvSpPr/>
          <p:nvPr/>
        </p:nvSpPr>
        <p:spPr>
          <a:xfrm>
            <a:off x="7008285" y="4418750"/>
            <a:ext cx="2938879" cy="523220"/>
          </a:xfrm>
          <a:prstGeom prst="rect">
            <a:avLst/>
          </a:prstGeom>
          <a:solidFill>
            <a:schemeClr val="bg1"/>
          </a:solidFill>
        </p:spPr>
        <p:txBody>
          <a:bodyPr wrap="square">
            <a:spAutoFit/>
          </a:bodyPr>
          <a:lstStyle/>
          <a:p>
            <a:pPr marL="285750" indent="-285750">
              <a:buFont typeface="Wingdings" panose="05000000000000000000" pitchFamily="2" charset="2"/>
              <a:buChar char="ü"/>
            </a:pPr>
            <a:r>
              <a:rPr lang="es-ES" sz="1400" dirty="0"/>
              <a:t>ECOGRAFOS PORTATILES</a:t>
            </a:r>
          </a:p>
          <a:p>
            <a:pPr marL="285750" indent="-285750">
              <a:buFont typeface="Wingdings" panose="05000000000000000000" pitchFamily="2" charset="2"/>
              <a:buChar char="ü"/>
            </a:pPr>
            <a:r>
              <a:rPr lang="es-ES" sz="1400" dirty="0"/>
              <a:t>BILIRRUBINOMETROS</a:t>
            </a:r>
            <a:endParaRPr lang="es-BO" sz="1400" dirty="0"/>
          </a:p>
        </p:txBody>
      </p:sp>
      <p:sp>
        <p:nvSpPr>
          <p:cNvPr id="18" name="Rectángulo 17"/>
          <p:cNvSpPr/>
          <p:nvPr/>
        </p:nvSpPr>
        <p:spPr>
          <a:xfrm>
            <a:off x="777501" y="4596493"/>
            <a:ext cx="2781965" cy="1569660"/>
          </a:xfrm>
          <a:prstGeom prst="rect">
            <a:avLst/>
          </a:prstGeom>
          <a:solidFill>
            <a:schemeClr val="accent2"/>
          </a:solidFill>
        </p:spPr>
        <p:txBody>
          <a:bodyPr wrap="square" rtlCol="0">
            <a:spAutoFit/>
          </a:bodyPr>
          <a:lstStyle/>
          <a:p>
            <a:pPr marL="285750" indent="-285750">
              <a:buFont typeface="Wingdings" panose="05000000000000000000" pitchFamily="2" charset="2"/>
              <a:buChar char="ü"/>
            </a:pPr>
            <a:r>
              <a:rPr lang="es-ES" sz="1600" dirty="0">
                <a:solidFill>
                  <a:schemeClr val="bg1"/>
                </a:solidFill>
              </a:rPr>
              <a:t>PERSONAL ESPECIALISTA</a:t>
            </a:r>
          </a:p>
          <a:p>
            <a:pPr marL="285750" indent="-285750">
              <a:buFont typeface="Wingdings" panose="05000000000000000000" pitchFamily="2" charset="2"/>
              <a:buChar char="ü"/>
            </a:pPr>
            <a:endParaRPr lang="es-ES" sz="1600" dirty="0">
              <a:solidFill>
                <a:schemeClr val="bg1"/>
              </a:solidFill>
            </a:endParaRPr>
          </a:p>
          <a:p>
            <a:pPr marL="285750" indent="-285750">
              <a:buFont typeface="Wingdings" panose="05000000000000000000" pitchFamily="2" charset="2"/>
              <a:buChar char="ü"/>
            </a:pPr>
            <a:r>
              <a:rPr lang="es-ES" sz="1600" dirty="0">
                <a:solidFill>
                  <a:schemeClr val="bg1"/>
                </a:solidFill>
              </a:rPr>
              <a:t>EQUIPOS MEDICOS</a:t>
            </a:r>
          </a:p>
          <a:p>
            <a:pPr marL="285750" indent="-285750">
              <a:buFont typeface="Wingdings" panose="05000000000000000000" pitchFamily="2" charset="2"/>
              <a:buChar char="ü"/>
            </a:pPr>
            <a:endParaRPr lang="es-ES" sz="1600" dirty="0">
              <a:solidFill>
                <a:schemeClr val="bg1"/>
              </a:solidFill>
            </a:endParaRPr>
          </a:p>
          <a:p>
            <a:pPr marL="285750" indent="-285750">
              <a:buFont typeface="Wingdings" panose="05000000000000000000" pitchFamily="2" charset="2"/>
              <a:buChar char="ü"/>
            </a:pPr>
            <a:r>
              <a:rPr lang="es-ES" sz="1600" dirty="0">
                <a:solidFill>
                  <a:schemeClr val="bg1"/>
                </a:solidFill>
              </a:rPr>
              <a:t>INSUMOS MEDICOS</a:t>
            </a:r>
          </a:p>
        </p:txBody>
      </p:sp>
      <p:sp>
        <p:nvSpPr>
          <p:cNvPr id="12" name="Rectángulo 11"/>
          <p:cNvSpPr/>
          <p:nvPr/>
        </p:nvSpPr>
        <p:spPr>
          <a:xfrm>
            <a:off x="3898615" y="1809328"/>
            <a:ext cx="2525643" cy="3206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p>
        </p:txBody>
      </p:sp>
      <p:sp>
        <p:nvSpPr>
          <p:cNvPr id="13" name="CuadroTexto 12"/>
          <p:cNvSpPr txBox="1"/>
          <p:nvPr/>
        </p:nvSpPr>
        <p:spPr>
          <a:xfrm>
            <a:off x="4293433" y="2095927"/>
            <a:ext cx="1864337" cy="923330"/>
          </a:xfrm>
          <a:prstGeom prst="rect">
            <a:avLst/>
          </a:prstGeom>
          <a:noFill/>
        </p:spPr>
        <p:txBody>
          <a:bodyPr wrap="square" rtlCol="0">
            <a:spAutoFit/>
          </a:bodyPr>
          <a:lstStyle/>
          <a:p>
            <a:pPr algn="ctr"/>
            <a:r>
              <a:rPr lang="es-ES" dirty="0"/>
              <a:t>FOTO ECOGRAFO ADQUIRIDO</a:t>
            </a:r>
            <a:endParaRPr lang="es-BO" dirty="0"/>
          </a:p>
        </p:txBody>
      </p:sp>
    </p:spTree>
    <p:extLst>
      <p:ext uri="{BB962C8B-B14F-4D97-AF65-F5344CB8AC3E}">
        <p14:creationId xmlns:p14="http://schemas.microsoft.com/office/powerpoint/2010/main" val="40466079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742384" y="1926429"/>
            <a:ext cx="2623433" cy="1287551"/>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3" name="Rectángulo redondeado 12"/>
          <p:cNvSpPr/>
          <p:nvPr/>
        </p:nvSpPr>
        <p:spPr>
          <a:xfrm>
            <a:off x="690311" y="3524974"/>
            <a:ext cx="2623433" cy="160016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6" name="Rectángulo redondeado 15"/>
          <p:cNvSpPr/>
          <p:nvPr/>
        </p:nvSpPr>
        <p:spPr>
          <a:xfrm>
            <a:off x="4493968" y="2282121"/>
            <a:ext cx="2512643" cy="2298932"/>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18" name="Rectángulo redondeado 17"/>
          <p:cNvSpPr/>
          <p:nvPr/>
        </p:nvSpPr>
        <p:spPr>
          <a:xfrm>
            <a:off x="8660730" y="2761307"/>
            <a:ext cx="2773408" cy="1503196"/>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3" name="CuadroTexto 2"/>
          <p:cNvSpPr txBox="1"/>
          <p:nvPr/>
        </p:nvSpPr>
        <p:spPr>
          <a:xfrm>
            <a:off x="389299" y="365086"/>
            <a:ext cx="545421" cy="519351"/>
          </a:xfrm>
          <a:prstGeom prst="ellipse">
            <a:avLst/>
          </a:prstGeom>
          <a:solidFill>
            <a:srgbClr val="FF0000"/>
          </a:solidFill>
          <a:ln>
            <a:noFill/>
          </a:ln>
        </p:spPr>
        <p:txBody>
          <a:bodyPr wrap="square" rtlCol="0">
            <a:spAutoFit/>
          </a:bodyPr>
          <a:lstStyle/>
          <a:p>
            <a:r>
              <a:rPr lang="es-ES" b="1" dirty="0">
                <a:solidFill>
                  <a:schemeClr val="bg1"/>
                </a:solidFill>
              </a:rPr>
              <a:t>1</a:t>
            </a:r>
            <a:endParaRPr lang="es-BO" b="1" dirty="0">
              <a:solidFill>
                <a:schemeClr val="bg1"/>
              </a:solidFill>
            </a:endParaRPr>
          </a:p>
        </p:txBody>
      </p:sp>
      <p:sp>
        <p:nvSpPr>
          <p:cNvPr id="4" name="Rectángulo 1"/>
          <p:cNvSpPr>
            <a:spLocks noChangeArrowheads="1"/>
          </p:cNvSpPr>
          <p:nvPr/>
        </p:nvSpPr>
        <p:spPr bwMode="auto">
          <a:xfrm>
            <a:off x="1036515" y="484327"/>
            <a:ext cx="104885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GARANTIZAR LA IMPLEMENTACIÓN DEL MODELO DE ATENCIÓN INTEGRAL DE SALUD  </a:t>
            </a:r>
          </a:p>
        </p:txBody>
      </p:sp>
      <p:sp>
        <p:nvSpPr>
          <p:cNvPr id="5" name="CuadroTexto 4"/>
          <p:cNvSpPr txBox="1"/>
          <p:nvPr/>
        </p:nvSpPr>
        <p:spPr>
          <a:xfrm>
            <a:off x="485572" y="1967754"/>
            <a:ext cx="3032909" cy="1200329"/>
          </a:xfrm>
          <a:prstGeom prst="rect">
            <a:avLst/>
          </a:prstGeom>
          <a:noFill/>
        </p:spPr>
        <p:txBody>
          <a:bodyPr wrap="square" rtlCol="0">
            <a:spAutoFit/>
          </a:bodyPr>
          <a:lstStyle/>
          <a:p>
            <a:pPr algn="ctr"/>
            <a:r>
              <a:rPr lang="es-ES" dirty="0">
                <a:solidFill>
                  <a:schemeClr val="bg1"/>
                </a:solidFill>
              </a:rPr>
              <a:t>DATOS DE BIOESTADISTICA</a:t>
            </a:r>
          </a:p>
          <a:p>
            <a:pPr algn="ctr"/>
            <a:r>
              <a:rPr lang="es-ES" dirty="0">
                <a:solidFill>
                  <a:schemeClr val="bg1"/>
                </a:solidFill>
              </a:rPr>
              <a:t>(TORTAS, BARRAS, ANALISIS)</a:t>
            </a:r>
            <a:endParaRPr lang="es-BO" dirty="0">
              <a:solidFill>
                <a:schemeClr val="bg1"/>
              </a:solidFill>
            </a:endParaRPr>
          </a:p>
        </p:txBody>
      </p:sp>
      <p:sp>
        <p:nvSpPr>
          <p:cNvPr id="6" name="CuadroTexto 5"/>
          <p:cNvSpPr txBox="1"/>
          <p:nvPr/>
        </p:nvSpPr>
        <p:spPr>
          <a:xfrm>
            <a:off x="742384" y="3647808"/>
            <a:ext cx="2453489" cy="1477328"/>
          </a:xfrm>
          <a:prstGeom prst="rect">
            <a:avLst/>
          </a:prstGeom>
          <a:noFill/>
        </p:spPr>
        <p:txBody>
          <a:bodyPr wrap="square" rtlCol="0">
            <a:spAutoFit/>
          </a:bodyPr>
          <a:lstStyle/>
          <a:p>
            <a:pPr algn="ctr"/>
            <a:r>
              <a:rPr lang="es-ES" dirty="0">
                <a:solidFill>
                  <a:schemeClr val="bg1"/>
                </a:solidFill>
              </a:rPr>
              <a:t>COMPARATIVOS CON GESTIÓN ANTERIOR, AVANCE HASTA EL 1ER </a:t>
            </a:r>
            <a:r>
              <a:rPr lang="es-ES" dirty="0" smtClean="0">
                <a:solidFill>
                  <a:schemeClr val="bg1"/>
                </a:solidFill>
              </a:rPr>
              <a:t>TRIMESTRE</a:t>
            </a:r>
            <a:endParaRPr lang="es-BO" dirty="0">
              <a:solidFill>
                <a:schemeClr val="bg1"/>
              </a:solidFill>
            </a:endParaRPr>
          </a:p>
        </p:txBody>
      </p:sp>
      <p:sp>
        <p:nvSpPr>
          <p:cNvPr id="12" name="CuadroTexto 11"/>
          <p:cNvSpPr txBox="1"/>
          <p:nvPr/>
        </p:nvSpPr>
        <p:spPr>
          <a:xfrm>
            <a:off x="4476626" y="2371621"/>
            <a:ext cx="2529985" cy="2031325"/>
          </a:xfrm>
          <a:prstGeom prst="rect">
            <a:avLst/>
          </a:prstGeom>
          <a:noFill/>
        </p:spPr>
        <p:txBody>
          <a:bodyPr wrap="square" rtlCol="0">
            <a:spAutoFit/>
          </a:bodyPr>
          <a:lstStyle/>
          <a:p>
            <a:pPr algn="ctr"/>
            <a:r>
              <a:rPr lang="es-ES" dirty="0" smtClean="0">
                <a:solidFill>
                  <a:schemeClr val="bg1"/>
                </a:solidFill>
              </a:rPr>
              <a:t>OTROS INDICADORES </a:t>
            </a:r>
            <a:r>
              <a:rPr lang="es-ES" dirty="0">
                <a:solidFill>
                  <a:schemeClr val="bg1"/>
                </a:solidFill>
              </a:rPr>
              <a:t>(MORTALIDAD, MORBILIDAD, INDICADORES DE SALUD DE NUESTRA POBLACIÓN, ETC)</a:t>
            </a:r>
            <a:endParaRPr lang="es-BO" dirty="0">
              <a:solidFill>
                <a:schemeClr val="bg1"/>
              </a:solidFill>
            </a:endParaRPr>
          </a:p>
        </p:txBody>
      </p:sp>
      <p:sp>
        <p:nvSpPr>
          <p:cNvPr id="17" name="CuadroTexto 16"/>
          <p:cNvSpPr txBox="1"/>
          <p:nvPr/>
        </p:nvSpPr>
        <p:spPr>
          <a:xfrm>
            <a:off x="8660730" y="2948542"/>
            <a:ext cx="2773408" cy="1200329"/>
          </a:xfrm>
          <a:prstGeom prst="rect">
            <a:avLst/>
          </a:prstGeom>
          <a:noFill/>
        </p:spPr>
        <p:txBody>
          <a:bodyPr wrap="square" rtlCol="0">
            <a:spAutoFit/>
          </a:bodyPr>
          <a:lstStyle/>
          <a:p>
            <a:pPr algn="ctr"/>
            <a:r>
              <a:rPr lang="es-ES" dirty="0">
                <a:solidFill>
                  <a:schemeClr val="bg1"/>
                </a:solidFill>
              </a:rPr>
              <a:t>REDUCCIÓN MONTO </a:t>
            </a:r>
            <a:r>
              <a:rPr lang="es-ES" dirty="0" smtClean="0">
                <a:solidFill>
                  <a:schemeClr val="bg1"/>
                </a:solidFill>
              </a:rPr>
              <a:t>APROXIMADO </a:t>
            </a:r>
            <a:r>
              <a:rPr lang="es-ES" dirty="0">
                <a:solidFill>
                  <a:schemeClr val="bg1"/>
                </a:solidFill>
              </a:rPr>
              <a:t>DE COMPRA DE </a:t>
            </a:r>
            <a:r>
              <a:rPr lang="es-ES" dirty="0" smtClean="0">
                <a:solidFill>
                  <a:schemeClr val="bg1"/>
                </a:solidFill>
              </a:rPr>
              <a:t>SERVICIOS </a:t>
            </a:r>
            <a:r>
              <a:rPr lang="es-ES" dirty="0">
                <a:solidFill>
                  <a:schemeClr val="bg1"/>
                </a:solidFill>
              </a:rPr>
              <a:t>U </a:t>
            </a:r>
            <a:r>
              <a:rPr lang="es-ES" dirty="0" smtClean="0">
                <a:solidFill>
                  <a:schemeClr val="bg1"/>
                </a:solidFill>
              </a:rPr>
              <a:t>OTROS</a:t>
            </a:r>
            <a:endParaRPr lang="es-BO" dirty="0">
              <a:solidFill>
                <a:schemeClr val="bg1"/>
              </a:solidFill>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817" y="2198090"/>
            <a:ext cx="1128151" cy="676315"/>
          </a:xfrm>
          <a:prstGeom prst="rect">
            <a:avLst/>
          </a:prstGeom>
        </p:spPr>
      </p:pic>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817" y="3588187"/>
            <a:ext cx="1128151" cy="676315"/>
          </a:xfrm>
          <a:prstGeom prst="rect">
            <a:avLst/>
          </a:prstGeom>
        </p:spPr>
      </p:pic>
      <p:pic>
        <p:nvPicPr>
          <p:cNvPr id="15" name="Imagen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9595" y="2986177"/>
            <a:ext cx="1128151" cy="676315"/>
          </a:xfrm>
          <a:prstGeom prst="rect">
            <a:avLst/>
          </a:prstGeom>
        </p:spPr>
      </p:pic>
    </p:spTree>
    <p:extLst>
      <p:ext uri="{BB962C8B-B14F-4D97-AF65-F5344CB8AC3E}">
        <p14:creationId xmlns:p14="http://schemas.microsoft.com/office/powerpoint/2010/main" val="37846265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346256" y="703435"/>
            <a:ext cx="11591146" cy="675263"/>
          </a:xfrm>
          <a:prstGeom prst="roundRect">
            <a:avLst>
              <a:gd name="adj" fmla="val 23383"/>
            </a:avLst>
          </a:prstGeom>
          <a:solidFill>
            <a:schemeClr val="accent2"/>
          </a:solidFill>
          <a:ln>
            <a:noFill/>
          </a:ln>
        </p:spPr>
        <p:txBody>
          <a:bodyPr wrap="square">
            <a:spAutoFit/>
          </a:bodyPr>
          <a:lstStyle/>
          <a:p>
            <a:pPr algn="ctr"/>
            <a:r>
              <a:rPr lang="es-ES" sz="1600" dirty="0">
                <a:solidFill>
                  <a:schemeClr val="bg1"/>
                </a:solidFill>
              </a:rPr>
              <a:t>VIGILAR EL BIENESTAR FÍSICO, PSÍQUICO Y SOCIAL DE LOS TRABAJADORES A TRAVES DEL ÁREA DE MEDICINA DEL TRABAJO</a:t>
            </a:r>
            <a:endParaRPr lang="es-BO" sz="1600" dirty="0">
              <a:solidFill>
                <a:schemeClr val="bg1"/>
              </a:solidFill>
            </a:endParaRPr>
          </a:p>
        </p:txBody>
      </p:sp>
      <p:sp>
        <p:nvSpPr>
          <p:cNvPr id="3" name="Rectángulo 2"/>
          <p:cNvSpPr/>
          <p:nvPr/>
        </p:nvSpPr>
        <p:spPr>
          <a:xfrm>
            <a:off x="4359767" y="1481824"/>
            <a:ext cx="3359578" cy="830997"/>
          </a:xfrm>
          <a:prstGeom prst="rect">
            <a:avLst/>
          </a:prstGeom>
          <a:solidFill>
            <a:schemeClr val="accent2"/>
          </a:solidFill>
        </p:spPr>
        <p:txBody>
          <a:bodyPr wrap="square" rtlCol="0">
            <a:spAutoFit/>
          </a:bodyPr>
          <a:lstStyle/>
          <a:p>
            <a:pPr algn="ctr"/>
            <a:r>
              <a:rPr lang="es-ES" sz="1600" dirty="0">
                <a:solidFill>
                  <a:schemeClr val="bg1"/>
                </a:solidFill>
              </a:rPr>
              <a:t>PROGRAMA DE GESTIÓN DE SEGURIDAD Y SALUD EN EL TRABAJO </a:t>
            </a:r>
            <a:endParaRPr lang="es-BO" sz="1600" dirty="0">
              <a:solidFill>
                <a:schemeClr val="bg1"/>
              </a:solidFill>
            </a:endParaRPr>
          </a:p>
        </p:txBody>
      </p:sp>
      <p:sp>
        <p:nvSpPr>
          <p:cNvPr id="4" name="Rectángulo 1"/>
          <p:cNvSpPr>
            <a:spLocks noChangeArrowheads="1"/>
          </p:cNvSpPr>
          <p:nvPr/>
        </p:nvSpPr>
        <p:spPr bwMode="auto">
          <a:xfrm rot="16200000">
            <a:off x="2582407" y="4172210"/>
            <a:ext cx="3924052" cy="369332"/>
          </a:xfrm>
          <a:prstGeom prst="rect">
            <a:avLst/>
          </a:prstGeom>
          <a:solidFill>
            <a:schemeClr val="accent2"/>
          </a:solidFill>
        </p:spPr>
        <p:txBody>
          <a:bodyPr wrap="square" rtlCol="0">
            <a:spAutoFit/>
          </a:bodyPr>
          <a:lstStyle/>
          <a:p>
            <a:pPr algn="ctr"/>
            <a:r>
              <a:rPr lang="es-ES" altLang="es-BO" b="1" dirty="0">
                <a:solidFill>
                  <a:schemeClr val="bg1"/>
                </a:solidFill>
              </a:rPr>
              <a:t>MEDICINA DEL TRABAJO</a:t>
            </a:r>
            <a:endParaRPr lang="es-BO" altLang="es-BO" b="1" dirty="0">
              <a:solidFill>
                <a:schemeClr val="bg1"/>
              </a:solidFill>
            </a:endParaRPr>
          </a:p>
        </p:txBody>
      </p:sp>
      <p:sp>
        <p:nvSpPr>
          <p:cNvPr id="5" name="Rectángulo 4"/>
          <p:cNvSpPr/>
          <p:nvPr/>
        </p:nvSpPr>
        <p:spPr>
          <a:xfrm>
            <a:off x="4767878" y="2405154"/>
            <a:ext cx="2951466" cy="39240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a:t>
            </a:r>
            <a:endParaRPr lang="es-BO" dirty="0"/>
          </a:p>
        </p:txBody>
      </p:sp>
      <p:sp>
        <p:nvSpPr>
          <p:cNvPr id="6" name="Rectángulo 5"/>
          <p:cNvSpPr/>
          <p:nvPr/>
        </p:nvSpPr>
        <p:spPr>
          <a:xfrm>
            <a:off x="7863969" y="4942730"/>
            <a:ext cx="4073613" cy="1200329"/>
          </a:xfrm>
          <a:prstGeom prst="rect">
            <a:avLst/>
          </a:prstGeom>
        </p:spPr>
        <p:txBody>
          <a:bodyPr wrap="square">
            <a:spAutoFit/>
          </a:bodyPr>
          <a:lstStyle/>
          <a:p>
            <a:pPr marL="285750" indent="-285750">
              <a:buFont typeface="Wingdings" panose="05000000000000000000" pitchFamily="2" charset="2"/>
              <a:buChar char="ü"/>
            </a:pPr>
            <a:r>
              <a:rPr lang="es-ES" dirty="0">
                <a:latin typeface="Arial" panose="020B0604020202020204" pitchFamily="34" charset="0"/>
                <a:ea typeface="Times New Roman" panose="02020603050405020304" pitchFamily="18" charset="0"/>
                <a:cs typeface="Arial" panose="020B0604020202020204" pitchFamily="34" charset="0"/>
              </a:rPr>
              <a:t>Adquisición de equipos: Pantoscopio, Luxómetro, Balanza digital, Sonómetro profesional, etc.</a:t>
            </a:r>
          </a:p>
          <a:p>
            <a:pPr marL="285750" indent="-285750">
              <a:buFont typeface="Wingdings" panose="05000000000000000000" pitchFamily="2" charset="2"/>
              <a:buChar char="ü"/>
            </a:pPr>
            <a:r>
              <a:rPr lang="es-ES" dirty="0">
                <a:latin typeface="Arial" panose="020B0604020202020204" pitchFamily="34" charset="0"/>
                <a:ea typeface="Times New Roman" panose="02020603050405020304" pitchFamily="18" charset="0"/>
                <a:cs typeface="Arial" panose="020B0604020202020204" pitchFamily="34" charset="0"/>
              </a:rPr>
              <a:t>Implementación del PGSST</a:t>
            </a:r>
          </a:p>
        </p:txBody>
      </p:sp>
      <p:sp>
        <p:nvSpPr>
          <p:cNvPr id="7" name="Rectángulo 6"/>
          <p:cNvSpPr/>
          <p:nvPr/>
        </p:nvSpPr>
        <p:spPr>
          <a:xfrm>
            <a:off x="342137" y="4755901"/>
            <a:ext cx="4026950" cy="1477328"/>
          </a:xfrm>
          <a:prstGeom prst="rect">
            <a:avLst/>
          </a:prstGeom>
        </p:spPr>
        <p:txBody>
          <a:bodyPr wrap="square">
            <a:spAutoFit/>
          </a:bodyPr>
          <a:lstStyle/>
          <a:p>
            <a:pPr marL="285750" indent="-285750">
              <a:buFont typeface="Wingdings" panose="05000000000000000000" pitchFamily="2" charset="2"/>
              <a:buChar char="ü"/>
            </a:pPr>
            <a:r>
              <a:rPr lang="es-BO" dirty="0">
                <a:latin typeface="Arial" panose="020B0604020202020204" pitchFamily="34" charset="0"/>
                <a:ea typeface="Times New Roman" panose="02020603050405020304" pitchFamily="18" charset="0"/>
                <a:cs typeface="Arial" panose="020B0604020202020204" pitchFamily="34" charset="0"/>
              </a:rPr>
              <a:t>Adquisición de ropa de trabajo a nivel nacional</a:t>
            </a:r>
          </a:p>
          <a:p>
            <a:r>
              <a:rPr lang="es-ES" dirty="0">
                <a:latin typeface="Arial" panose="020B0604020202020204" pitchFamily="34" charset="0"/>
                <a:ea typeface="Times New Roman" panose="02020603050405020304" pitchFamily="18" charset="0"/>
                <a:cs typeface="Arial" panose="020B0604020202020204" pitchFamily="34" charset="0"/>
              </a:rPr>
              <a:t>	Por Bs. 161,660,00</a:t>
            </a:r>
          </a:p>
          <a:p>
            <a:r>
              <a:rPr lang="es-ES" dirty="0">
                <a:latin typeface="Arial" panose="020B0604020202020204" pitchFamily="34" charset="0"/>
                <a:ea typeface="Times New Roman" panose="02020603050405020304" pitchFamily="18" charset="0"/>
                <a:cs typeface="Arial" panose="020B0604020202020204" pitchFamily="34" charset="0"/>
              </a:rPr>
              <a:t>	Dotación a 250 médicos, 125 	enfermeras y 152 administrativos</a:t>
            </a:r>
            <a:endParaRPr lang="es-BO" dirty="0">
              <a:latin typeface="Arial" panose="020B0604020202020204" pitchFamily="34" charset="0"/>
              <a:ea typeface="Times New Roman" panose="02020603050405020304" pitchFamily="18" charset="0"/>
              <a:cs typeface="Arial" panose="020B0604020202020204" pitchFamily="34" charset="0"/>
            </a:endParaRPr>
          </a:p>
        </p:txBody>
      </p:sp>
      <p:sp>
        <p:nvSpPr>
          <p:cNvPr id="8" name="Rectángulo 7"/>
          <p:cNvSpPr/>
          <p:nvPr/>
        </p:nvSpPr>
        <p:spPr>
          <a:xfrm>
            <a:off x="342137" y="1481824"/>
            <a:ext cx="3878611" cy="30341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a:t>
            </a:r>
            <a:endParaRPr lang="es-BO" dirty="0"/>
          </a:p>
        </p:txBody>
      </p:sp>
      <p:graphicFrame>
        <p:nvGraphicFramePr>
          <p:cNvPr id="9" name="Gráfico 8">
            <a:extLst>
              <a:ext uri="{FF2B5EF4-FFF2-40B4-BE49-F238E27FC236}">
                <a16:creationId xmlns:a16="http://schemas.microsoft.com/office/drawing/2014/main" id="{0EF004C5-CEBF-B38F-5055-C5B5D919277E}"/>
              </a:ext>
            </a:extLst>
          </p:cNvPr>
          <p:cNvGraphicFramePr>
            <a:graphicFrameLocks/>
          </p:cNvGraphicFramePr>
          <p:nvPr>
            <p:extLst>
              <p:ext uri="{D42A27DB-BD31-4B8C-83A1-F6EECF244321}">
                <p14:modId xmlns:p14="http://schemas.microsoft.com/office/powerpoint/2010/main" val="505080984"/>
              </p:ext>
            </p:extLst>
          </p:nvPr>
        </p:nvGraphicFramePr>
        <p:xfrm>
          <a:off x="7828408" y="1481824"/>
          <a:ext cx="4073613" cy="3337515"/>
        </p:xfrm>
        <a:graphic>
          <a:graphicData uri="http://schemas.openxmlformats.org/drawingml/2006/chart">
            <c:chart xmlns:c="http://schemas.openxmlformats.org/drawingml/2006/chart" xmlns:r="http://schemas.openxmlformats.org/officeDocument/2006/relationships" r:id="rId3"/>
          </a:graphicData>
        </a:graphic>
      </p:graphicFrame>
      <p:sp>
        <p:nvSpPr>
          <p:cNvPr id="10" name="CuadroTexto 9">
            <a:extLst>
              <a:ext uri="{FF2B5EF4-FFF2-40B4-BE49-F238E27FC236}">
                <a16:creationId xmlns:a16="http://schemas.microsoft.com/office/drawing/2014/main" id="{B1234551-4FE6-79F4-14CB-18DAF2538476}"/>
              </a:ext>
            </a:extLst>
          </p:cNvPr>
          <p:cNvSpPr txBox="1"/>
          <p:nvPr/>
        </p:nvSpPr>
        <p:spPr>
          <a:xfrm rot="16200000">
            <a:off x="8930104" y="4634280"/>
            <a:ext cx="863569" cy="400110"/>
          </a:xfrm>
          <a:prstGeom prst="rect">
            <a:avLst/>
          </a:prstGeom>
          <a:noFill/>
        </p:spPr>
        <p:txBody>
          <a:bodyPr wrap="square" rtlCol="0">
            <a:spAutoFit/>
          </a:bodyPr>
          <a:lstStyle/>
          <a:p>
            <a:r>
              <a:rPr lang="es-ES" sz="2000" dirty="0">
                <a:ln>
                  <a:solidFill>
                    <a:schemeClr val="bg1"/>
                  </a:solidFill>
                </a:ln>
                <a:solidFill>
                  <a:schemeClr val="bg1"/>
                </a:solidFill>
              </a:rPr>
              <a:t>2024</a:t>
            </a:r>
            <a:endParaRPr lang="es-BO" sz="2000" dirty="0">
              <a:ln>
                <a:solidFill>
                  <a:schemeClr val="bg1"/>
                </a:solidFill>
              </a:ln>
              <a:solidFill>
                <a:schemeClr val="bg1"/>
              </a:solidFill>
            </a:endParaRPr>
          </a:p>
        </p:txBody>
      </p:sp>
      <p:sp>
        <p:nvSpPr>
          <p:cNvPr id="11" name="CuadroTexto 10">
            <a:extLst>
              <a:ext uri="{FF2B5EF4-FFF2-40B4-BE49-F238E27FC236}">
                <a16:creationId xmlns:a16="http://schemas.microsoft.com/office/drawing/2014/main" id="{34E07F05-020D-DCD5-1BCB-6EC2D187305A}"/>
              </a:ext>
            </a:extLst>
          </p:cNvPr>
          <p:cNvSpPr txBox="1"/>
          <p:nvPr/>
        </p:nvSpPr>
        <p:spPr>
          <a:xfrm rot="16200000">
            <a:off x="10473155" y="4634280"/>
            <a:ext cx="863569" cy="400110"/>
          </a:xfrm>
          <a:prstGeom prst="rect">
            <a:avLst/>
          </a:prstGeom>
          <a:noFill/>
        </p:spPr>
        <p:txBody>
          <a:bodyPr wrap="square" rtlCol="0">
            <a:spAutoFit/>
          </a:bodyPr>
          <a:lstStyle/>
          <a:p>
            <a:r>
              <a:rPr lang="es-ES" sz="2000" dirty="0">
                <a:ln>
                  <a:solidFill>
                    <a:schemeClr val="bg1"/>
                  </a:solidFill>
                </a:ln>
                <a:solidFill>
                  <a:schemeClr val="bg1"/>
                </a:solidFill>
              </a:rPr>
              <a:t>2024</a:t>
            </a:r>
            <a:endParaRPr lang="es-BO" sz="2000" dirty="0">
              <a:ln>
                <a:solidFill>
                  <a:schemeClr val="bg1"/>
                </a:solidFill>
              </a:ln>
              <a:solidFill>
                <a:schemeClr val="bg1"/>
              </a:solidFill>
            </a:endParaRPr>
          </a:p>
        </p:txBody>
      </p:sp>
      <p:sp>
        <p:nvSpPr>
          <p:cNvPr id="12" name="CuadroTexto 11">
            <a:extLst>
              <a:ext uri="{FF2B5EF4-FFF2-40B4-BE49-F238E27FC236}">
                <a16:creationId xmlns:a16="http://schemas.microsoft.com/office/drawing/2014/main" id="{7FBC61FC-853F-1752-1CE4-3DB42AA16DB5}"/>
              </a:ext>
            </a:extLst>
          </p:cNvPr>
          <p:cNvSpPr txBox="1"/>
          <p:nvPr/>
        </p:nvSpPr>
        <p:spPr>
          <a:xfrm rot="16200000">
            <a:off x="8644170" y="5396845"/>
            <a:ext cx="532099" cy="276999"/>
          </a:xfrm>
          <a:prstGeom prst="rect">
            <a:avLst/>
          </a:prstGeom>
          <a:noFill/>
        </p:spPr>
        <p:txBody>
          <a:bodyPr wrap="square" rtlCol="0">
            <a:spAutoFit/>
          </a:bodyPr>
          <a:lstStyle/>
          <a:p>
            <a:r>
              <a:rPr lang="es-ES" sz="1200" dirty="0">
                <a:ln>
                  <a:solidFill>
                    <a:schemeClr val="tx1">
                      <a:lumMod val="20000"/>
                      <a:lumOff val="80000"/>
                    </a:schemeClr>
                  </a:solidFill>
                </a:ln>
                <a:solidFill>
                  <a:schemeClr val="bg1"/>
                </a:solidFill>
              </a:rPr>
              <a:t>2023</a:t>
            </a:r>
          </a:p>
        </p:txBody>
      </p:sp>
      <p:sp>
        <p:nvSpPr>
          <p:cNvPr id="13" name="CuadroTexto 12">
            <a:extLst>
              <a:ext uri="{FF2B5EF4-FFF2-40B4-BE49-F238E27FC236}">
                <a16:creationId xmlns:a16="http://schemas.microsoft.com/office/drawing/2014/main" id="{CA678AA8-FF6A-B5DE-A10D-2741FD074CED}"/>
              </a:ext>
            </a:extLst>
          </p:cNvPr>
          <p:cNvSpPr txBox="1"/>
          <p:nvPr/>
        </p:nvSpPr>
        <p:spPr>
          <a:xfrm rot="16200000">
            <a:off x="10193580" y="5436879"/>
            <a:ext cx="532099" cy="276999"/>
          </a:xfrm>
          <a:prstGeom prst="rect">
            <a:avLst/>
          </a:prstGeom>
          <a:noFill/>
        </p:spPr>
        <p:txBody>
          <a:bodyPr wrap="square" rtlCol="0">
            <a:spAutoFit/>
          </a:bodyPr>
          <a:lstStyle/>
          <a:p>
            <a:r>
              <a:rPr lang="es-ES" sz="1200" dirty="0">
                <a:ln>
                  <a:solidFill>
                    <a:schemeClr val="tx1">
                      <a:lumMod val="20000"/>
                      <a:lumOff val="80000"/>
                    </a:schemeClr>
                  </a:solidFill>
                </a:ln>
                <a:solidFill>
                  <a:schemeClr val="bg1"/>
                </a:solidFill>
              </a:rPr>
              <a:t>2023</a:t>
            </a:r>
          </a:p>
        </p:txBody>
      </p:sp>
      <p:pic>
        <p:nvPicPr>
          <p:cNvPr id="14" name="Imagen 13"/>
          <p:cNvPicPr>
            <a:picLocks noChangeAspect="1"/>
          </p:cNvPicPr>
          <p:nvPr/>
        </p:nvPicPr>
        <p:blipFill>
          <a:blip r:embed="rId4"/>
          <a:stretch>
            <a:fillRect/>
          </a:stretch>
        </p:blipFill>
        <p:spPr>
          <a:xfrm>
            <a:off x="367436" y="1721721"/>
            <a:ext cx="3794045" cy="2325051"/>
          </a:xfrm>
          <a:prstGeom prst="rect">
            <a:avLst/>
          </a:prstGeom>
        </p:spPr>
      </p:pic>
      <p:pic>
        <p:nvPicPr>
          <p:cNvPr id="15" name="Imagen 14"/>
          <p:cNvPicPr>
            <a:picLocks noChangeAspect="1"/>
          </p:cNvPicPr>
          <p:nvPr/>
        </p:nvPicPr>
        <p:blipFill>
          <a:blip r:embed="rId5"/>
          <a:stretch>
            <a:fillRect/>
          </a:stretch>
        </p:blipFill>
        <p:spPr>
          <a:xfrm>
            <a:off x="4815339" y="2447153"/>
            <a:ext cx="2863608" cy="2060384"/>
          </a:xfrm>
          <a:prstGeom prst="rect">
            <a:avLst/>
          </a:prstGeom>
        </p:spPr>
      </p:pic>
      <p:graphicFrame>
        <p:nvGraphicFramePr>
          <p:cNvPr id="16" name="Objeto 15"/>
          <p:cNvGraphicFramePr>
            <a:graphicFrameLocks noChangeAspect="1"/>
          </p:cNvGraphicFramePr>
          <p:nvPr>
            <p:extLst/>
          </p:nvPr>
        </p:nvGraphicFramePr>
        <p:xfrm>
          <a:off x="4815339" y="4402550"/>
          <a:ext cx="2863608" cy="1886364"/>
        </p:xfrm>
        <a:graphic>
          <a:graphicData uri="http://schemas.openxmlformats.org/presentationml/2006/ole">
            <mc:AlternateContent xmlns:mc="http://schemas.openxmlformats.org/markup-compatibility/2006">
              <mc:Choice xmlns:v="urn:schemas-microsoft-com:vml" Requires="v">
                <p:oleObj spid="_x0000_s18447" name="Imagen de mapa de bits" r:id="rId6" imgW="11285714" imgH="6533333" progId="Paint.Picture">
                  <p:embed/>
                </p:oleObj>
              </mc:Choice>
              <mc:Fallback>
                <p:oleObj name="Imagen de mapa de bits" r:id="rId6" imgW="11285714" imgH="6533333" progId="Paint.Picture">
                  <p:embed/>
                  <p:pic>
                    <p:nvPicPr>
                      <p:cNvPr id="16" name="Objeto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5339" y="4402550"/>
                        <a:ext cx="2863608" cy="1886364"/>
                      </a:xfrm>
                      <a:prstGeom prst="rect">
                        <a:avLst/>
                      </a:prstGeom>
                      <a:noFill/>
                    </p:spPr>
                  </p:pic>
                </p:oleObj>
              </mc:Fallback>
            </mc:AlternateContent>
          </a:graphicData>
        </a:graphic>
      </p:graphicFrame>
      <p:sp>
        <p:nvSpPr>
          <p:cNvPr id="17" name="CuadroTexto 16"/>
          <p:cNvSpPr txBox="1"/>
          <p:nvPr/>
        </p:nvSpPr>
        <p:spPr>
          <a:xfrm>
            <a:off x="389299" y="116002"/>
            <a:ext cx="545421" cy="519351"/>
          </a:xfrm>
          <a:prstGeom prst="ellipse">
            <a:avLst/>
          </a:prstGeom>
          <a:solidFill>
            <a:srgbClr val="FF0000"/>
          </a:solidFill>
          <a:ln>
            <a:noFill/>
          </a:ln>
        </p:spPr>
        <p:txBody>
          <a:bodyPr wrap="square" rtlCol="0">
            <a:spAutoFit/>
          </a:bodyPr>
          <a:lstStyle/>
          <a:p>
            <a:r>
              <a:rPr lang="es-ES" b="1" dirty="0">
                <a:solidFill>
                  <a:schemeClr val="bg1"/>
                </a:solidFill>
              </a:rPr>
              <a:t>1</a:t>
            </a:r>
            <a:endParaRPr lang="es-BO" b="1" dirty="0">
              <a:solidFill>
                <a:schemeClr val="bg1"/>
              </a:solidFill>
            </a:endParaRPr>
          </a:p>
        </p:txBody>
      </p:sp>
      <p:sp>
        <p:nvSpPr>
          <p:cNvPr id="18" name="Rectángulo 1"/>
          <p:cNvSpPr>
            <a:spLocks noChangeArrowheads="1"/>
          </p:cNvSpPr>
          <p:nvPr/>
        </p:nvSpPr>
        <p:spPr bwMode="auto">
          <a:xfrm>
            <a:off x="846392" y="175623"/>
            <a:ext cx="104885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GARANTIZAR LA IMPLEMENTACIÓN DEL MODELO DE ATENCIÓN INTEGRAL DE SALUD  </a:t>
            </a:r>
          </a:p>
        </p:txBody>
      </p:sp>
    </p:spTree>
    <p:extLst>
      <p:ext uri="{BB962C8B-B14F-4D97-AF65-F5344CB8AC3E}">
        <p14:creationId xmlns:p14="http://schemas.microsoft.com/office/powerpoint/2010/main" val="21098507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p:cNvSpPr>
            <a:spLocks noChangeArrowheads="1"/>
          </p:cNvSpPr>
          <p:nvPr/>
        </p:nvSpPr>
        <p:spPr bwMode="auto">
          <a:xfrm>
            <a:off x="4232965" y="4400680"/>
            <a:ext cx="6759814" cy="1538786"/>
          </a:xfrm>
          <a:prstGeom prst="rect">
            <a:avLst/>
          </a:prstGeom>
          <a:noFill/>
          <a:ln w="28575">
            <a:noFill/>
          </a:ln>
          <a:effectLst/>
        </p:spPr>
        <p:txBody>
          <a:bodyPr wrap="square" lIns="539580" tIns="152352" bIns="152352" anchor="ctr">
            <a:spAutoFit/>
          </a:bodyPr>
          <a:lstStyle/>
          <a:p>
            <a:pPr algn="just">
              <a:defRPr/>
            </a:pPr>
            <a:r>
              <a:rPr lang="es-ES" altLang="es-BO" sz="2000" dirty="0">
                <a:solidFill>
                  <a:schemeClr val="bg1">
                    <a:lumMod val="50000"/>
                  </a:schemeClr>
                </a:solidFill>
                <a:latin typeface="Arial" panose="020B0604020202020204" pitchFamily="34" charset="0"/>
                <a:cs typeface="Arial" panose="020B0604020202020204" pitchFamily="34" charset="0"/>
              </a:rPr>
              <a:t>SER EL LÍDER DE LA SEGURIDAD SOCIAL A CORTO PLAZO A TRAVÉS DEL MEJORAMIENTO CONTINUO DE LA CALIDAD DE LOS SERVICIOS DE SALUD.</a:t>
            </a:r>
            <a:endParaRPr lang="es-BO" altLang="es-BO" sz="2000" dirty="0">
              <a:solidFill>
                <a:schemeClr val="bg1">
                  <a:lumMod val="50000"/>
                </a:schemeClr>
              </a:solidFill>
              <a:latin typeface="Arial" panose="020B0604020202020204" pitchFamily="34" charset="0"/>
              <a:cs typeface="Arial" panose="020B0604020202020204" pitchFamily="34" charset="0"/>
            </a:endParaRPr>
          </a:p>
        </p:txBody>
      </p:sp>
      <p:sp>
        <p:nvSpPr>
          <p:cNvPr id="4101" name="Rectangle 7"/>
          <p:cNvSpPr>
            <a:spLocks noChangeArrowheads="1"/>
          </p:cNvSpPr>
          <p:nvPr/>
        </p:nvSpPr>
        <p:spPr bwMode="auto">
          <a:xfrm>
            <a:off x="0" y="3200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BO" altLang="es-BO" sz="800" dirty="0"/>
          </a:p>
          <a:p>
            <a:pPr>
              <a:lnSpc>
                <a:spcPct val="100000"/>
              </a:lnSpc>
              <a:spcBef>
                <a:spcPct val="0"/>
              </a:spcBef>
              <a:buFontTx/>
              <a:buNone/>
            </a:pPr>
            <a:r>
              <a:rPr lang="es-BO" altLang="es-BO" sz="1800" dirty="0"/>
              <a:t/>
            </a:r>
            <a:br>
              <a:rPr lang="es-BO" altLang="es-BO" sz="1800" dirty="0"/>
            </a:br>
            <a:endParaRPr lang="es-BO" altLang="es-BO" sz="1200" dirty="0">
              <a:cs typeface="Times New Roman" panose="02020603050405020304" pitchFamily="18" charset="0"/>
            </a:endParaRPr>
          </a:p>
          <a:p>
            <a:pPr>
              <a:lnSpc>
                <a:spcPct val="100000"/>
              </a:lnSpc>
              <a:spcBef>
                <a:spcPct val="0"/>
              </a:spcBef>
              <a:buFontTx/>
              <a:buNone/>
            </a:pPr>
            <a:r>
              <a:rPr lang="es-BO" altLang="es-BO" sz="1200" dirty="0">
                <a:latin typeface="Roboto" pitchFamily="2" charset="0"/>
                <a:ea typeface="Times New Roman" panose="02020603050405020304" pitchFamily="18" charset="0"/>
                <a:cs typeface="Arial" panose="020B0604020202020204" pitchFamily="34" charset="0"/>
              </a:rPr>
              <a:t> </a:t>
            </a:r>
            <a:endParaRPr lang="es-BO" altLang="es-BO" sz="800" dirty="0"/>
          </a:p>
          <a:p>
            <a:pPr>
              <a:lnSpc>
                <a:spcPct val="100000"/>
              </a:lnSpc>
              <a:spcBef>
                <a:spcPct val="0"/>
              </a:spcBef>
              <a:buFontTx/>
              <a:buNone/>
            </a:pPr>
            <a:endParaRPr lang="es-BO" altLang="es-BO" sz="1800" dirty="0"/>
          </a:p>
        </p:txBody>
      </p:sp>
      <p:sp>
        <p:nvSpPr>
          <p:cNvPr id="9" name="Rectangle 5"/>
          <p:cNvSpPr>
            <a:spLocks noChangeArrowheads="1"/>
          </p:cNvSpPr>
          <p:nvPr/>
        </p:nvSpPr>
        <p:spPr bwMode="auto">
          <a:xfrm>
            <a:off x="5482311" y="1071064"/>
            <a:ext cx="3233064" cy="677012"/>
          </a:xfrm>
          <a:prstGeom prst="rect">
            <a:avLst/>
          </a:prstGeom>
          <a:noFill/>
          <a:ln w="38100">
            <a:noFill/>
            <a:miter lim="800000"/>
            <a:headEnd/>
            <a:tailEnd/>
          </a:ln>
          <a:effectLst/>
        </p:spPr>
        <p:txBody>
          <a:bodyPr wrap="square" lIns="539580" tIns="152352" bIns="152352" anchor="ctr">
            <a:spAutoFit/>
          </a:bodyPr>
          <a:lstStyle/>
          <a:p>
            <a:pPr>
              <a:defRPr/>
            </a:pPr>
            <a:r>
              <a:rPr lang="es-ES" altLang="es-BO" sz="2400" b="1" dirty="0">
                <a:solidFill>
                  <a:srgbClr val="007459"/>
                </a:solidFill>
                <a:latin typeface="Arial" panose="020B0604020202020204" pitchFamily="34" charset="0"/>
                <a:cs typeface="Arial" panose="020B0604020202020204" pitchFamily="34" charset="0"/>
              </a:rPr>
              <a:t>RAZÓN DE SER: </a:t>
            </a:r>
          </a:p>
        </p:txBody>
      </p:sp>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55000" t="12233" r="12421" b="15627"/>
          <a:stretch/>
        </p:blipFill>
        <p:spPr>
          <a:xfrm>
            <a:off x="4760525" y="354427"/>
            <a:ext cx="1137156" cy="1333500"/>
          </a:xfrm>
          <a:prstGeom prst="rect">
            <a:avLst/>
          </a:prstGeom>
        </p:spPr>
      </p:pic>
      <p:pic>
        <p:nvPicPr>
          <p:cNvPr id="35" name="Imagen 34"/>
          <p:cNvPicPr>
            <a:picLocks noChangeAspect="1"/>
          </p:cNvPicPr>
          <p:nvPr/>
        </p:nvPicPr>
        <p:blipFill rotWithShape="1">
          <a:blip r:embed="rId3" cstate="print">
            <a:extLst>
              <a:ext uri="{28A0092B-C50C-407E-A947-70E740481C1C}">
                <a14:useLocalDpi xmlns:a14="http://schemas.microsoft.com/office/drawing/2010/main" val="0"/>
              </a:ext>
            </a:extLst>
          </a:blip>
          <a:srcRect l="7734" t="17987" r="57422" b="14003"/>
          <a:stretch/>
        </p:blipFill>
        <p:spPr>
          <a:xfrm>
            <a:off x="4760525" y="3242396"/>
            <a:ext cx="1216239" cy="1257144"/>
          </a:xfrm>
          <a:prstGeom prst="rect">
            <a:avLst/>
          </a:prstGeom>
        </p:spPr>
      </p:pic>
      <p:sp>
        <p:nvSpPr>
          <p:cNvPr id="37" name="Rectangle 5"/>
          <p:cNvSpPr>
            <a:spLocks noChangeArrowheads="1"/>
          </p:cNvSpPr>
          <p:nvPr/>
        </p:nvSpPr>
        <p:spPr bwMode="auto">
          <a:xfrm>
            <a:off x="4190999" y="1687927"/>
            <a:ext cx="6759814" cy="1969673"/>
          </a:xfrm>
          <a:prstGeom prst="rect">
            <a:avLst/>
          </a:prstGeom>
          <a:noFill/>
          <a:ln w="38100">
            <a:noFill/>
            <a:miter lim="800000"/>
            <a:headEnd/>
            <a:tailEnd/>
          </a:ln>
          <a:effectLst/>
        </p:spPr>
        <p:txBody>
          <a:bodyPr wrap="square" lIns="539580" tIns="152352" bIns="152352" anchor="ctr">
            <a:spAutoFit/>
          </a:bodyPr>
          <a:lstStyle/>
          <a:p>
            <a:pPr algn="just">
              <a:defRPr/>
            </a:pPr>
            <a:r>
              <a:rPr lang="es-ES" altLang="es-BO" sz="2000" dirty="0">
                <a:solidFill>
                  <a:schemeClr val="bg1">
                    <a:lumMod val="50000"/>
                  </a:schemeClr>
                </a:solidFill>
                <a:latin typeface="Arial" panose="020B0604020202020204" pitchFamily="34" charset="0"/>
                <a:cs typeface="Arial" panose="020B0604020202020204" pitchFamily="34" charset="0"/>
              </a:rPr>
              <a:t>MEJORAR LA SALUD DE LA POBLACIÓN PROTEGIDA A TRAVÉS DE SERVICIOS INTEGRALES CON CALIDAD, CALIDEZ Y DE FORMA OPORTUNA</a:t>
            </a:r>
            <a:r>
              <a:rPr lang="es-ES" altLang="es-BO" sz="2400" dirty="0">
                <a:solidFill>
                  <a:schemeClr val="bg1">
                    <a:lumMod val="50000"/>
                  </a:schemeClr>
                </a:solidFill>
                <a:latin typeface="Arial" panose="020B0604020202020204" pitchFamily="34" charset="0"/>
                <a:cs typeface="Arial" panose="020B0604020202020204" pitchFamily="34" charset="0"/>
              </a:rPr>
              <a:t>.</a:t>
            </a:r>
            <a:endParaRPr lang="es-BO" altLang="es-BO" sz="2400" dirty="0">
              <a:solidFill>
                <a:schemeClr val="bg1">
                  <a:lumMod val="50000"/>
                </a:schemeClr>
              </a:solidFill>
              <a:latin typeface="Arial" panose="020B0604020202020204" pitchFamily="34" charset="0"/>
              <a:cs typeface="Arial" panose="020B0604020202020204" pitchFamily="34" charset="0"/>
            </a:endParaRPr>
          </a:p>
          <a:p>
            <a:pPr>
              <a:defRPr/>
            </a:pPr>
            <a:endParaRPr lang="es-BO" altLang="es-BO" sz="2400" dirty="0">
              <a:solidFill>
                <a:schemeClr val="bg1">
                  <a:lumMod val="50000"/>
                </a:schemeClr>
              </a:solidFill>
              <a:latin typeface="Arial" panose="020B0604020202020204" pitchFamily="34" charset="0"/>
              <a:cs typeface="Arial" panose="020B0604020202020204" pitchFamily="34" charset="0"/>
            </a:endParaRPr>
          </a:p>
        </p:txBody>
      </p:sp>
      <p:sp>
        <p:nvSpPr>
          <p:cNvPr id="38" name="Rectangle 5"/>
          <p:cNvSpPr>
            <a:spLocks noChangeArrowheads="1"/>
          </p:cNvSpPr>
          <p:nvPr/>
        </p:nvSpPr>
        <p:spPr bwMode="auto">
          <a:xfrm>
            <a:off x="5482311" y="3870968"/>
            <a:ext cx="2633544" cy="677012"/>
          </a:xfrm>
          <a:prstGeom prst="rect">
            <a:avLst/>
          </a:prstGeom>
          <a:noFill/>
          <a:ln w="28575">
            <a:noFill/>
          </a:ln>
          <a:effectLst/>
        </p:spPr>
        <p:txBody>
          <a:bodyPr wrap="square" lIns="539580" tIns="152352" bIns="152352" anchor="ctr">
            <a:spAutoFit/>
          </a:bodyPr>
          <a:lstStyle/>
          <a:p>
            <a:pPr>
              <a:defRPr/>
            </a:pPr>
            <a:r>
              <a:rPr lang="es-ES" altLang="es-BO" sz="2400" b="1" dirty="0">
                <a:solidFill>
                  <a:srgbClr val="007459"/>
                </a:solidFill>
                <a:latin typeface="Arial" panose="020B0604020202020204" pitchFamily="34" charset="0"/>
                <a:cs typeface="Arial" panose="020B0604020202020204" pitchFamily="34" charset="0"/>
              </a:rPr>
              <a:t>PROPÓSITO:</a:t>
            </a:r>
            <a:endParaRPr lang="es-BO" altLang="es-BO" sz="2000" dirty="0">
              <a:solidFill>
                <a:schemeClr val="bg1">
                  <a:lumMod val="50000"/>
                </a:schemeClr>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12" y="354427"/>
            <a:ext cx="3792949" cy="5418499"/>
          </a:xfrm>
          <a:prstGeom prst="rect">
            <a:avLst/>
          </a:prstGeom>
        </p:spPr>
      </p:pic>
    </p:spTree>
    <p:extLst>
      <p:ext uri="{BB962C8B-B14F-4D97-AF65-F5344CB8AC3E}">
        <p14:creationId xmlns:p14="http://schemas.microsoft.com/office/powerpoint/2010/main" val="3613244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0" nodeType="withEffect">
                                  <p:stCondLst>
                                    <p:cond delay="0"/>
                                  </p:stCondLst>
                                  <p:childTnLst>
                                    <p:animRot by="120000">
                                      <p:cBhvr>
                                        <p:cTn id="20" dur="100" fill="hold">
                                          <p:stCondLst>
                                            <p:cond delay="0"/>
                                          </p:stCondLst>
                                        </p:cTn>
                                        <p:tgtEl>
                                          <p:spTgt spid="9"/>
                                        </p:tgtEl>
                                        <p:attrNameLst>
                                          <p:attrName>r</p:attrName>
                                        </p:attrNameLst>
                                      </p:cBhvr>
                                    </p:animRot>
                                    <p:animRot by="-240000">
                                      <p:cBhvr>
                                        <p:cTn id="21" dur="200" fill="hold">
                                          <p:stCondLst>
                                            <p:cond delay="200"/>
                                          </p:stCondLst>
                                        </p:cTn>
                                        <p:tgtEl>
                                          <p:spTgt spid="9"/>
                                        </p:tgtEl>
                                        <p:attrNameLst>
                                          <p:attrName>r</p:attrName>
                                        </p:attrNameLst>
                                      </p:cBhvr>
                                    </p:animRot>
                                    <p:animRot by="240000">
                                      <p:cBhvr>
                                        <p:cTn id="22" dur="200" fill="hold">
                                          <p:stCondLst>
                                            <p:cond delay="400"/>
                                          </p:stCondLst>
                                        </p:cTn>
                                        <p:tgtEl>
                                          <p:spTgt spid="9"/>
                                        </p:tgtEl>
                                        <p:attrNameLst>
                                          <p:attrName>r</p:attrName>
                                        </p:attrNameLst>
                                      </p:cBhvr>
                                    </p:animRot>
                                    <p:animRot by="-240000">
                                      <p:cBhvr>
                                        <p:cTn id="23" dur="200" fill="hold">
                                          <p:stCondLst>
                                            <p:cond delay="600"/>
                                          </p:stCondLst>
                                        </p:cTn>
                                        <p:tgtEl>
                                          <p:spTgt spid="9"/>
                                        </p:tgtEl>
                                        <p:attrNameLst>
                                          <p:attrName>r</p:attrName>
                                        </p:attrNameLst>
                                      </p:cBhvr>
                                    </p:animRot>
                                    <p:animRot by="120000">
                                      <p:cBhvr>
                                        <p:cTn id="24" dur="200" fill="hold">
                                          <p:stCondLst>
                                            <p:cond delay="800"/>
                                          </p:stCondLst>
                                        </p:cTn>
                                        <p:tgtEl>
                                          <p:spTgt spid="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1000"/>
                                        <p:tgtEl>
                                          <p:spTgt spid="37"/>
                                        </p:tgtEl>
                                      </p:cBhvr>
                                    </p:animEffect>
                                    <p:anim calcmode="lin" valueType="num">
                                      <p:cBhvr>
                                        <p:cTn id="30" dur="1000" fill="hold"/>
                                        <p:tgtEl>
                                          <p:spTgt spid="37"/>
                                        </p:tgtEl>
                                        <p:attrNameLst>
                                          <p:attrName>ppt_x</p:attrName>
                                        </p:attrNameLst>
                                      </p:cBhvr>
                                      <p:tavLst>
                                        <p:tav tm="0">
                                          <p:val>
                                            <p:strVal val="#ppt_x"/>
                                          </p:val>
                                        </p:tav>
                                        <p:tav tm="100000">
                                          <p:val>
                                            <p:strVal val="#ppt_x"/>
                                          </p:val>
                                        </p:tav>
                                      </p:tavLst>
                                    </p:anim>
                                    <p:anim calcmode="lin" valueType="num">
                                      <p:cBhvr>
                                        <p:cTn id="3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2" presetClass="emph" presetSubtype="0" fill="hold" nodeType="clickEffect">
                                  <p:stCondLst>
                                    <p:cond delay="0"/>
                                  </p:stCondLst>
                                  <p:childTnLst>
                                    <p:animRot by="120000">
                                      <p:cBhvr>
                                        <p:cTn id="35" dur="100" fill="hold">
                                          <p:stCondLst>
                                            <p:cond delay="0"/>
                                          </p:stCondLst>
                                        </p:cTn>
                                        <p:tgtEl>
                                          <p:spTgt spid="35"/>
                                        </p:tgtEl>
                                        <p:attrNameLst>
                                          <p:attrName>r</p:attrName>
                                        </p:attrNameLst>
                                      </p:cBhvr>
                                    </p:animRot>
                                    <p:animRot by="-240000">
                                      <p:cBhvr>
                                        <p:cTn id="36" dur="200" fill="hold">
                                          <p:stCondLst>
                                            <p:cond delay="200"/>
                                          </p:stCondLst>
                                        </p:cTn>
                                        <p:tgtEl>
                                          <p:spTgt spid="35"/>
                                        </p:tgtEl>
                                        <p:attrNameLst>
                                          <p:attrName>r</p:attrName>
                                        </p:attrNameLst>
                                      </p:cBhvr>
                                    </p:animRot>
                                    <p:animRot by="240000">
                                      <p:cBhvr>
                                        <p:cTn id="37" dur="200" fill="hold">
                                          <p:stCondLst>
                                            <p:cond delay="400"/>
                                          </p:stCondLst>
                                        </p:cTn>
                                        <p:tgtEl>
                                          <p:spTgt spid="35"/>
                                        </p:tgtEl>
                                        <p:attrNameLst>
                                          <p:attrName>r</p:attrName>
                                        </p:attrNameLst>
                                      </p:cBhvr>
                                    </p:animRot>
                                    <p:animRot by="-240000">
                                      <p:cBhvr>
                                        <p:cTn id="38" dur="200" fill="hold">
                                          <p:stCondLst>
                                            <p:cond delay="600"/>
                                          </p:stCondLst>
                                        </p:cTn>
                                        <p:tgtEl>
                                          <p:spTgt spid="35"/>
                                        </p:tgtEl>
                                        <p:attrNameLst>
                                          <p:attrName>r</p:attrName>
                                        </p:attrNameLst>
                                      </p:cBhvr>
                                    </p:animRot>
                                    <p:animRot by="120000">
                                      <p:cBhvr>
                                        <p:cTn id="39" dur="200" fill="hold">
                                          <p:stCondLst>
                                            <p:cond delay="800"/>
                                          </p:stCondLst>
                                        </p:cTn>
                                        <p:tgtEl>
                                          <p:spTgt spid="35"/>
                                        </p:tgtEl>
                                        <p:attrNameLst>
                                          <p:attrName>r</p:attrName>
                                        </p:attrNameLst>
                                      </p:cBhvr>
                                    </p:animRot>
                                  </p:childTnLst>
                                </p:cTn>
                              </p:par>
                              <p:par>
                                <p:cTn id="40" presetID="32" presetClass="emph" presetSubtype="0" fill="hold" grpId="0" nodeType="withEffect">
                                  <p:stCondLst>
                                    <p:cond delay="0"/>
                                  </p:stCondLst>
                                  <p:childTnLst>
                                    <p:animRot by="120000">
                                      <p:cBhvr>
                                        <p:cTn id="41" dur="100" fill="hold">
                                          <p:stCondLst>
                                            <p:cond delay="0"/>
                                          </p:stCondLst>
                                        </p:cTn>
                                        <p:tgtEl>
                                          <p:spTgt spid="38"/>
                                        </p:tgtEl>
                                        <p:attrNameLst>
                                          <p:attrName>r</p:attrName>
                                        </p:attrNameLst>
                                      </p:cBhvr>
                                    </p:animRot>
                                    <p:animRot by="-240000">
                                      <p:cBhvr>
                                        <p:cTn id="42" dur="200" fill="hold">
                                          <p:stCondLst>
                                            <p:cond delay="200"/>
                                          </p:stCondLst>
                                        </p:cTn>
                                        <p:tgtEl>
                                          <p:spTgt spid="38"/>
                                        </p:tgtEl>
                                        <p:attrNameLst>
                                          <p:attrName>r</p:attrName>
                                        </p:attrNameLst>
                                      </p:cBhvr>
                                    </p:animRot>
                                    <p:animRot by="240000">
                                      <p:cBhvr>
                                        <p:cTn id="43" dur="200" fill="hold">
                                          <p:stCondLst>
                                            <p:cond delay="400"/>
                                          </p:stCondLst>
                                        </p:cTn>
                                        <p:tgtEl>
                                          <p:spTgt spid="38"/>
                                        </p:tgtEl>
                                        <p:attrNameLst>
                                          <p:attrName>r</p:attrName>
                                        </p:attrNameLst>
                                      </p:cBhvr>
                                    </p:animRot>
                                    <p:animRot by="-240000">
                                      <p:cBhvr>
                                        <p:cTn id="44" dur="200" fill="hold">
                                          <p:stCondLst>
                                            <p:cond delay="600"/>
                                          </p:stCondLst>
                                        </p:cTn>
                                        <p:tgtEl>
                                          <p:spTgt spid="38"/>
                                        </p:tgtEl>
                                        <p:attrNameLst>
                                          <p:attrName>r</p:attrName>
                                        </p:attrNameLst>
                                      </p:cBhvr>
                                    </p:animRot>
                                    <p:animRot by="120000">
                                      <p:cBhvr>
                                        <p:cTn id="45" dur="200" fill="hold">
                                          <p:stCondLst>
                                            <p:cond delay="800"/>
                                          </p:stCondLst>
                                        </p:cTn>
                                        <p:tgtEl>
                                          <p:spTgt spid="38"/>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7"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838707" y="974829"/>
            <a:ext cx="3228615" cy="584775"/>
          </a:xfrm>
          <a:prstGeom prst="rect">
            <a:avLst/>
          </a:prstGeom>
          <a:solidFill>
            <a:schemeClr val="accent2"/>
          </a:solidFill>
        </p:spPr>
        <p:txBody>
          <a:bodyPr wrap="square" rtlCol="0">
            <a:spAutoFit/>
          </a:bodyPr>
          <a:lstStyle/>
          <a:p>
            <a:pPr algn="ctr"/>
            <a:r>
              <a:rPr lang="es-ES" sz="1600" dirty="0">
                <a:solidFill>
                  <a:schemeClr val="bg1"/>
                </a:solidFill>
              </a:rPr>
              <a:t>PROGRAMA EMPRESA SEGURA Y SALUDABLE</a:t>
            </a:r>
            <a:endParaRPr lang="es-BO" sz="1600" dirty="0">
              <a:solidFill>
                <a:schemeClr val="bg1"/>
              </a:solidFill>
            </a:endParaRPr>
          </a:p>
        </p:txBody>
      </p:sp>
      <p:sp>
        <p:nvSpPr>
          <p:cNvPr id="4" name="Rectángulo 1"/>
          <p:cNvSpPr>
            <a:spLocks noChangeArrowheads="1"/>
          </p:cNvSpPr>
          <p:nvPr/>
        </p:nvSpPr>
        <p:spPr bwMode="auto">
          <a:xfrm rot="16200000">
            <a:off x="-24654" y="3589518"/>
            <a:ext cx="4096054" cy="369332"/>
          </a:xfrm>
          <a:prstGeom prst="rect">
            <a:avLst/>
          </a:prstGeom>
          <a:solidFill>
            <a:schemeClr val="accent2"/>
          </a:solidFill>
        </p:spPr>
        <p:txBody>
          <a:bodyPr wrap="square" rtlCol="0">
            <a:spAutoFit/>
          </a:bodyPr>
          <a:lstStyle/>
          <a:p>
            <a:pPr algn="ctr"/>
            <a:r>
              <a:rPr lang="es-ES" altLang="es-BO" b="1" dirty="0">
                <a:solidFill>
                  <a:schemeClr val="bg1"/>
                </a:solidFill>
              </a:rPr>
              <a:t>MEDICINA DEL TRABAJO</a:t>
            </a:r>
            <a:endParaRPr lang="es-BO" altLang="es-BO" b="1" dirty="0">
              <a:solidFill>
                <a:schemeClr val="bg1"/>
              </a:solidFill>
            </a:endParaRPr>
          </a:p>
        </p:txBody>
      </p:sp>
      <p:sp>
        <p:nvSpPr>
          <p:cNvPr id="5" name="Rectángulo 4"/>
          <p:cNvSpPr/>
          <p:nvPr/>
        </p:nvSpPr>
        <p:spPr>
          <a:xfrm>
            <a:off x="2363679" y="1726159"/>
            <a:ext cx="2703643" cy="40960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a:t>
            </a:r>
            <a:endParaRPr lang="es-BO" dirty="0"/>
          </a:p>
        </p:txBody>
      </p:sp>
      <p:sp>
        <p:nvSpPr>
          <p:cNvPr id="6" name="Rectángulo 5"/>
          <p:cNvSpPr/>
          <p:nvPr/>
        </p:nvSpPr>
        <p:spPr>
          <a:xfrm>
            <a:off x="6360805" y="4785663"/>
            <a:ext cx="3958129" cy="923330"/>
          </a:xfrm>
          <a:prstGeom prst="rect">
            <a:avLst/>
          </a:prstGeom>
        </p:spPr>
        <p:txBody>
          <a:bodyPr wrap="square">
            <a:spAutoFit/>
          </a:bodyPr>
          <a:lstStyle/>
          <a:p>
            <a:pPr marL="285750" lvl="0" indent="-285750">
              <a:spcAft>
                <a:spcPts val="800"/>
              </a:spcAft>
              <a:buFont typeface="Wingdings" panose="05000000000000000000" pitchFamily="2" charset="2"/>
              <a:buChar char="ü"/>
            </a:pPr>
            <a:r>
              <a:rPr lang="es-ES" dirty="0">
                <a:latin typeface="Arial" panose="020B0604020202020204" pitchFamily="34" charset="0"/>
                <a:cs typeface="Arial" panose="020B0604020202020204" pitchFamily="34" charset="0"/>
              </a:rPr>
              <a:t>Apoyar y fortalecer a nuestras empresas e instituciones afiliadas a Caja Bancaria Estatal de Salud</a:t>
            </a:r>
            <a:endParaRPr lang="es-BO" dirty="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B1234551-4FE6-79F4-14CB-18DAF2538476}"/>
              </a:ext>
            </a:extLst>
          </p:cNvPr>
          <p:cNvSpPr txBox="1"/>
          <p:nvPr/>
        </p:nvSpPr>
        <p:spPr>
          <a:xfrm rot="16200000">
            <a:off x="6627722" y="4040909"/>
            <a:ext cx="863569" cy="400110"/>
          </a:xfrm>
          <a:prstGeom prst="rect">
            <a:avLst/>
          </a:prstGeom>
          <a:noFill/>
        </p:spPr>
        <p:txBody>
          <a:bodyPr wrap="square" rtlCol="0">
            <a:spAutoFit/>
          </a:bodyPr>
          <a:lstStyle/>
          <a:p>
            <a:r>
              <a:rPr lang="es-ES" sz="2000" dirty="0">
                <a:ln>
                  <a:solidFill>
                    <a:schemeClr val="bg1"/>
                  </a:solidFill>
                </a:ln>
                <a:solidFill>
                  <a:schemeClr val="bg1"/>
                </a:solidFill>
              </a:rPr>
              <a:t>2024</a:t>
            </a:r>
            <a:endParaRPr lang="es-BO" sz="2000" dirty="0">
              <a:ln>
                <a:solidFill>
                  <a:schemeClr val="bg1"/>
                </a:solidFill>
              </a:ln>
              <a:solidFill>
                <a:schemeClr val="bg1"/>
              </a:solidFill>
            </a:endParaRPr>
          </a:p>
        </p:txBody>
      </p:sp>
      <p:sp>
        <p:nvSpPr>
          <p:cNvPr id="9" name="CuadroTexto 8">
            <a:extLst>
              <a:ext uri="{FF2B5EF4-FFF2-40B4-BE49-F238E27FC236}">
                <a16:creationId xmlns:a16="http://schemas.microsoft.com/office/drawing/2014/main" id="{34E07F05-020D-DCD5-1BCB-6EC2D187305A}"/>
              </a:ext>
            </a:extLst>
          </p:cNvPr>
          <p:cNvSpPr txBox="1"/>
          <p:nvPr/>
        </p:nvSpPr>
        <p:spPr>
          <a:xfrm rot="16200000">
            <a:off x="8170773" y="4040909"/>
            <a:ext cx="863569" cy="400110"/>
          </a:xfrm>
          <a:prstGeom prst="rect">
            <a:avLst/>
          </a:prstGeom>
          <a:noFill/>
        </p:spPr>
        <p:txBody>
          <a:bodyPr wrap="square" rtlCol="0">
            <a:spAutoFit/>
          </a:bodyPr>
          <a:lstStyle/>
          <a:p>
            <a:r>
              <a:rPr lang="es-ES" sz="2000" dirty="0">
                <a:ln>
                  <a:solidFill>
                    <a:schemeClr val="bg1"/>
                  </a:solidFill>
                </a:ln>
                <a:solidFill>
                  <a:schemeClr val="bg1"/>
                </a:solidFill>
              </a:rPr>
              <a:t>2024</a:t>
            </a:r>
            <a:endParaRPr lang="es-BO" sz="2000" dirty="0">
              <a:ln>
                <a:solidFill>
                  <a:schemeClr val="bg1"/>
                </a:solidFill>
              </a:ln>
              <a:solidFill>
                <a:schemeClr val="bg1"/>
              </a:solidFill>
            </a:endParaRPr>
          </a:p>
        </p:txBody>
      </p:sp>
      <p:sp>
        <p:nvSpPr>
          <p:cNvPr id="10" name="CuadroTexto 9">
            <a:extLst>
              <a:ext uri="{FF2B5EF4-FFF2-40B4-BE49-F238E27FC236}">
                <a16:creationId xmlns:a16="http://schemas.microsoft.com/office/drawing/2014/main" id="{7FBC61FC-853F-1752-1CE4-3DB42AA16DB5}"/>
              </a:ext>
            </a:extLst>
          </p:cNvPr>
          <p:cNvSpPr txBox="1"/>
          <p:nvPr/>
        </p:nvSpPr>
        <p:spPr>
          <a:xfrm rot="16200000">
            <a:off x="6848654" y="3490735"/>
            <a:ext cx="532099" cy="276999"/>
          </a:xfrm>
          <a:prstGeom prst="rect">
            <a:avLst/>
          </a:prstGeom>
          <a:noFill/>
        </p:spPr>
        <p:txBody>
          <a:bodyPr wrap="square" rtlCol="0">
            <a:spAutoFit/>
          </a:bodyPr>
          <a:lstStyle/>
          <a:p>
            <a:r>
              <a:rPr lang="es-ES" sz="1200" dirty="0">
                <a:ln>
                  <a:solidFill>
                    <a:schemeClr val="tx1">
                      <a:lumMod val="20000"/>
                      <a:lumOff val="80000"/>
                    </a:schemeClr>
                  </a:solidFill>
                </a:ln>
                <a:solidFill>
                  <a:schemeClr val="bg1"/>
                </a:solidFill>
              </a:rPr>
              <a:t>2023</a:t>
            </a:r>
          </a:p>
        </p:txBody>
      </p:sp>
      <p:sp>
        <p:nvSpPr>
          <p:cNvPr id="11" name="CuadroTexto 10">
            <a:extLst>
              <a:ext uri="{FF2B5EF4-FFF2-40B4-BE49-F238E27FC236}">
                <a16:creationId xmlns:a16="http://schemas.microsoft.com/office/drawing/2014/main" id="{CA678AA8-FF6A-B5DE-A10D-2741FD074CED}"/>
              </a:ext>
            </a:extLst>
          </p:cNvPr>
          <p:cNvSpPr txBox="1"/>
          <p:nvPr/>
        </p:nvSpPr>
        <p:spPr>
          <a:xfrm rot="16200000">
            <a:off x="8398064" y="3530769"/>
            <a:ext cx="532099" cy="276999"/>
          </a:xfrm>
          <a:prstGeom prst="rect">
            <a:avLst/>
          </a:prstGeom>
          <a:noFill/>
        </p:spPr>
        <p:txBody>
          <a:bodyPr wrap="square" rtlCol="0">
            <a:spAutoFit/>
          </a:bodyPr>
          <a:lstStyle/>
          <a:p>
            <a:r>
              <a:rPr lang="es-ES" sz="1200" dirty="0">
                <a:ln>
                  <a:solidFill>
                    <a:schemeClr val="tx1">
                      <a:lumMod val="20000"/>
                      <a:lumOff val="80000"/>
                    </a:schemeClr>
                  </a:solidFill>
                </a:ln>
                <a:solidFill>
                  <a:schemeClr val="bg1"/>
                </a:solidFill>
              </a:rPr>
              <a:t>2023</a:t>
            </a:r>
          </a:p>
        </p:txBody>
      </p:sp>
      <p:graphicFrame>
        <p:nvGraphicFramePr>
          <p:cNvPr id="12" name="Gráfico 11">
            <a:extLst>
              <a:ext uri="{FF2B5EF4-FFF2-40B4-BE49-F238E27FC236}">
                <a16:creationId xmlns:a16="http://schemas.microsoft.com/office/drawing/2014/main" id="{76E3DC32-FA11-A352-F83D-1DC9EFD04D15}"/>
              </a:ext>
            </a:extLst>
          </p:cNvPr>
          <p:cNvGraphicFramePr>
            <a:graphicFrameLocks/>
          </p:cNvGraphicFramePr>
          <p:nvPr>
            <p:extLst>
              <p:ext uri="{D42A27DB-BD31-4B8C-83A1-F6EECF244321}">
                <p14:modId xmlns:p14="http://schemas.microsoft.com/office/powerpoint/2010/main" val="2984059355"/>
              </p:ext>
            </p:extLst>
          </p:nvPr>
        </p:nvGraphicFramePr>
        <p:xfrm>
          <a:off x="6530263" y="974829"/>
          <a:ext cx="3800475" cy="3404874"/>
        </p:xfrm>
        <a:graphic>
          <a:graphicData uri="http://schemas.openxmlformats.org/drawingml/2006/chart">
            <c:chart xmlns:c="http://schemas.openxmlformats.org/drawingml/2006/chart" xmlns:r="http://schemas.openxmlformats.org/officeDocument/2006/relationships" r:id="rId2"/>
          </a:graphicData>
        </a:graphic>
      </p:graphicFrame>
      <p:pic>
        <p:nvPicPr>
          <p:cNvPr id="13" name="Imagen 12" descr="Imágenes de Trofeo Oro - Descarga gratuita en Freepik">
            <a:extLst>
              <a:ext uri="{FF2B5EF4-FFF2-40B4-BE49-F238E27FC236}">
                <a16:creationId xmlns:a16="http://schemas.microsoft.com/office/drawing/2014/main" id="{209253C5-2F15-44C0-A2D5-4FFBB7E2F14D}"/>
              </a:ext>
            </a:extLst>
          </p:cNvPr>
          <p:cNvPicPr/>
          <p:nvPr/>
        </p:nvPicPr>
        <p:blipFill rotWithShape="1">
          <a:blip r:embed="rId3" cstate="print">
            <a:extLst>
              <a:ext uri="{28A0092B-C50C-407E-A947-70E740481C1C}">
                <a14:useLocalDpi xmlns:a14="http://schemas.microsoft.com/office/drawing/2010/main" val="0"/>
              </a:ext>
            </a:extLst>
          </a:blip>
          <a:srcRect l="12326" t="8334" r="11732" b="9084"/>
          <a:stretch/>
        </p:blipFill>
        <p:spPr bwMode="auto">
          <a:xfrm>
            <a:off x="2408707" y="1780141"/>
            <a:ext cx="972413" cy="1623078"/>
          </a:xfrm>
          <a:prstGeom prst="rect">
            <a:avLst/>
          </a:prstGeom>
          <a:noFill/>
          <a:ln>
            <a:noFill/>
          </a:ln>
          <a:extLst>
            <a:ext uri="{53640926-AAD7-44D8-BBD7-CCE9431645EC}">
              <a14:shadowObscured xmlns:a14="http://schemas.microsoft.com/office/drawing/2010/main"/>
            </a:ext>
          </a:extLst>
        </p:spPr>
      </p:pic>
      <p:pic>
        <p:nvPicPr>
          <p:cNvPr id="14" name="Imagen 13" descr="Copa de trofeo de plata aislado sobre fondo blanco. ilustración vectorial |  Vector Premium">
            <a:extLst>
              <a:ext uri="{FF2B5EF4-FFF2-40B4-BE49-F238E27FC236}">
                <a16:creationId xmlns:a16="http://schemas.microsoft.com/office/drawing/2014/main" id="{7B35DB6F-AA8E-0D14-54F9-A0C8F14FA777}"/>
              </a:ext>
            </a:extLst>
          </p:cNvPr>
          <p:cNvPicPr/>
          <p:nvPr/>
        </p:nvPicPr>
        <p:blipFill rotWithShape="1">
          <a:blip r:embed="rId4" cstate="print">
            <a:extLst>
              <a:ext uri="{28A0092B-C50C-407E-A947-70E740481C1C}">
                <a14:useLocalDpi xmlns:a14="http://schemas.microsoft.com/office/drawing/2010/main" val="0"/>
              </a:ext>
            </a:extLst>
          </a:blip>
          <a:srcRect l="23435" t="9721" r="22246" b="3461"/>
          <a:stretch/>
        </p:blipFill>
        <p:spPr bwMode="auto">
          <a:xfrm>
            <a:off x="3141942" y="3005960"/>
            <a:ext cx="972414" cy="1529773"/>
          </a:xfrm>
          <a:prstGeom prst="rect">
            <a:avLst/>
          </a:prstGeom>
          <a:noFill/>
          <a:ln>
            <a:noFill/>
          </a:ln>
          <a:extLst>
            <a:ext uri="{53640926-AAD7-44D8-BBD7-CCE9431645EC}">
              <a14:shadowObscured xmlns:a14="http://schemas.microsoft.com/office/drawing/2010/main"/>
            </a:ext>
          </a:extLst>
        </p:spPr>
      </p:pic>
      <p:pic>
        <p:nvPicPr>
          <p:cNvPr id="15" name="Imagen 14" descr="Trofeo De Bronce En El Fondo Blanco Stock de ilustración - Ilustración de  blanco, bronce: 18772025">
            <a:extLst>
              <a:ext uri="{FF2B5EF4-FFF2-40B4-BE49-F238E27FC236}">
                <a16:creationId xmlns:a16="http://schemas.microsoft.com/office/drawing/2014/main" id="{43D10B0E-828D-6F3B-1B69-E7D67FD9BC5B}"/>
              </a:ext>
            </a:extLst>
          </p:cNvPr>
          <p:cNvPicPr/>
          <p:nvPr/>
        </p:nvPicPr>
        <p:blipFill rotWithShape="1">
          <a:blip r:embed="rId5" cstate="print">
            <a:extLst>
              <a:ext uri="{28A0092B-C50C-407E-A947-70E740481C1C}">
                <a14:useLocalDpi xmlns:a14="http://schemas.microsoft.com/office/drawing/2010/main" val="0"/>
              </a:ext>
            </a:extLst>
          </a:blip>
          <a:srcRect l="5586" t="4791" r="6638" b="2042"/>
          <a:stretch/>
        </p:blipFill>
        <p:spPr bwMode="auto">
          <a:xfrm>
            <a:off x="4043036" y="4256576"/>
            <a:ext cx="1000975" cy="1513899"/>
          </a:xfrm>
          <a:prstGeom prst="rect">
            <a:avLst/>
          </a:prstGeom>
          <a:noFill/>
          <a:ln>
            <a:noFill/>
          </a:ln>
          <a:extLst>
            <a:ext uri="{53640926-AAD7-44D8-BBD7-CCE9431645EC}">
              <a14:shadowObscured xmlns:a14="http://schemas.microsoft.com/office/drawing/2010/main"/>
            </a:ext>
          </a:extLst>
        </p:spPr>
      </p:pic>
      <p:sp>
        <p:nvSpPr>
          <p:cNvPr id="16" name="CuadroTexto 15">
            <a:extLst>
              <a:ext uri="{FF2B5EF4-FFF2-40B4-BE49-F238E27FC236}">
                <a16:creationId xmlns:a16="http://schemas.microsoft.com/office/drawing/2014/main" id="{75A07698-200B-A288-8EE0-E4AA2E2FD424}"/>
              </a:ext>
            </a:extLst>
          </p:cNvPr>
          <p:cNvSpPr txBox="1"/>
          <p:nvPr/>
        </p:nvSpPr>
        <p:spPr>
          <a:xfrm>
            <a:off x="3855238" y="2390368"/>
            <a:ext cx="1817534" cy="415498"/>
          </a:xfrm>
          <a:prstGeom prst="rect">
            <a:avLst/>
          </a:prstGeom>
          <a:noFill/>
        </p:spPr>
        <p:txBody>
          <a:bodyPr wrap="square" rtlCol="0">
            <a:spAutoFit/>
          </a:bodyPr>
          <a:lstStyle/>
          <a:p>
            <a:r>
              <a:rPr lang="es-ES" sz="1050" b="1" dirty="0">
                <a:solidFill>
                  <a:schemeClr val="tx2">
                    <a:lumMod val="50000"/>
                  </a:schemeClr>
                </a:solidFill>
                <a:latin typeface="Arial" panose="020B0604020202020204" pitchFamily="34" charset="0"/>
                <a:ea typeface="Times New Roman" panose="02020603050405020304" pitchFamily="18" charset="0"/>
              </a:rPr>
              <a:t>CATEGORIA</a:t>
            </a:r>
          </a:p>
          <a:p>
            <a:r>
              <a:rPr lang="es-ES" sz="1050" b="1" dirty="0">
                <a:solidFill>
                  <a:schemeClr val="tx2">
                    <a:lumMod val="50000"/>
                  </a:schemeClr>
                </a:solidFill>
                <a:latin typeface="Arial" panose="020B0604020202020204" pitchFamily="34" charset="0"/>
                <a:ea typeface="Times New Roman" panose="02020603050405020304" pitchFamily="18" charset="0"/>
              </a:rPr>
              <a:t>GOLD</a:t>
            </a:r>
            <a:endParaRPr lang="es-BO" sz="1050" dirty="0">
              <a:solidFill>
                <a:schemeClr val="tx2">
                  <a:lumMod val="50000"/>
                </a:schemeClr>
              </a:solidFill>
            </a:endParaRPr>
          </a:p>
        </p:txBody>
      </p:sp>
      <p:sp>
        <p:nvSpPr>
          <p:cNvPr id="17" name="CuadroTexto 16">
            <a:extLst>
              <a:ext uri="{FF2B5EF4-FFF2-40B4-BE49-F238E27FC236}">
                <a16:creationId xmlns:a16="http://schemas.microsoft.com/office/drawing/2014/main" id="{EE50EB6A-F9A5-5EBB-9446-F4F881E89018}"/>
              </a:ext>
            </a:extLst>
          </p:cNvPr>
          <p:cNvSpPr txBox="1"/>
          <p:nvPr/>
        </p:nvSpPr>
        <p:spPr>
          <a:xfrm>
            <a:off x="4137657" y="3492706"/>
            <a:ext cx="1334190" cy="430887"/>
          </a:xfrm>
          <a:prstGeom prst="rect">
            <a:avLst/>
          </a:prstGeom>
          <a:noFill/>
        </p:spPr>
        <p:txBody>
          <a:bodyPr wrap="square" rtlCol="0">
            <a:spAutoFit/>
          </a:bodyPr>
          <a:lstStyle/>
          <a:p>
            <a:r>
              <a:rPr lang="es-ES" sz="1050" b="1" dirty="0">
                <a:solidFill>
                  <a:schemeClr val="tx2">
                    <a:lumMod val="50000"/>
                  </a:schemeClr>
                </a:solidFill>
                <a:latin typeface="Arial" panose="020B0604020202020204" pitchFamily="34" charset="0"/>
                <a:ea typeface="Times New Roman" panose="02020603050405020304" pitchFamily="18" charset="0"/>
              </a:rPr>
              <a:t>CATEGORIA </a:t>
            </a:r>
          </a:p>
          <a:p>
            <a:r>
              <a:rPr lang="es-ES" sz="1050" b="1" dirty="0">
                <a:solidFill>
                  <a:schemeClr val="tx2">
                    <a:lumMod val="50000"/>
                  </a:schemeClr>
                </a:solidFill>
                <a:latin typeface="Arial" panose="020B0604020202020204" pitchFamily="34" charset="0"/>
              </a:rPr>
              <a:t>SILVER</a:t>
            </a:r>
            <a:endParaRPr lang="es-BO" sz="1050" dirty="0">
              <a:solidFill>
                <a:schemeClr val="tx2">
                  <a:lumMod val="50000"/>
                </a:schemeClr>
              </a:solidFill>
            </a:endParaRPr>
          </a:p>
        </p:txBody>
      </p:sp>
      <p:sp>
        <p:nvSpPr>
          <p:cNvPr id="18" name="CuadroTexto 17">
            <a:extLst>
              <a:ext uri="{FF2B5EF4-FFF2-40B4-BE49-F238E27FC236}">
                <a16:creationId xmlns:a16="http://schemas.microsoft.com/office/drawing/2014/main" id="{202FA1B4-7617-F319-39EC-38178B22FAA0}"/>
              </a:ext>
            </a:extLst>
          </p:cNvPr>
          <p:cNvSpPr txBox="1"/>
          <p:nvPr/>
        </p:nvSpPr>
        <p:spPr>
          <a:xfrm>
            <a:off x="2643228" y="4852939"/>
            <a:ext cx="1334190" cy="430887"/>
          </a:xfrm>
          <a:prstGeom prst="rect">
            <a:avLst/>
          </a:prstGeom>
          <a:noFill/>
        </p:spPr>
        <p:txBody>
          <a:bodyPr wrap="square" rtlCol="0">
            <a:spAutoFit/>
          </a:bodyPr>
          <a:lstStyle/>
          <a:p>
            <a:pPr algn="r"/>
            <a:r>
              <a:rPr lang="es-ES" sz="1050" b="1" dirty="0">
                <a:solidFill>
                  <a:schemeClr val="tx2">
                    <a:lumMod val="50000"/>
                  </a:schemeClr>
                </a:solidFill>
                <a:latin typeface="Arial" panose="020B0604020202020204" pitchFamily="34" charset="0"/>
                <a:ea typeface="Times New Roman" panose="02020603050405020304" pitchFamily="18" charset="0"/>
              </a:rPr>
              <a:t>CATEGORIA </a:t>
            </a:r>
          </a:p>
          <a:p>
            <a:pPr algn="r"/>
            <a:r>
              <a:rPr lang="es-ES" sz="1050" b="1" dirty="0">
                <a:solidFill>
                  <a:schemeClr val="tx2">
                    <a:lumMod val="50000"/>
                  </a:schemeClr>
                </a:solidFill>
                <a:latin typeface="Arial" panose="020B0604020202020204" pitchFamily="34" charset="0"/>
              </a:rPr>
              <a:t>BRONZE</a:t>
            </a:r>
            <a:endParaRPr lang="es-BO" sz="1050" dirty="0">
              <a:solidFill>
                <a:schemeClr val="tx2">
                  <a:lumMod val="50000"/>
                </a:schemeClr>
              </a:solidFill>
            </a:endParaRPr>
          </a:p>
        </p:txBody>
      </p:sp>
      <p:cxnSp>
        <p:nvCxnSpPr>
          <p:cNvPr id="19" name="Conector recto de flecha 18">
            <a:extLst>
              <a:ext uri="{FF2B5EF4-FFF2-40B4-BE49-F238E27FC236}">
                <a16:creationId xmlns:a16="http://schemas.microsoft.com/office/drawing/2014/main" id="{A9826EB2-07B6-B970-9602-E7DCCCF6E4A1}"/>
              </a:ext>
            </a:extLst>
          </p:cNvPr>
          <p:cNvCxnSpPr/>
          <p:nvPr/>
        </p:nvCxnSpPr>
        <p:spPr>
          <a:xfrm flipH="1">
            <a:off x="3371348" y="2774729"/>
            <a:ext cx="1338783"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4976E867-3EB9-750C-CF40-E1173B62B2B5}"/>
              </a:ext>
            </a:extLst>
          </p:cNvPr>
          <p:cNvCxnSpPr>
            <a:cxnSpLocks/>
          </p:cNvCxnSpPr>
          <p:nvPr/>
        </p:nvCxnSpPr>
        <p:spPr>
          <a:xfrm flipH="1">
            <a:off x="3832338" y="3874499"/>
            <a:ext cx="1221945"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E79D0DEA-F08B-FC78-1968-C1B63AAD7F4D}"/>
              </a:ext>
            </a:extLst>
          </p:cNvPr>
          <p:cNvCxnSpPr>
            <a:cxnSpLocks/>
          </p:cNvCxnSpPr>
          <p:nvPr/>
        </p:nvCxnSpPr>
        <p:spPr>
          <a:xfrm>
            <a:off x="3041930" y="5222048"/>
            <a:ext cx="1401380"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389299" y="116002"/>
            <a:ext cx="545421" cy="519351"/>
          </a:xfrm>
          <a:prstGeom prst="ellipse">
            <a:avLst/>
          </a:prstGeom>
          <a:solidFill>
            <a:srgbClr val="FF0000"/>
          </a:solidFill>
          <a:ln>
            <a:noFill/>
          </a:ln>
        </p:spPr>
        <p:txBody>
          <a:bodyPr wrap="square" rtlCol="0">
            <a:spAutoFit/>
          </a:bodyPr>
          <a:lstStyle/>
          <a:p>
            <a:r>
              <a:rPr lang="es-ES" b="1" dirty="0">
                <a:solidFill>
                  <a:schemeClr val="bg1"/>
                </a:solidFill>
              </a:rPr>
              <a:t>1</a:t>
            </a:r>
            <a:endParaRPr lang="es-BO" b="1" dirty="0">
              <a:solidFill>
                <a:schemeClr val="bg1"/>
              </a:solidFill>
            </a:endParaRPr>
          </a:p>
        </p:txBody>
      </p:sp>
      <p:sp>
        <p:nvSpPr>
          <p:cNvPr id="25" name="Rectángulo 1"/>
          <p:cNvSpPr>
            <a:spLocks noChangeArrowheads="1"/>
          </p:cNvSpPr>
          <p:nvPr/>
        </p:nvSpPr>
        <p:spPr bwMode="auto">
          <a:xfrm>
            <a:off x="934720" y="226348"/>
            <a:ext cx="104885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GARANTIZAR LA IMPLEMENTACIÓN DEL MODELO DE ATENCIÓN INTEGRAL DE SALUD  </a:t>
            </a:r>
          </a:p>
        </p:txBody>
      </p:sp>
    </p:spTree>
    <p:extLst>
      <p:ext uri="{BB962C8B-B14F-4D97-AF65-F5344CB8AC3E}">
        <p14:creationId xmlns:p14="http://schemas.microsoft.com/office/powerpoint/2010/main" val="33023904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005465" y="1430940"/>
            <a:ext cx="3856854" cy="584775"/>
          </a:xfrm>
          <a:prstGeom prst="rect">
            <a:avLst/>
          </a:prstGeom>
          <a:solidFill>
            <a:schemeClr val="accent2"/>
          </a:solidFill>
        </p:spPr>
        <p:txBody>
          <a:bodyPr wrap="square" rtlCol="0">
            <a:spAutoFit/>
          </a:bodyPr>
          <a:lstStyle/>
          <a:p>
            <a:pPr algn="ctr"/>
            <a:r>
              <a:rPr lang="es-ES" sz="1600" dirty="0">
                <a:solidFill>
                  <a:schemeClr val="bg1"/>
                </a:solidFill>
              </a:rPr>
              <a:t>PLAN DE CAPACITACIÓN A NIVEL NACIONAL</a:t>
            </a:r>
          </a:p>
        </p:txBody>
      </p:sp>
      <p:sp>
        <p:nvSpPr>
          <p:cNvPr id="4" name="Rectángulo 1"/>
          <p:cNvSpPr>
            <a:spLocks noChangeArrowheads="1"/>
          </p:cNvSpPr>
          <p:nvPr/>
        </p:nvSpPr>
        <p:spPr bwMode="auto">
          <a:xfrm rot="16200000">
            <a:off x="2220521" y="4131630"/>
            <a:ext cx="3924052" cy="369332"/>
          </a:xfrm>
          <a:prstGeom prst="rect">
            <a:avLst/>
          </a:prstGeom>
          <a:solidFill>
            <a:schemeClr val="accent2"/>
          </a:solidFill>
        </p:spPr>
        <p:txBody>
          <a:bodyPr wrap="square" rtlCol="0">
            <a:spAutoFit/>
          </a:bodyPr>
          <a:lstStyle/>
          <a:p>
            <a:pPr algn="ctr"/>
            <a:r>
              <a:rPr lang="es-ES" altLang="es-BO" b="1" dirty="0">
                <a:solidFill>
                  <a:schemeClr val="bg1"/>
                </a:solidFill>
              </a:rPr>
              <a:t>MEDICINA DEL TRABAJO</a:t>
            </a:r>
            <a:endParaRPr lang="es-BO" altLang="es-BO" b="1" dirty="0">
              <a:solidFill>
                <a:schemeClr val="bg1"/>
              </a:solidFill>
            </a:endParaRPr>
          </a:p>
        </p:txBody>
      </p:sp>
      <p:sp>
        <p:nvSpPr>
          <p:cNvPr id="5" name="Rectángulo 4"/>
          <p:cNvSpPr/>
          <p:nvPr/>
        </p:nvSpPr>
        <p:spPr>
          <a:xfrm>
            <a:off x="4518244" y="2354271"/>
            <a:ext cx="3288436" cy="39240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a:t>
            </a:r>
            <a:endParaRPr lang="es-BO" dirty="0"/>
          </a:p>
        </p:txBody>
      </p:sp>
      <p:sp>
        <p:nvSpPr>
          <p:cNvPr id="6" name="Rectángulo 5"/>
          <p:cNvSpPr/>
          <p:nvPr/>
        </p:nvSpPr>
        <p:spPr>
          <a:xfrm>
            <a:off x="8050598" y="1656291"/>
            <a:ext cx="3965710" cy="646331"/>
          </a:xfrm>
          <a:prstGeom prst="rect">
            <a:avLst/>
          </a:prstGeom>
        </p:spPr>
        <p:txBody>
          <a:bodyPr wrap="square">
            <a:spAutoFit/>
          </a:bodyPr>
          <a:lstStyle/>
          <a:p>
            <a:pPr marL="285750" indent="-285750">
              <a:buFont typeface="Wingdings" panose="05000000000000000000" pitchFamily="2" charset="2"/>
              <a:buChar char="ü"/>
            </a:pPr>
            <a:r>
              <a:rPr lang="es-ES" dirty="0">
                <a:latin typeface="Arial" panose="020B0604020202020204" pitchFamily="34" charset="0"/>
                <a:ea typeface="Times New Roman" panose="02020603050405020304" pitchFamily="18" charset="0"/>
                <a:cs typeface="Arial" panose="020B0604020202020204" pitchFamily="34" charset="0"/>
              </a:rPr>
              <a:t>Capacitaciones en los nueve departamentos.</a:t>
            </a:r>
          </a:p>
        </p:txBody>
      </p:sp>
      <p:sp>
        <p:nvSpPr>
          <p:cNvPr id="7" name="Rectángulo 6"/>
          <p:cNvSpPr/>
          <p:nvPr/>
        </p:nvSpPr>
        <p:spPr>
          <a:xfrm>
            <a:off x="225999" y="5258033"/>
            <a:ext cx="3669538" cy="923330"/>
          </a:xfrm>
          <a:prstGeom prst="rect">
            <a:avLst/>
          </a:prstGeom>
        </p:spPr>
        <p:txBody>
          <a:bodyPr wrap="square">
            <a:spAutoFit/>
          </a:bodyPr>
          <a:lstStyle/>
          <a:p>
            <a:pPr marL="285750" indent="-285750">
              <a:buFont typeface="Wingdings" panose="05000000000000000000" pitchFamily="2" charset="2"/>
              <a:buChar char="ü"/>
            </a:pPr>
            <a:r>
              <a:rPr lang="es-ES" dirty="0">
                <a:latin typeface="Arial" panose="020B0604020202020204" pitchFamily="34" charset="0"/>
                <a:ea typeface="Times New Roman" panose="02020603050405020304" pitchFamily="18" charset="0"/>
                <a:cs typeface="Arial" panose="020B0604020202020204" pitchFamily="34" charset="0"/>
              </a:rPr>
              <a:t>Implementar un CULTURA DE SEGURIDAD en el personal de Caja Bancaria estatal de Salud</a:t>
            </a:r>
            <a:endParaRPr lang="es-BO" dirty="0">
              <a:latin typeface="Arial" panose="020B0604020202020204" pitchFamily="34" charset="0"/>
              <a:ea typeface="Times New Roman" panose="02020603050405020304" pitchFamily="18" charset="0"/>
              <a:cs typeface="Arial" panose="020B0604020202020204" pitchFamily="34" charset="0"/>
            </a:endParaRPr>
          </a:p>
        </p:txBody>
      </p:sp>
      <p:sp>
        <p:nvSpPr>
          <p:cNvPr id="8" name="Rectángulo 7"/>
          <p:cNvSpPr/>
          <p:nvPr/>
        </p:nvSpPr>
        <p:spPr>
          <a:xfrm>
            <a:off x="337203" y="1430940"/>
            <a:ext cx="3416760" cy="364705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a:t>
            </a:r>
            <a:endParaRPr lang="es-BO" dirty="0"/>
          </a:p>
        </p:txBody>
      </p:sp>
      <p:graphicFrame>
        <p:nvGraphicFramePr>
          <p:cNvPr id="9" name="Gráfico 8">
            <a:extLst>
              <a:ext uri="{FF2B5EF4-FFF2-40B4-BE49-F238E27FC236}">
                <a16:creationId xmlns:a16="http://schemas.microsoft.com/office/drawing/2014/main" id="{ED7B90DD-C211-8C1E-FC19-F153C3DB3AB4}"/>
              </a:ext>
            </a:extLst>
          </p:cNvPr>
          <p:cNvGraphicFramePr>
            <a:graphicFrameLocks/>
          </p:cNvGraphicFramePr>
          <p:nvPr>
            <p:extLst/>
          </p:nvPr>
        </p:nvGraphicFramePr>
        <p:xfrm>
          <a:off x="8050598" y="2767623"/>
          <a:ext cx="3705225" cy="3510700"/>
        </p:xfrm>
        <a:graphic>
          <a:graphicData uri="http://schemas.openxmlformats.org/drawingml/2006/chart">
            <c:chart xmlns:c="http://schemas.openxmlformats.org/drawingml/2006/chart" xmlns:r="http://schemas.openxmlformats.org/officeDocument/2006/relationships" r:id="rId2"/>
          </a:graphicData>
        </a:graphic>
      </p:graphicFrame>
      <p:pic>
        <p:nvPicPr>
          <p:cNvPr id="10" name="Imagen 9">
            <a:extLst>
              <a:ext uri="{FF2B5EF4-FFF2-40B4-BE49-F238E27FC236}">
                <a16:creationId xmlns:a16="http://schemas.microsoft.com/office/drawing/2014/main" id="{BB12A6BD-8E38-B715-9C87-829C47FE3DE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foregroundMark x1="57833" y1="28833" x2="57833" y2="28833"/>
                        <a14:foregroundMark x1="46333" y1="31833" x2="46333" y2="31833"/>
                        <a14:foregroundMark x1="44000" y1="45667" x2="44000" y2="45667"/>
                        <a14:foregroundMark x1="36667" y1="33667" x2="36667" y2="33667"/>
                        <a14:foregroundMark x1="33333" y1="49833" x2="33333" y2="49833"/>
                      </a14:backgroundRemoval>
                    </a14:imgEffect>
                  </a14:imgLayer>
                </a14:imgProps>
              </a:ext>
            </a:extLst>
          </a:blip>
          <a:stretch>
            <a:fillRect/>
          </a:stretch>
        </p:blipFill>
        <p:spPr>
          <a:xfrm>
            <a:off x="10638052" y="3727845"/>
            <a:ext cx="795128" cy="795128"/>
          </a:xfrm>
          <a:prstGeom prst="rect">
            <a:avLst/>
          </a:prstGeom>
        </p:spPr>
      </p:pic>
      <p:pic>
        <p:nvPicPr>
          <p:cNvPr id="11" name="Imagen 10">
            <a:extLst>
              <a:ext uri="{FF2B5EF4-FFF2-40B4-BE49-F238E27FC236}">
                <a16:creationId xmlns:a16="http://schemas.microsoft.com/office/drawing/2014/main" id="{FF73688A-1B4D-42FE-1B7C-3E277CC37097}"/>
              </a:ext>
            </a:extLst>
          </p:cNvPr>
          <p:cNvPicPr>
            <a:picLocks noChangeAspect="1"/>
          </p:cNvPicPr>
          <p:nvPr/>
        </p:nvPicPr>
        <p:blipFill>
          <a:blip r:embed="rId5">
            <a:lum bright="70000" contrast="-70000"/>
            <a:extLst>
              <a:ext uri="{BEBA8EAE-BF5A-486C-A8C5-ECC9F3942E4B}">
                <a14:imgProps xmlns:a14="http://schemas.microsoft.com/office/drawing/2010/main">
                  <a14:imgLayer r:embed="rId4">
                    <a14:imgEffect>
                      <a14:backgroundRemoval t="10000" b="90000" l="10000" r="90000">
                        <a14:foregroundMark x1="58167" y1="23000" x2="58167" y2="23000"/>
                        <a14:foregroundMark x1="46333" y1="27667" x2="46333" y2="27667"/>
                        <a14:foregroundMark x1="43667" y1="47667" x2="43667" y2="47667"/>
                      </a14:backgroundRemoval>
                    </a14:imgEffect>
                  </a14:imgLayer>
                </a14:imgProps>
              </a:ext>
            </a:extLst>
          </a:blip>
          <a:stretch>
            <a:fillRect/>
          </a:stretch>
        </p:blipFill>
        <p:spPr>
          <a:xfrm>
            <a:off x="9098586" y="4749830"/>
            <a:ext cx="735055" cy="735055"/>
          </a:xfrm>
          <a:prstGeom prst="rect">
            <a:avLst/>
          </a:prstGeom>
        </p:spPr>
      </p:pic>
      <p:pic>
        <p:nvPicPr>
          <p:cNvPr id="12" name="Imagen 11">
            <a:extLst>
              <a:ext uri="{FF2B5EF4-FFF2-40B4-BE49-F238E27FC236}">
                <a16:creationId xmlns:a16="http://schemas.microsoft.com/office/drawing/2014/main" id="{5BA5D0E0-FDDE-1CC4-82AB-B0867296EC32}"/>
              </a:ext>
            </a:extLst>
          </p:cNvPr>
          <p:cNvPicPr>
            <a:picLocks noChangeAspect="1"/>
          </p:cNvPicPr>
          <p:nvPr/>
        </p:nvPicPr>
        <p:blipFill rotWithShape="1">
          <a:blip r:embed="rId6"/>
          <a:srcRect b="6107"/>
          <a:stretch/>
        </p:blipFill>
        <p:spPr>
          <a:xfrm>
            <a:off x="4605354" y="2534694"/>
            <a:ext cx="3173642" cy="3627629"/>
          </a:xfrm>
          <a:prstGeom prst="rect">
            <a:avLst/>
          </a:prstGeom>
        </p:spPr>
      </p:pic>
      <p:cxnSp>
        <p:nvCxnSpPr>
          <p:cNvPr id="13" name="Conector recto de flecha 12">
            <a:extLst>
              <a:ext uri="{FF2B5EF4-FFF2-40B4-BE49-F238E27FC236}">
                <a16:creationId xmlns:a16="http://schemas.microsoft.com/office/drawing/2014/main" id="{2F948663-0650-C791-2896-A5DC4190A9B6}"/>
              </a:ext>
            </a:extLst>
          </p:cNvPr>
          <p:cNvCxnSpPr>
            <a:cxnSpLocks/>
            <a:stCxn id="15" idx="0"/>
          </p:cNvCxnSpPr>
          <p:nvPr/>
        </p:nvCxnSpPr>
        <p:spPr>
          <a:xfrm flipH="1" flipV="1">
            <a:off x="5083446" y="2942525"/>
            <a:ext cx="1404822" cy="1405984"/>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F98E40FB-97C3-22A9-D90A-97B948244D75}"/>
              </a:ext>
            </a:extLst>
          </p:cNvPr>
          <p:cNvCxnSpPr>
            <a:cxnSpLocks/>
            <a:stCxn id="15" idx="0"/>
          </p:cNvCxnSpPr>
          <p:nvPr/>
        </p:nvCxnSpPr>
        <p:spPr>
          <a:xfrm flipH="1" flipV="1">
            <a:off x="5480937" y="3815405"/>
            <a:ext cx="1007331" cy="533104"/>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4" descr="Icono Capacitacion Imágenes y Fotos - 123RF">
            <a:extLst>
              <a:ext uri="{FF2B5EF4-FFF2-40B4-BE49-F238E27FC236}">
                <a16:creationId xmlns:a16="http://schemas.microsoft.com/office/drawing/2014/main" id="{106D24A7-DA1A-0CCB-B8C8-46BB23B4D2A4}"/>
              </a:ext>
            </a:extLst>
          </p:cNvPr>
          <p:cNvPicPr>
            <a:picLocks noChangeAspect="1" noChangeArrowheads="1"/>
          </p:cNvPicPr>
          <p:nvPr/>
        </p:nvPicPr>
        <p:blipFill>
          <a:blip r:embed="rId7" cstate="print">
            <a:lum bright="70000" contrast="-70000"/>
            <a:extLst>
              <a:ext uri="{BEBA8EAE-BF5A-486C-A8C5-ECC9F3942E4B}">
                <a14:imgProps xmlns:a14="http://schemas.microsoft.com/office/drawing/2010/main">
                  <a14:imgLayer r:embed="rId8">
                    <a14:imgEffect>
                      <a14:backgroundRemoval t="10000" b="90000" l="10000" r="90000">
                        <a14:foregroundMark x1="24444" y1="17111" x2="24444" y2="17111"/>
                        <a14:foregroundMark x1="33333" y1="16667" x2="33333" y2="16667"/>
                        <a14:foregroundMark x1="50444" y1="17111" x2="50444" y2="17111"/>
                        <a14:foregroundMark x1="58444" y1="18667" x2="58444" y2="18667"/>
                        <a14:foregroundMark x1="75333" y1="30444" x2="75333" y2="30444"/>
                        <a14:foregroundMark x1="16222" y1="22222" x2="16222"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6086946" y="4348509"/>
            <a:ext cx="802643" cy="8026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cono Capacitacion Imágenes y Fotos - 123RF">
            <a:extLst>
              <a:ext uri="{FF2B5EF4-FFF2-40B4-BE49-F238E27FC236}">
                <a16:creationId xmlns:a16="http://schemas.microsoft.com/office/drawing/2014/main" id="{44C62165-CF06-C399-1E4F-591B26F943CD}"/>
              </a:ext>
            </a:extLst>
          </p:cNvPr>
          <p:cNvPicPr>
            <a:picLocks noChangeAspect="1" noChangeArrowheads="1"/>
          </p:cNvPicPr>
          <p:nvPr/>
        </p:nvPicPr>
        <p:blipFill>
          <a:blip r:embed="rId9" cstate="hqprint">
            <a:lum bright="70000" contrast="-70000"/>
            <a:extLst>
              <a:ext uri="{BEBA8EAE-BF5A-486C-A8C5-ECC9F3942E4B}">
                <a14:imgProps xmlns:a14="http://schemas.microsoft.com/office/drawing/2010/main">
                  <a14:imgLayer r:embed="rId10">
                    <a14:imgEffect>
                      <a14:backgroundRemoval t="10000" b="90000" l="10000" r="90000">
                        <a14:foregroundMark x1="24444" y1="17111" x2="24444" y2="17111"/>
                        <a14:foregroundMark x1="33333" y1="16667" x2="33333" y2="16667"/>
                        <a14:foregroundMark x1="50444" y1="17111" x2="50444" y2="17111"/>
                        <a14:foregroundMark x1="58444" y1="18667" x2="58444" y2="18667"/>
                        <a14:foregroundMark x1="75333" y1="30444" x2="75333" y2="30444"/>
                        <a14:foregroundMark x1="16222" y1="22222" x2="16222" y2="22222"/>
                      </a14:backgroundRemoval>
                    </a14:imgEffect>
                  </a14:imgLayer>
                </a14:imgProps>
              </a:ext>
              <a:ext uri="{28A0092B-C50C-407E-A947-70E740481C1C}">
                <a14:useLocalDpi xmlns:a14="http://schemas.microsoft.com/office/drawing/2010/main" val="0"/>
              </a:ext>
            </a:extLst>
          </a:blip>
          <a:srcRect/>
          <a:stretch>
            <a:fillRect/>
          </a:stretch>
        </p:blipFill>
        <p:spPr bwMode="auto">
          <a:xfrm>
            <a:off x="4605354" y="3852049"/>
            <a:ext cx="631665" cy="670924"/>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ector recto de flecha 16">
            <a:extLst>
              <a:ext uri="{FF2B5EF4-FFF2-40B4-BE49-F238E27FC236}">
                <a16:creationId xmlns:a16="http://schemas.microsoft.com/office/drawing/2014/main" id="{377D0731-C505-0009-3A2C-ECA15B5F655D}"/>
              </a:ext>
            </a:extLst>
          </p:cNvPr>
          <p:cNvCxnSpPr>
            <a:cxnSpLocks/>
          </p:cNvCxnSpPr>
          <p:nvPr/>
        </p:nvCxnSpPr>
        <p:spPr>
          <a:xfrm>
            <a:off x="5083446" y="4435741"/>
            <a:ext cx="602179" cy="244628"/>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96782319-262C-FA44-5AFC-CC379A436C1E}"/>
              </a:ext>
            </a:extLst>
          </p:cNvPr>
          <p:cNvCxnSpPr>
            <a:cxnSpLocks/>
          </p:cNvCxnSpPr>
          <p:nvPr/>
        </p:nvCxnSpPr>
        <p:spPr>
          <a:xfrm>
            <a:off x="5083446" y="4435741"/>
            <a:ext cx="901156" cy="822292"/>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429A4FD9-26E5-CDA8-C4E1-B053DF5EDCFF}"/>
              </a:ext>
            </a:extLst>
          </p:cNvPr>
          <p:cNvCxnSpPr>
            <a:cxnSpLocks/>
          </p:cNvCxnSpPr>
          <p:nvPr/>
        </p:nvCxnSpPr>
        <p:spPr>
          <a:xfrm>
            <a:off x="5083446" y="4424479"/>
            <a:ext cx="837640" cy="1464191"/>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A72B908E-85E4-3363-B6E2-A7BC48224B3B}"/>
              </a:ext>
            </a:extLst>
          </p:cNvPr>
          <p:cNvCxnSpPr>
            <a:cxnSpLocks/>
          </p:cNvCxnSpPr>
          <p:nvPr/>
        </p:nvCxnSpPr>
        <p:spPr>
          <a:xfrm flipH="1">
            <a:off x="4909893" y="4435741"/>
            <a:ext cx="173553" cy="642255"/>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0F5E2B45-C1EB-949C-A6E9-DE616F25B3FD}"/>
              </a:ext>
            </a:extLst>
          </p:cNvPr>
          <p:cNvCxnSpPr>
            <a:cxnSpLocks/>
          </p:cNvCxnSpPr>
          <p:nvPr/>
        </p:nvCxnSpPr>
        <p:spPr>
          <a:xfrm>
            <a:off x="5105969" y="4479161"/>
            <a:ext cx="120201" cy="1338623"/>
          </a:xfrm>
          <a:prstGeom prst="straightConnector1">
            <a:avLst/>
          </a:prstGeom>
          <a:ln w="381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2" name="Imagen 21"/>
          <p:cNvPicPr>
            <a:picLocks noChangeAspect="1"/>
          </p:cNvPicPr>
          <p:nvPr/>
        </p:nvPicPr>
        <p:blipFill>
          <a:blip r:embed="rId11"/>
          <a:stretch>
            <a:fillRect/>
          </a:stretch>
        </p:blipFill>
        <p:spPr>
          <a:xfrm>
            <a:off x="371463" y="2934696"/>
            <a:ext cx="3344484" cy="2083375"/>
          </a:xfrm>
          <a:prstGeom prst="rect">
            <a:avLst/>
          </a:prstGeom>
        </p:spPr>
      </p:pic>
      <p:pic>
        <p:nvPicPr>
          <p:cNvPr id="23" name="Imagen 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a:xfrm>
            <a:off x="385151" y="1493346"/>
            <a:ext cx="854719" cy="1378947"/>
          </a:xfrm>
          <a:prstGeom prst="rect">
            <a:avLst/>
          </a:prstGeom>
          <a:noFill/>
          <a:ln>
            <a:noFill/>
          </a:ln>
        </p:spPr>
      </p:pic>
      <p:pic>
        <p:nvPicPr>
          <p:cNvPr id="24" name="Imagen 2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a:xfrm>
            <a:off x="1254080" y="1493345"/>
            <a:ext cx="2472462" cy="1378947"/>
          </a:xfrm>
          <a:prstGeom prst="rect">
            <a:avLst/>
          </a:prstGeom>
          <a:noFill/>
          <a:ln>
            <a:noFill/>
          </a:ln>
        </p:spPr>
      </p:pic>
      <p:sp>
        <p:nvSpPr>
          <p:cNvPr id="25" name="CuadroTexto 24"/>
          <p:cNvSpPr txBox="1"/>
          <p:nvPr/>
        </p:nvSpPr>
        <p:spPr>
          <a:xfrm>
            <a:off x="389299" y="116002"/>
            <a:ext cx="535261" cy="519351"/>
          </a:xfrm>
          <a:prstGeom prst="ellipse">
            <a:avLst/>
          </a:prstGeom>
          <a:solidFill>
            <a:srgbClr val="FF0000"/>
          </a:solidFill>
          <a:ln>
            <a:noFill/>
          </a:ln>
        </p:spPr>
        <p:txBody>
          <a:bodyPr wrap="square" rtlCol="0">
            <a:spAutoFit/>
          </a:bodyPr>
          <a:lstStyle/>
          <a:p>
            <a:r>
              <a:rPr lang="es-ES" b="1" dirty="0">
                <a:solidFill>
                  <a:schemeClr val="bg1"/>
                </a:solidFill>
              </a:rPr>
              <a:t>1</a:t>
            </a:r>
            <a:endParaRPr lang="es-BO" b="1" dirty="0">
              <a:solidFill>
                <a:schemeClr val="bg1"/>
              </a:solidFill>
            </a:endParaRPr>
          </a:p>
        </p:txBody>
      </p:sp>
      <p:sp>
        <p:nvSpPr>
          <p:cNvPr id="26" name="Rectángulo 1"/>
          <p:cNvSpPr>
            <a:spLocks noChangeArrowheads="1"/>
          </p:cNvSpPr>
          <p:nvPr/>
        </p:nvSpPr>
        <p:spPr bwMode="auto">
          <a:xfrm>
            <a:off x="846392" y="175623"/>
            <a:ext cx="104885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GARANTIZAR LA IMPLEMENTACIÓN DEL MODELO DE ATENCIÓN INTEGRAL DE SALUD  </a:t>
            </a:r>
          </a:p>
        </p:txBody>
      </p:sp>
      <p:sp>
        <p:nvSpPr>
          <p:cNvPr id="27" name="Rectángulo redondeado 26"/>
          <p:cNvSpPr/>
          <p:nvPr/>
        </p:nvSpPr>
        <p:spPr>
          <a:xfrm>
            <a:off x="337203" y="895344"/>
            <a:ext cx="11591146" cy="355402"/>
          </a:xfrm>
          <a:prstGeom prst="roundRect">
            <a:avLst>
              <a:gd name="adj" fmla="val 23383"/>
            </a:avLst>
          </a:prstGeom>
          <a:solidFill>
            <a:schemeClr val="accent2"/>
          </a:solidFill>
          <a:ln>
            <a:noFill/>
          </a:ln>
        </p:spPr>
        <p:txBody>
          <a:bodyPr wrap="square">
            <a:spAutoFit/>
          </a:bodyPr>
          <a:lstStyle/>
          <a:p>
            <a:pPr algn="ctr"/>
            <a:r>
              <a:rPr lang="es-ES" sz="1400" dirty="0">
                <a:solidFill>
                  <a:schemeClr val="bg1"/>
                </a:solidFill>
              </a:rPr>
              <a:t>VIGILAR EL BIENESTAR FÍSICO, PSÍQUICO Y SOCIAL DE LOS TRABAJADORES A TRAVES DEL ÁREA DE MEDICINA DEL TRABAJO</a:t>
            </a:r>
            <a:endParaRPr lang="es-BO" sz="1400" dirty="0">
              <a:solidFill>
                <a:schemeClr val="bg1"/>
              </a:solidFill>
            </a:endParaRPr>
          </a:p>
        </p:txBody>
      </p:sp>
    </p:spTree>
    <p:extLst>
      <p:ext uri="{BB962C8B-B14F-4D97-AF65-F5344CB8AC3E}">
        <p14:creationId xmlns:p14="http://schemas.microsoft.com/office/powerpoint/2010/main" val="14939717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56780" y="1292236"/>
            <a:ext cx="7085742" cy="338554"/>
          </a:xfrm>
          <a:prstGeom prst="rect">
            <a:avLst/>
          </a:prstGeom>
          <a:solidFill>
            <a:schemeClr val="accent2"/>
          </a:solidFill>
        </p:spPr>
        <p:txBody>
          <a:bodyPr wrap="square" rtlCol="0">
            <a:spAutoFit/>
          </a:bodyPr>
          <a:lstStyle/>
          <a:p>
            <a:pPr algn="ctr"/>
            <a:r>
              <a:rPr lang="es-ES" sz="1600" dirty="0">
                <a:solidFill>
                  <a:schemeClr val="bg1"/>
                </a:solidFill>
              </a:rPr>
              <a:t>PROGRAMA MEDICAL PLUS</a:t>
            </a:r>
          </a:p>
        </p:txBody>
      </p:sp>
      <p:sp>
        <p:nvSpPr>
          <p:cNvPr id="4" name="Rectángulo 1"/>
          <p:cNvSpPr>
            <a:spLocks noChangeArrowheads="1"/>
          </p:cNvSpPr>
          <p:nvPr/>
        </p:nvSpPr>
        <p:spPr bwMode="auto">
          <a:xfrm rot="16200000">
            <a:off x="1619395" y="3409925"/>
            <a:ext cx="3837077" cy="369332"/>
          </a:xfrm>
          <a:prstGeom prst="rect">
            <a:avLst/>
          </a:prstGeom>
          <a:solidFill>
            <a:schemeClr val="accent2"/>
          </a:solidFill>
        </p:spPr>
        <p:txBody>
          <a:bodyPr wrap="square" rtlCol="0">
            <a:spAutoFit/>
          </a:bodyPr>
          <a:lstStyle/>
          <a:p>
            <a:pPr algn="ctr"/>
            <a:r>
              <a:rPr lang="es-ES" altLang="es-BO" b="1" dirty="0">
                <a:solidFill>
                  <a:schemeClr val="bg1"/>
                </a:solidFill>
              </a:rPr>
              <a:t>MEDICINA DEL TRABAJO</a:t>
            </a:r>
            <a:endParaRPr lang="es-BO" altLang="es-BO" b="1" dirty="0">
              <a:solidFill>
                <a:schemeClr val="bg1"/>
              </a:solidFill>
            </a:endParaRPr>
          </a:p>
        </p:txBody>
      </p:sp>
      <p:sp>
        <p:nvSpPr>
          <p:cNvPr id="5" name="Rectángulo 4"/>
          <p:cNvSpPr/>
          <p:nvPr/>
        </p:nvSpPr>
        <p:spPr>
          <a:xfrm>
            <a:off x="8070606" y="1219273"/>
            <a:ext cx="3965710" cy="923330"/>
          </a:xfrm>
          <a:prstGeom prst="rect">
            <a:avLst/>
          </a:prstGeom>
        </p:spPr>
        <p:txBody>
          <a:bodyPr wrap="square">
            <a:spAutoFit/>
          </a:bodyPr>
          <a:lstStyle/>
          <a:p>
            <a:pPr marL="285750" indent="-285750">
              <a:buFont typeface="Wingdings" panose="05000000000000000000" pitchFamily="2" charset="2"/>
              <a:buChar char="ü"/>
            </a:pPr>
            <a:r>
              <a:rPr lang="es-ES" dirty="0"/>
              <a:t>En la presente gestión se ha propuesto beneficiar a 12 empresas afiliadas.</a:t>
            </a:r>
          </a:p>
        </p:txBody>
      </p:sp>
      <p:sp>
        <p:nvSpPr>
          <p:cNvPr id="6" name="Rectángulo 5"/>
          <p:cNvSpPr/>
          <p:nvPr/>
        </p:nvSpPr>
        <p:spPr>
          <a:xfrm>
            <a:off x="0" y="5472344"/>
            <a:ext cx="7542522" cy="923330"/>
          </a:xfrm>
          <a:prstGeom prst="rect">
            <a:avLst/>
          </a:prstGeom>
        </p:spPr>
        <p:txBody>
          <a:bodyPr wrap="square">
            <a:spAutoFit/>
          </a:bodyPr>
          <a:lstStyle/>
          <a:p>
            <a:pPr marL="742950" lvl="1" indent="-285750" algn="just">
              <a:buFont typeface="Wingdings" panose="05000000000000000000" pitchFamily="2" charset="2"/>
              <a:buChar char="ü"/>
            </a:pPr>
            <a:r>
              <a:rPr lang="es-ES" dirty="0"/>
              <a:t>El programa medical plus es un programa dirigido a prevenir enfermedades profesionales con laboratorios y estudios específicos directo para de acuerdo al riesgo.</a:t>
            </a:r>
            <a:endParaRPr lang="es-BO" dirty="0">
              <a:highlight>
                <a:srgbClr val="FFFF00"/>
              </a:highlight>
              <a:latin typeface="Arial" panose="020B0604020202020204" pitchFamily="34" charset="0"/>
              <a:ea typeface="Times New Roman" panose="02020603050405020304" pitchFamily="18" charset="0"/>
              <a:cs typeface="Arial" panose="020B0604020202020204" pitchFamily="34" charset="0"/>
            </a:endParaRPr>
          </a:p>
        </p:txBody>
      </p:sp>
      <p:sp>
        <p:nvSpPr>
          <p:cNvPr id="7" name="Rectángulo 6"/>
          <p:cNvSpPr/>
          <p:nvPr/>
        </p:nvSpPr>
        <p:spPr>
          <a:xfrm>
            <a:off x="3831168" y="1676052"/>
            <a:ext cx="3711355" cy="38370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a:t>
            </a:r>
            <a:endParaRPr lang="es-BO" dirty="0"/>
          </a:p>
        </p:txBody>
      </p:sp>
      <p:graphicFrame>
        <p:nvGraphicFramePr>
          <p:cNvPr id="8" name="Gráfico 7">
            <a:extLst>
              <a:ext uri="{FF2B5EF4-FFF2-40B4-BE49-F238E27FC236}">
                <a16:creationId xmlns:a16="http://schemas.microsoft.com/office/drawing/2014/main" id="{4E796AD0-E675-63CD-B047-058F2C18DABC}"/>
              </a:ext>
            </a:extLst>
          </p:cNvPr>
          <p:cNvGraphicFramePr>
            <a:graphicFrameLocks/>
          </p:cNvGraphicFramePr>
          <p:nvPr>
            <p:extLst/>
          </p:nvPr>
        </p:nvGraphicFramePr>
        <p:xfrm>
          <a:off x="8065678" y="2278956"/>
          <a:ext cx="3734126" cy="3811763"/>
        </p:xfrm>
        <a:graphic>
          <a:graphicData uri="http://schemas.openxmlformats.org/drawingml/2006/chart">
            <c:chart xmlns:c="http://schemas.openxmlformats.org/drawingml/2006/chart" xmlns:r="http://schemas.openxmlformats.org/officeDocument/2006/relationships" r:id="rId2"/>
          </a:graphicData>
        </a:graphic>
      </p:graphicFrame>
      <p:pic>
        <p:nvPicPr>
          <p:cNvPr id="9" name="Imagen 8">
            <a:extLst>
              <a:ext uri="{FF2B5EF4-FFF2-40B4-BE49-F238E27FC236}">
                <a16:creationId xmlns:a16="http://schemas.microsoft.com/office/drawing/2014/main" id="{BB12A6BD-8E38-B715-9C87-829C47FE3DE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foregroundMark x1="57833" y1="28833" x2="57833" y2="28833"/>
                        <a14:foregroundMark x1="46333" y1="31833" x2="46333" y2="31833"/>
                        <a14:foregroundMark x1="44000" y1="45667" x2="44000" y2="45667"/>
                        <a14:foregroundMark x1="36667" y1="33667" x2="36667" y2="33667"/>
                        <a14:foregroundMark x1="33333" y1="49833" x2="33333" y2="49833"/>
                      </a14:backgroundRemoval>
                    </a14:imgEffect>
                  </a14:imgLayer>
                </a14:imgProps>
              </a:ext>
            </a:extLst>
          </a:blip>
          <a:stretch>
            <a:fillRect/>
          </a:stretch>
        </p:blipFill>
        <p:spPr>
          <a:xfrm>
            <a:off x="10677704" y="3197026"/>
            <a:ext cx="795128" cy="795128"/>
          </a:xfrm>
          <a:prstGeom prst="rect">
            <a:avLst/>
          </a:prstGeom>
        </p:spPr>
      </p:pic>
      <p:pic>
        <p:nvPicPr>
          <p:cNvPr id="10" name="Imagen 9">
            <a:extLst>
              <a:ext uri="{FF2B5EF4-FFF2-40B4-BE49-F238E27FC236}">
                <a16:creationId xmlns:a16="http://schemas.microsoft.com/office/drawing/2014/main" id="{FF73688A-1B4D-42FE-1B7C-3E277CC37097}"/>
              </a:ext>
            </a:extLst>
          </p:cNvPr>
          <p:cNvPicPr>
            <a:picLocks noChangeAspect="1"/>
          </p:cNvPicPr>
          <p:nvPr/>
        </p:nvPicPr>
        <p:blipFill>
          <a:blip r:embed="rId5">
            <a:lum bright="70000" contrast="-70000"/>
            <a:extLst>
              <a:ext uri="{BEBA8EAE-BF5A-486C-A8C5-ECC9F3942E4B}">
                <a14:imgProps xmlns:a14="http://schemas.microsoft.com/office/drawing/2010/main">
                  <a14:imgLayer r:embed="rId4">
                    <a14:imgEffect>
                      <a14:backgroundRemoval t="10000" b="90000" l="10000" r="90000">
                        <a14:foregroundMark x1="58167" y1="23000" x2="58167" y2="23000"/>
                        <a14:foregroundMark x1="46333" y1="27667" x2="46333" y2="27667"/>
                        <a14:foregroundMark x1="43667" y1="47667" x2="43667" y2="47667"/>
                      </a14:backgroundRemoval>
                    </a14:imgEffect>
                  </a14:imgLayer>
                </a14:imgProps>
              </a:ext>
            </a:extLst>
          </a:blip>
          <a:stretch>
            <a:fillRect/>
          </a:stretch>
        </p:blipFill>
        <p:spPr>
          <a:xfrm>
            <a:off x="9107884" y="3817309"/>
            <a:ext cx="735055" cy="735055"/>
          </a:xfrm>
          <a:prstGeom prst="rect">
            <a:avLst/>
          </a:prstGeom>
        </p:spPr>
      </p:pic>
      <p:pic>
        <p:nvPicPr>
          <p:cNvPr id="12" name="Imagen 11"/>
          <p:cNvPicPr>
            <a:picLocks noChangeAspect="1"/>
          </p:cNvPicPr>
          <p:nvPr/>
        </p:nvPicPr>
        <p:blipFill>
          <a:blip r:embed="rId6"/>
          <a:stretch>
            <a:fillRect/>
          </a:stretch>
        </p:blipFill>
        <p:spPr>
          <a:xfrm>
            <a:off x="3910159" y="1996949"/>
            <a:ext cx="3582183" cy="3067876"/>
          </a:xfrm>
          <a:prstGeom prst="rect">
            <a:avLst/>
          </a:prstGeom>
        </p:spPr>
      </p:pic>
      <p:pic>
        <p:nvPicPr>
          <p:cNvPr id="13" name="Imagen 12"/>
          <p:cNvPicPr>
            <a:picLocks noChangeAspect="1"/>
          </p:cNvPicPr>
          <p:nvPr/>
        </p:nvPicPr>
        <p:blipFill>
          <a:blip r:embed="rId7"/>
          <a:stretch>
            <a:fillRect/>
          </a:stretch>
        </p:blipFill>
        <p:spPr>
          <a:xfrm>
            <a:off x="515411" y="1754445"/>
            <a:ext cx="2523848" cy="3552885"/>
          </a:xfrm>
          <a:prstGeom prst="rect">
            <a:avLst/>
          </a:prstGeom>
        </p:spPr>
      </p:pic>
      <p:sp>
        <p:nvSpPr>
          <p:cNvPr id="14" name="Rectángulo 13"/>
          <p:cNvSpPr/>
          <p:nvPr/>
        </p:nvSpPr>
        <p:spPr>
          <a:xfrm>
            <a:off x="456780" y="1663921"/>
            <a:ext cx="2632445" cy="3750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a:t>
            </a:r>
            <a:endParaRPr lang="es-BO" dirty="0"/>
          </a:p>
        </p:txBody>
      </p:sp>
      <p:sp>
        <p:nvSpPr>
          <p:cNvPr id="15" name="CuadroTexto 14"/>
          <p:cNvSpPr txBox="1"/>
          <p:nvPr/>
        </p:nvSpPr>
        <p:spPr>
          <a:xfrm>
            <a:off x="316871" y="125055"/>
            <a:ext cx="547039" cy="519351"/>
          </a:xfrm>
          <a:prstGeom prst="ellipse">
            <a:avLst/>
          </a:prstGeom>
          <a:solidFill>
            <a:srgbClr val="FF0000"/>
          </a:solidFill>
          <a:ln>
            <a:noFill/>
          </a:ln>
        </p:spPr>
        <p:txBody>
          <a:bodyPr wrap="square" rtlCol="0">
            <a:spAutoFit/>
          </a:bodyPr>
          <a:lstStyle/>
          <a:p>
            <a:r>
              <a:rPr lang="es-ES" b="1" dirty="0">
                <a:solidFill>
                  <a:schemeClr val="bg1"/>
                </a:solidFill>
              </a:rPr>
              <a:t>1</a:t>
            </a:r>
            <a:endParaRPr lang="es-BO" b="1" dirty="0">
              <a:solidFill>
                <a:schemeClr val="bg1"/>
              </a:solidFill>
            </a:endParaRPr>
          </a:p>
        </p:txBody>
      </p:sp>
      <p:sp>
        <p:nvSpPr>
          <p:cNvPr id="16" name="Rectángulo 1"/>
          <p:cNvSpPr>
            <a:spLocks noChangeArrowheads="1"/>
          </p:cNvSpPr>
          <p:nvPr/>
        </p:nvSpPr>
        <p:spPr bwMode="auto">
          <a:xfrm>
            <a:off x="846392" y="175623"/>
            <a:ext cx="104885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GARANTIZAR LA IMPLEMENTACIÓN DEL MODELO DE ATENCIÓN INTEGRAL DE SALUD  </a:t>
            </a:r>
          </a:p>
        </p:txBody>
      </p:sp>
      <p:sp>
        <p:nvSpPr>
          <p:cNvPr id="17" name="Rectángulo redondeado 16"/>
          <p:cNvSpPr/>
          <p:nvPr/>
        </p:nvSpPr>
        <p:spPr>
          <a:xfrm>
            <a:off x="389298" y="857074"/>
            <a:ext cx="11410505" cy="355402"/>
          </a:xfrm>
          <a:prstGeom prst="roundRect">
            <a:avLst>
              <a:gd name="adj" fmla="val 23383"/>
            </a:avLst>
          </a:prstGeom>
          <a:solidFill>
            <a:schemeClr val="accent2"/>
          </a:solidFill>
          <a:ln>
            <a:noFill/>
          </a:ln>
        </p:spPr>
        <p:txBody>
          <a:bodyPr wrap="square">
            <a:spAutoFit/>
          </a:bodyPr>
          <a:lstStyle/>
          <a:p>
            <a:pPr algn="ctr"/>
            <a:r>
              <a:rPr lang="es-ES" sz="1400" dirty="0">
                <a:solidFill>
                  <a:schemeClr val="bg1"/>
                </a:solidFill>
              </a:rPr>
              <a:t>VIGILAR EL BIENESTAR FÍSICO, PSÍQUICO Y SOCIAL DE LOS TRABAJADORES A TRAVES DEL ÁREA DE MEDICINA DEL TRABAJO</a:t>
            </a:r>
            <a:endParaRPr lang="es-BO" sz="1400" dirty="0">
              <a:solidFill>
                <a:schemeClr val="bg1"/>
              </a:solidFill>
            </a:endParaRPr>
          </a:p>
        </p:txBody>
      </p:sp>
    </p:spTree>
    <p:extLst>
      <p:ext uri="{BB962C8B-B14F-4D97-AF65-F5344CB8AC3E}">
        <p14:creationId xmlns:p14="http://schemas.microsoft.com/office/powerpoint/2010/main" val="28086291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2"/>
          <p:cNvSpPr txBox="1">
            <a:spLocks noChangeArrowheads="1"/>
          </p:cNvSpPr>
          <p:nvPr/>
        </p:nvSpPr>
        <p:spPr bwMode="auto">
          <a:xfrm>
            <a:off x="4836500" y="905937"/>
            <a:ext cx="7355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indent="0"/>
            <a:r>
              <a:rPr lang="es-ES" altLang="es-BO" sz="2400" dirty="0">
                <a:solidFill>
                  <a:schemeClr val="bg1">
                    <a:lumMod val="50000"/>
                  </a:schemeClr>
                </a:solidFill>
                <a:cs typeface="Arial" panose="020B0604020202020204" pitchFamily="34" charset="0"/>
              </a:rPr>
              <a:t>Club del Adulto mayor</a:t>
            </a:r>
          </a:p>
        </p:txBody>
      </p:sp>
      <p:sp>
        <p:nvSpPr>
          <p:cNvPr id="7" name="Google Shape;461;p17"/>
          <p:cNvSpPr>
            <a:spLocks noChangeArrowheads="1"/>
          </p:cNvSpPr>
          <p:nvPr/>
        </p:nvSpPr>
        <p:spPr bwMode="auto">
          <a:xfrm>
            <a:off x="4077733" y="905937"/>
            <a:ext cx="700088" cy="695907"/>
          </a:xfrm>
          <a:prstGeom prst="ellipse">
            <a:avLst/>
          </a:prstGeom>
          <a:solidFill>
            <a:srgbClr val="FFB31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Arial" panose="020B0604020202020204" pitchFamily="34" charset="0"/>
              <a:buNone/>
            </a:pPr>
            <a:endParaRPr lang="en-US" altLang="en-US" sz="1800" dirty="0">
              <a:solidFill>
                <a:srgbClr val="000000"/>
              </a:solidFill>
              <a:cs typeface="Calibri" panose="020F0502020204030204" pitchFamily="34" charset="0"/>
              <a:sym typeface="Calibri" panose="020F0502020204030204" pitchFamily="34" charset="0"/>
            </a:endParaRPr>
          </a:p>
        </p:txBody>
      </p:sp>
      <p:sp>
        <p:nvSpPr>
          <p:cNvPr id="8" name="Google Shape;462;p17"/>
          <p:cNvSpPr>
            <a:spLocks noChangeArrowheads="1"/>
          </p:cNvSpPr>
          <p:nvPr/>
        </p:nvSpPr>
        <p:spPr bwMode="auto">
          <a:xfrm>
            <a:off x="4077732" y="1822491"/>
            <a:ext cx="700088" cy="693818"/>
          </a:xfrm>
          <a:prstGeom prst="ellipse">
            <a:avLst/>
          </a:prstGeom>
          <a:solidFill>
            <a:srgbClr val="FC79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Arial" panose="020B0604020202020204" pitchFamily="34" charset="0"/>
              <a:buNone/>
            </a:pPr>
            <a:endParaRPr lang="en-US" altLang="en-US" sz="1800" dirty="0">
              <a:solidFill>
                <a:srgbClr val="000000"/>
              </a:solidFill>
              <a:cs typeface="Calibri" panose="020F0502020204030204" pitchFamily="34" charset="0"/>
              <a:sym typeface="Calibri" panose="020F0502020204030204" pitchFamily="34" charset="0"/>
            </a:endParaRPr>
          </a:p>
        </p:txBody>
      </p:sp>
      <p:sp>
        <p:nvSpPr>
          <p:cNvPr id="9" name="Google Shape;471;p17"/>
          <p:cNvSpPr txBox="1">
            <a:spLocks noChangeArrowheads="1"/>
          </p:cNvSpPr>
          <p:nvPr/>
        </p:nvSpPr>
        <p:spPr bwMode="auto">
          <a:xfrm>
            <a:off x="4311096" y="996154"/>
            <a:ext cx="4667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FFFFFF"/>
              </a:buClr>
              <a:buSzPts val="2000"/>
              <a:buFont typeface="Open Sans SemiBold" panose="020B0706030804020204"/>
              <a:buNone/>
            </a:pPr>
            <a:r>
              <a:rPr lang="en-US" altLang="en-US" sz="3200" b="1" dirty="0">
                <a:solidFill>
                  <a:srgbClr val="FFFFFF"/>
                </a:solidFill>
                <a:latin typeface="Open Sans SemiBold" panose="020B0706030804020204"/>
                <a:ea typeface="Open Sans SemiBold" panose="020B0706030804020204"/>
                <a:cs typeface="Open Sans SemiBold" panose="020B0706030804020204"/>
                <a:sym typeface="Open Sans SemiBold" panose="020B0706030804020204"/>
              </a:rPr>
              <a:t>1</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0" name="Google Shape;472;p17"/>
          <p:cNvSpPr txBox="1">
            <a:spLocks noChangeArrowheads="1"/>
          </p:cNvSpPr>
          <p:nvPr/>
        </p:nvSpPr>
        <p:spPr bwMode="auto">
          <a:xfrm>
            <a:off x="4311094" y="1900793"/>
            <a:ext cx="4667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FFFFFF"/>
              </a:buClr>
              <a:buSzPts val="2000"/>
              <a:buFont typeface="Open Sans SemiBold" panose="020B0706030804020204"/>
              <a:buNone/>
            </a:pPr>
            <a:r>
              <a:rPr lang="en-US" altLang="en-US" sz="3200" b="1" dirty="0">
                <a:solidFill>
                  <a:srgbClr val="FFFFFF"/>
                </a:solidFill>
                <a:latin typeface="Open Sans SemiBold" panose="020B0706030804020204"/>
                <a:ea typeface="Open Sans SemiBold" panose="020B0706030804020204"/>
                <a:cs typeface="Open Sans SemiBold" panose="020B0706030804020204"/>
                <a:sym typeface="Open Sans SemiBold" panose="020B0706030804020204"/>
              </a:rPr>
              <a:t>2</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1" name="Google Shape;463;p17"/>
          <p:cNvSpPr>
            <a:spLocks noChangeArrowheads="1"/>
          </p:cNvSpPr>
          <p:nvPr/>
        </p:nvSpPr>
        <p:spPr bwMode="auto">
          <a:xfrm>
            <a:off x="4077733" y="2715627"/>
            <a:ext cx="700088" cy="693818"/>
          </a:xfrm>
          <a:prstGeom prst="ellipse">
            <a:avLst/>
          </a:prstGeom>
          <a:solidFill>
            <a:srgbClr val="E2495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Arial" panose="020B0604020202020204" pitchFamily="34" charset="0"/>
              <a:buNone/>
            </a:pPr>
            <a:endParaRPr lang="en-US" altLang="en-US" sz="1800" dirty="0">
              <a:solidFill>
                <a:srgbClr val="000000"/>
              </a:solidFill>
              <a:cs typeface="Calibri" panose="020F0502020204030204" pitchFamily="34" charset="0"/>
              <a:sym typeface="Calibri" panose="020F0502020204030204" pitchFamily="34" charset="0"/>
            </a:endParaRPr>
          </a:p>
        </p:txBody>
      </p:sp>
      <p:sp>
        <p:nvSpPr>
          <p:cNvPr id="12" name="Google Shape;464;p17"/>
          <p:cNvSpPr>
            <a:spLocks noChangeArrowheads="1"/>
          </p:cNvSpPr>
          <p:nvPr/>
        </p:nvSpPr>
        <p:spPr bwMode="auto">
          <a:xfrm>
            <a:off x="4077731" y="3633447"/>
            <a:ext cx="700088" cy="693818"/>
          </a:xfrm>
          <a:prstGeom prst="ellipse">
            <a:avLst/>
          </a:prstGeom>
          <a:solidFill>
            <a:srgbClr val="0652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Arial" panose="020B0604020202020204" pitchFamily="34" charset="0"/>
              <a:buNone/>
            </a:pPr>
            <a:endParaRPr lang="en-US" altLang="en-US" sz="1800" dirty="0">
              <a:solidFill>
                <a:srgbClr val="000000"/>
              </a:solidFill>
              <a:cs typeface="Calibri" panose="020F0502020204030204" pitchFamily="34" charset="0"/>
              <a:sym typeface="Calibri" panose="020F0502020204030204" pitchFamily="34" charset="0"/>
            </a:endParaRPr>
          </a:p>
        </p:txBody>
      </p:sp>
      <p:sp>
        <p:nvSpPr>
          <p:cNvPr id="13" name="Google Shape;473;p17"/>
          <p:cNvSpPr txBox="1">
            <a:spLocks noChangeArrowheads="1"/>
          </p:cNvSpPr>
          <p:nvPr/>
        </p:nvSpPr>
        <p:spPr bwMode="auto">
          <a:xfrm>
            <a:off x="4311094" y="2812178"/>
            <a:ext cx="4667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FFFFFF"/>
              </a:buClr>
              <a:buSzPts val="2000"/>
              <a:buFont typeface="Open Sans SemiBold" panose="020B0706030804020204"/>
              <a:buNone/>
            </a:pPr>
            <a:r>
              <a:rPr lang="en-US" altLang="en-US" sz="3200" b="1" dirty="0">
                <a:solidFill>
                  <a:srgbClr val="FFFFFF"/>
                </a:solidFill>
                <a:latin typeface="Open Sans SemiBold" panose="020B0706030804020204"/>
                <a:ea typeface="Open Sans SemiBold" panose="020B0706030804020204"/>
                <a:cs typeface="Open Sans SemiBold" panose="020B0706030804020204"/>
                <a:sym typeface="Open Sans SemiBold" panose="020B0706030804020204"/>
              </a:rPr>
              <a:t>3</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4" name="Google Shape;474;p17"/>
          <p:cNvSpPr txBox="1">
            <a:spLocks noChangeArrowheads="1"/>
          </p:cNvSpPr>
          <p:nvPr/>
        </p:nvSpPr>
        <p:spPr bwMode="auto">
          <a:xfrm>
            <a:off x="4311094" y="3757271"/>
            <a:ext cx="46672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FFFFFF"/>
              </a:buClr>
              <a:buSzPts val="2000"/>
              <a:buFont typeface="Open Sans SemiBold" panose="020B0706030804020204"/>
              <a:buNone/>
            </a:pPr>
            <a:r>
              <a:rPr lang="en-US" altLang="en-US" sz="3200" b="1" dirty="0">
                <a:solidFill>
                  <a:srgbClr val="FFFFFF"/>
                </a:solidFill>
                <a:latin typeface="Open Sans SemiBold" panose="020B0706030804020204"/>
                <a:ea typeface="Open Sans SemiBold" panose="020B0706030804020204"/>
                <a:cs typeface="Open Sans SemiBold" panose="020B0706030804020204"/>
                <a:sym typeface="Open Sans SemiBold" panose="020B0706030804020204"/>
              </a:rPr>
              <a:t>4</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5" name="CuadroTexto 2"/>
          <p:cNvSpPr txBox="1">
            <a:spLocks noChangeArrowheads="1"/>
          </p:cNvSpPr>
          <p:nvPr/>
        </p:nvSpPr>
        <p:spPr bwMode="auto">
          <a:xfrm>
            <a:off x="4808769" y="1810576"/>
            <a:ext cx="7355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indent="0"/>
            <a:r>
              <a:rPr lang="es-ES" altLang="es-BO" sz="2400" dirty="0">
                <a:solidFill>
                  <a:schemeClr val="bg1">
                    <a:lumMod val="50000"/>
                  </a:schemeClr>
                </a:solidFill>
                <a:cs typeface="Arial" panose="020B0604020202020204" pitchFamily="34" charset="0"/>
              </a:rPr>
              <a:t>Reacondicionamiento físico y manejo del Estrés</a:t>
            </a:r>
          </a:p>
        </p:txBody>
      </p:sp>
      <p:sp>
        <p:nvSpPr>
          <p:cNvPr id="16" name="CuadroTexto 2"/>
          <p:cNvSpPr txBox="1">
            <a:spLocks noChangeArrowheads="1"/>
          </p:cNvSpPr>
          <p:nvPr/>
        </p:nvSpPr>
        <p:spPr bwMode="auto">
          <a:xfrm>
            <a:off x="4836500" y="2729751"/>
            <a:ext cx="7355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indent="0"/>
            <a:r>
              <a:rPr lang="es-ES" altLang="es-BO" sz="2400" dirty="0">
                <a:solidFill>
                  <a:schemeClr val="bg1">
                    <a:lumMod val="50000"/>
                  </a:schemeClr>
                </a:solidFill>
                <a:cs typeface="Arial" panose="020B0604020202020204" pitchFamily="34" charset="0"/>
              </a:rPr>
              <a:t>Rehabilitación cardiorrespiratoria </a:t>
            </a:r>
          </a:p>
        </p:txBody>
      </p:sp>
      <p:sp>
        <p:nvSpPr>
          <p:cNvPr id="17" name="CuadroTexto 2"/>
          <p:cNvSpPr txBox="1">
            <a:spLocks noChangeArrowheads="1"/>
          </p:cNvSpPr>
          <p:nvPr/>
        </p:nvSpPr>
        <p:spPr bwMode="auto">
          <a:xfrm>
            <a:off x="4808769" y="3516456"/>
            <a:ext cx="7355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indent="0"/>
            <a:r>
              <a:rPr lang="es-ES" altLang="es-BO" sz="2400" dirty="0">
                <a:solidFill>
                  <a:schemeClr val="bg1">
                    <a:lumMod val="50000"/>
                  </a:schemeClr>
                </a:solidFill>
                <a:cs typeface="Arial" panose="020B0604020202020204" pitchFamily="34" charset="0"/>
              </a:rPr>
              <a:t>Prevención de enfermedades metabólicas y sistémicas</a:t>
            </a:r>
            <a:endParaRPr lang="es-BO" altLang="es-BO" sz="2400" dirty="0">
              <a:solidFill>
                <a:schemeClr val="bg1">
                  <a:lumMod val="50000"/>
                </a:schemeClr>
              </a:solidFill>
              <a:cs typeface="Arial" panose="020B0604020202020204" pitchFamily="34" charset="0"/>
            </a:endParaRPr>
          </a:p>
        </p:txBody>
      </p:sp>
      <p:sp>
        <p:nvSpPr>
          <p:cNvPr id="18" name="CuadroTexto 17"/>
          <p:cNvSpPr txBox="1"/>
          <p:nvPr/>
        </p:nvSpPr>
        <p:spPr>
          <a:xfrm>
            <a:off x="389299" y="116002"/>
            <a:ext cx="545421" cy="519351"/>
          </a:xfrm>
          <a:prstGeom prst="ellipse">
            <a:avLst/>
          </a:prstGeom>
          <a:solidFill>
            <a:srgbClr val="FF0000"/>
          </a:solidFill>
          <a:ln>
            <a:noFill/>
          </a:ln>
        </p:spPr>
        <p:txBody>
          <a:bodyPr wrap="square" rtlCol="0">
            <a:spAutoFit/>
          </a:bodyPr>
          <a:lstStyle/>
          <a:p>
            <a:r>
              <a:rPr lang="es-ES" b="1" dirty="0">
                <a:solidFill>
                  <a:schemeClr val="bg1"/>
                </a:solidFill>
              </a:rPr>
              <a:t>1</a:t>
            </a:r>
            <a:endParaRPr lang="es-BO" b="1" dirty="0">
              <a:solidFill>
                <a:schemeClr val="bg1"/>
              </a:solidFill>
            </a:endParaRPr>
          </a:p>
        </p:txBody>
      </p:sp>
      <p:sp>
        <p:nvSpPr>
          <p:cNvPr id="19" name="Rectángulo 1"/>
          <p:cNvSpPr>
            <a:spLocks noChangeArrowheads="1"/>
          </p:cNvSpPr>
          <p:nvPr/>
        </p:nvSpPr>
        <p:spPr bwMode="auto">
          <a:xfrm>
            <a:off x="846392" y="175623"/>
            <a:ext cx="104885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GARANTIZAR LA IMPLEMENTACIÓN DEL MODELO DE ATENCIÓN INTEGRAL DE SALUD  </a:t>
            </a:r>
          </a:p>
        </p:txBody>
      </p:sp>
      <p:sp>
        <p:nvSpPr>
          <p:cNvPr id="20" name="Rectángulo 19"/>
          <p:cNvSpPr>
            <a:spLocks noChangeArrowheads="1"/>
          </p:cNvSpPr>
          <p:nvPr/>
        </p:nvSpPr>
        <p:spPr bwMode="auto">
          <a:xfrm rot="16200000">
            <a:off x="-1854291" y="3193407"/>
            <a:ext cx="4944271" cy="369332"/>
          </a:xfrm>
          <a:prstGeom prst="rect">
            <a:avLst/>
          </a:prstGeom>
          <a:solidFill>
            <a:schemeClr val="accent2"/>
          </a:solidFill>
        </p:spPr>
        <p:txBody>
          <a:bodyPr wrap="square" rtlCol="0">
            <a:spAutoFit/>
          </a:bodyPr>
          <a:lstStyle/>
          <a:p>
            <a:pPr algn="ctr"/>
            <a:r>
              <a:rPr lang="es-ES" altLang="es-BO" b="1" dirty="0">
                <a:solidFill>
                  <a:schemeClr val="bg1"/>
                </a:solidFill>
              </a:rPr>
              <a:t>PROGRAMAS DE PREVENCIÓN</a:t>
            </a:r>
            <a:endParaRPr lang="es-BO" altLang="es-BO" b="1" dirty="0">
              <a:solidFill>
                <a:schemeClr val="bg1"/>
              </a:solidFill>
            </a:endParaRPr>
          </a:p>
        </p:txBody>
      </p:sp>
      <p:sp>
        <p:nvSpPr>
          <p:cNvPr id="21" name="Rectángulo 20"/>
          <p:cNvSpPr/>
          <p:nvPr/>
        </p:nvSpPr>
        <p:spPr>
          <a:xfrm>
            <a:off x="433178" y="1808412"/>
            <a:ext cx="3474729" cy="3139321"/>
          </a:xfrm>
          <a:prstGeom prst="rect">
            <a:avLst/>
          </a:prstGeom>
        </p:spPr>
        <p:txBody>
          <a:bodyPr wrap="square">
            <a:spAutoFit/>
          </a:bodyPr>
          <a:lstStyle/>
          <a:p>
            <a:pPr lvl="1"/>
            <a:r>
              <a:rPr lang="es-BO" dirty="0">
                <a:latin typeface="Arial" panose="020B0604020202020204" pitchFamily="34" charset="0"/>
                <a:ea typeface="Times New Roman" panose="02020603050405020304" pitchFamily="18" charset="0"/>
                <a:cs typeface="Arial" panose="020B0604020202020204" pitchFamily="34" charset="0"/>
              </a:rPr>
              <a:t>MANTENEMOS UNA ORIENTACIÓN HACIA LA MEDICINA PREVENTIVA</a:t>
            </a:r>
          </a:p>
          <a:p>
            <a:pPr lvl="1"/>
            <a:r>
              <a:rPr lang="es-BO" dirty="0">
                <a:latin typeface="Arial" panose="020B0604020202020204" pitchFamily="34" charset="0"/>
                <a:ea typeface="Times New Roman" panose="02020603050405020304" pitchFamily="18" charset="0"/>
                <a:cs typeface="Arial" panose="020B0604020202020204" pitchFamily="34" charset="0"/>
              </a:rPr>
              <a:t>EQUIPOS MULTIDISCIPLINARIOS:</a:t>
            </a:r>
          </a:p>
          <a:p>
            <a:pPr marL="742950" lvl="1" indent="-285750">
              <a:buFont typeface="Wingdings" panose="05000000000000000000" pitchFamily="2" charset="2"/>
              <a:buChar char="ü"/>
            </a:pPr>
            <a:r>
              <a:rPr lang="es-BO" dirty="0">
                <a:latin typeface="Arial" panose="020B0604020202020204" pitchFamily="34" charset="0"/>
                <a:ea typeface="Times New Roman" panose="02020603050405020304" pitchFamily="18" charset="0"/>
                <a:cs typeface="Arial" panose="020B0604020202020204" pitchFamily="34" charset="0"/>
              </a:rPr>
              <a:t>MEDICINA DEL TRABAJO</a:t>
            </a:r>
          </a:p>
          <a:p>
            <a:pPr marL="742950" lvl="1" indent="-285750">
              <a:buFont typeface="Wingdings" panose="05000000000000000000" pitchFamily="2" charset="2"/>
              <a:buChar char="ü"/>
            </a:pPr>
            <a:r>
              <a:rPr lang="es-BO" dirty="0">
                <a:latin typeface="Arial" panose="020B0604020202020204" pitchFamily="34" charset="0"/>
                <a:ea typeface="Times New Roman" panose="02020603050405020304" pitchFamily="18" charset="0"/>
                <a:cs typeface="Arial" panose="020B0604020202020204" pitchFamily="34" charset="0"/>
              </a:rPr>
              <a:t>MEDICINA FÍSICA Y REHABILITACIÓN</a:t>
            </a:r>
          </a:p>
          <a:p>
            <a:pPr marL="742950" lvl="1" indent="-285750">
              <a:buFont typeface="Wingdings" panose="05000000000000000000" pitchFamily="2" charset="2"/>
              <a:buChar char="ü"/>
            </a:pPr>
            <a:r>
              <a:rPr lang="es-BO" dirty="0">
                <a:latin typeface="Arial" panose="020B0604020202020204" pitchFamily="34" charset="0"/>
                <a:ea typeface="Times New Roman" panose="02020603050405020304" pitchFamily="18" charset="0"/>
                <a:cs typeface="Arial" panose="020B0604020202020204" pitchFamily="34" charset="0"/>
              </a:rPr>
              <a:t>NUTRICIÓN</a:t>
            </a:r>
          </a:p>
          <a:p>
            <a:pPr marL="742950" lvl="1" indent="-285750">
              <a:buFont typeface="Wingdings" panose="05000000000000000000" pitchFamily="2" charset="2"/>
              <a:buChar char="ü"/>
            </a:pPr>
            <a:r>
              <a:rPr lang="es-BO" dirty="0">
                <a:latin typeface="Arial" panose="020B0604020202020204" pitchFamily="34" charset="0"/>
                <a:ea typeface="Times New Roman" panose="02020603050405020304" pitchFamily="18" charset="0"/>
                <a:cs typeface="Arial" panose="020B0604020202020204" pitchFamily="34" charset="0"/>
              </a:rPr>
              <a:t>PSICOLOGIA</a:t>
            </a:r>
          </a:p>
        </p:txBody>
      </p:sp>
      <p:sp>
        <p:nvSpPr>
          <p:cNvPr id="22" name="CuadroTexto 2"/>
          <p:cNvSpPr txBox="1">
            <a:spLocks noChangeArrowheads="1"/>
          </p:cNvSpPr>
          <p:nvPr/>
        </p:nvSpPr>
        <p:spPr bwMode="auto">
          <a:xfrm>
            <a:off x="4777819" y="4498958"/>
            <a:ext cx="7355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indent="0"/>
            <a:r>
              <a:rPr lang="es-ES" altLang="es-BO" sz="2400" dirty="0">
                <a:solidFill>
                  <a:schemeClr val="bg1">
                    <a:lumMod val="50000"/>
                  </a:schemeClr>
                </a:solidFill>
                <a:cs typeface="Arial" panose="020B0604020202020204" pitchFamily="34" charset="0"/>
              </a:rPr>
              <a:t>Programa de psicomotricidad</a:t>
            </a:r>
            <a:endParaRPr lang="es-BO" altLang="es-BO" sz="2400" dirty="0">
              <a:solidFill>
                <a:schemeClr val="bg1">
                  <a:lumMod val="50000"/>
                </a:schemeClr>
              </a:solidFill>
              <a:cs typeface="Arial" panose="020B0604020202020204" pitchFamily="34" charset="0"/>
            </a:endParaRPr>
          </a:p>
        </p:txBody>
      </p:sp>
      <p:sp>
        <p:nvSpPr>
          <p:cNvPr id="23" name="Google Shape;463;p17"/>
          <p:cNvSpPr>
            <a:spLocks noChangeArrowheads="1"/>
          </p:cNvSpPr>
          <p:nvPr/>
        </p:nvSpPr>
        <p:spPr bwMode="auto">
          <a:xfrm>
            <a:off x="4108681" y="4519146"/>
            <a:ext cx="700088" cy="693818"/>
          </a:xfrm>
          <a:prstGeom prst="ellipse">
            <a:avLst/>
          </a:prstGeom>
          <a:solidFill>
            <a:srgbClr val="E2495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Arial" panose="020B0604020202020204" pitchFamily="34" charset="0"/>
              <a:buNone/>
            </a:pPr>
            <a:endParaRPr lang="en-US" altLang="en-US" sz="1800" dirty="0">
              <a:solidFill>
                <a:srgbClr val="000000"/>
              </a:solidFill>
              <a:cs typeface="Calibri" panose="020F0502020204030204" pitchFamily="34" charset="0"/>
              <a:sym typeface="Calibri" panose="020F0502020204030204" pitchFamily="34" charset="0"/>
            </a:endParaRPr>
          </a:p>
        </p:txBody>
      </p:sp>
      <p:sp>
        <p:nvSpPr>
          <p:cNvPr id="24" name="Google Shape;473;p17"/>
          <p:cNvSpPr txBox="1">
            <a:spLocks noChangeArrowheads="1"/>
          </p:cNvSpPr>
          <p:nvPr/>
        </p:nvSpPr>
        <p:spPr bwMode="auto">
          <a:xfrm>
            <a:off x="4342042" y="4615697"/>
            <a:ext cx="4667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FFFFFF"/>
              </a:buClr>
              <a:buSzPts val="2000"/>
              <a:buFont typeface="Open Sans SemiBold" panose="020B0706030804020204"/>
              <a:buNone/>
            </a:pPr>
            <a:r>
              <a:rPr lang="en-US" altLang="en-US" sz="3200" b="1" dirty="0">
                <a:solidFill>
                  <a:srgbClr val="FFFFFF"/>
                </a:solidFill>
                <a:latin typeface="Open Sans SemiBold" panose="020B0706030804020204"/>
                <a:cs typeface="Arial" panose="020B0604020202020204" pitchFamily="34" charset="0"/>
                <a:sym typeface="Open Sans SemiBold" panose="020B0706030804020204"/>
              </a:rPr>
              <a:t>5</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5" name="Google Shape;462;p17"/>
          <p:cNvSpPr>
            <a:spLocks noChangeArrowheads="1"/>
          </p:cNvSpPr>
          <p:nvPr/>
        </p:nvSpPr>
        <p:spPr bwMode="auto">
          <a:xfrm>
            <a:off x="4108680" y="5394016"/>
            <a:ext cx="700088" cy="693818"/>
          </a:xfrm>
          <a:prstGeom prst="ellipse">
            <a:avLst/>
          </a:prstGeom>
          <a:solidFill>
            <a:srgbClr val="FC79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Arial" panose="020B0604020202020204" pitchFamily="34" charset="0"/>
              <a:buNone/>
            </a:pPr>
            <a:endParaRPr lang="en-US" altLang="en-US" sz="1800" dirty="0">
              <a:solidFill>
                <a:srgbClr val="000000"/>
              </a:solidFill>
              <a:cs typeface="Calibri" panose="020F0502020204030204" pitchFamily="34" charset="0"/>
              <a:sym typeface="Calibri" panose="020F0502020204030204" pitchFamily="34" charset="0"/>
            </a:endParaRPr>
          </a:p>
        </p:txBody>
      </p:sp>
      <p:sp>
        <p:nvSpPr>
          <p:cNvPr id="26" name="Google Shape;472;p17"/>
          <p:cNvSpPr txBox="1">
            <a:spLocks noChangeArrowheads="1"/>
          </p:cNvSpPr>
          <p:nvPr/>
        </p:nvSpPr>
        <p:spPr bwMode="auto">
          <a:xfrm>
            <a:off x="4342042" y="5472318"/>
            <a:ext cx="4667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FFFFFF"/>
              </a:buClr>
              <a:buSzPts val="2000"/>
              <a:buFont typeface="Open Sans SemiBold" panose="020B0706030804020204"/>
              <a:buNone/>
            </a:pPr>
            <a:r>
              <a:rPr lang="en-US" altLang="en-US" sz="3200" b="1" dirty="0">
                <a:solidFill>
                  <a:srgbClr val="FFFFFF"/>
                </a:solidFill>
                <a:latin typeface="Open Sans SemiBold" panose="020B0706030804020204"/>
                <a:cs typeface="Arial" panose="020B0604020202020204" pitchFamily="34" charset="0"/>
                <a:sym typeface="Open Sans SemiBold" panose="020B0706030804020204"/>
              </a:rPr>
              <a:t>6</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7" name="CuadroTexto 2"/>
          <p:cNvSpPr txBox="1">
            <a:spLocks noChangeArrowheads="1"/>
          </p:cNvSpPr>
          <p:nvPr/>
        </p:nvSpPr>
        <p:spPr bwMode="auto">
          <a:xfrm>
            <a:off x="4836500" y="5343494"/>
            <a:ext cx="7355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indent="0"/>
            <a:r>
              <a:rPr lang="es-ES" altLang="es-BO" sz="2400" dirty="0">
                <a:solidFill>
                  <a:schemeClr val="bg1">
                    <a:lumMod val="50000"/>
                  </a:schemeClr>
                </a:solidFill>
                <a:cs typeface="Arial" panose="020B0604020202020204" pitchFamily="34" charset="0"/>
              </a:rPr>
              <a:t>Programa de parto psicoprofiláctico</a:t>
            </a:r>
            <a:endParaRPr lang="es-BO" altLang="es-BO" sz="2400" dirty="0">
              <a:solidFill>
                <a:schemeClr val="bg1">
                  <a:lumMod val="50000"/>
                </a:schemeClr>
              </a:solidFill>
              <a:cs typeface="Arial" panose="020B0604020202020204" pitchFamily="34" charset="0"/>
            </a:endParaRPr>
          </a:p>
        </p:txBody>
      </p:sp>
    </p:spTree>
    <p:extLst>
      <p:ext uri="{BB962C8B-B14F-4D97-AF65-F5344CB8AC3E}">
        <p14:creationId xmlns:p14="http://schemas.microsoft.com/office/powerpoint/2010/main" val="7028711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1000"/>
                                        <p:tgtEl>
                                          <p:spTgt spid="23"/>
                                        </p:tgtEl>
                                      </p:cBhvr>
                                    </p:animEffect>
                                    <p:anim calcmode="lin" valueType="num">
                                      <p:cBhvr>
                                        <p:cTn id="81" dur="1000" fill="hold"/>
                                        <p:tgtEl>
                                          <p:spTgt spid="23"/>
                                        </p:tgtEl>
                                        <p:attrNameLst>
                                          <p:attrName>ppt_x</p:attrName>
                                        </p:attrNameLst>
                                      </p:cBhvr>
                                      <p:tavLst>
                                        <p:tav tm="0">
                                          <p:val>
                                            <p:strVal val="#ppt_x"/>
                                          </p:val>
                                        </p:tav>
                                        <p:tav tm="100000">
                                          <p:val>
                                            <p:strVal val="#ppt_x"/>
                                          </p:val>
                                        </p:tav>
                                      </p:tavLst>
                                    </p:anim>
                                    <p:anim calcmode="lin" valueType="num">
                                      <p:cBhvr>
                                        <p:cTn id="82" dur="1000" fill="hold"/>
                                        <p:tgtEl>
                                          <p:spTgt spid="23"/>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1000"/>
                                        <p:tgtEl>
                                          <p:spTgt spid="22"/>
                                        </p:tgtEl>
                                      </p:cBhvr>
                                    </p:animEffect>
                                    <p:anim calcmode="lin" valueType="num">
                                      <p:cBhvr>
                                        <p:cTn id="86" dur="1000" fill="hold"/>
                                        <p:tgtEl>
                                          <p:spTgt spid="22"/>
                                        </p:tgtEl>
                                        <p:attrNameLst>
                                          <p:attrName>ppt_x</p:attrName>
                                        </p:attrNameLst>
                                      </p:cBhvr>
                                      <p:tavLst>
                                        <p:tav tm="0">
                                          <p:val>
                                            <p:strVal val="#ppt_x"/>
                                          </p:val>
                                        </p:tav>
                                        <p:tav tm="100000">
                                          <p:val>
                                            <p:strVal val="#ppt_x"/>
                                          </p:val>
                                        </p:tav>
                                      </p:tavLst>
                                    </p:anim>
                                    <p:anim calcmode="lin" valueType="num">
                                      <p:cBhvr>
                                        <p:cTn id="8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1000"/>
                                        <p:tgtEl>
                                          <p:spTgt spid="26"/>
                                        </p:tgtEl>
                                      </p:cBhvr>
                                    </p:animEffect>
                                    <p:anim calcmode="lin" valueType="num">
                                      <p:cBhvr>
                                        <p:cTn id="93" dur="1000" fill="hold"/>
                                        <p:tgtEl>
                                          <p:spTgt spid="26"/>
                                        </p:tgtEl>
                                        <p:attrNameLst>
                                          <p:attrName>ppt_x</p:attrName>
                                        </p:attrNameLst>
                                      </p:cBhvr>
                                      <p:tavLst>
                                        <p:tav tm="0">
                                          <p:val>
                                            <p:strVal val="#ppt_x"/>
                                          </p:val>
                                        </p:tav>
                                        <p:tav tm="100000">
                                          <p:val>
                                            <p:strVal val="#ppt_x"/>
                                          </p:val>
                                        </p:tav>
                                      </p:tavLst>
                                    </p:anim>
                                    <p:anim calcmode="lin" valueType="num">
                                      <p:cBhvr>
                                        <p:cTn id="94" dur="1000" fill="hold"/>
                                        <p:tgtEl>
                                          <p:spTgt spid="26"/>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1000" fill="hold"/>
                                        <p:tgtEl>
                                          <p:spTgt spid="25"/>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fade">
                                      <p:cBhvr>
                                        <p:cTn id="102" dur="1000"/>
                                        <p:tgtEl>
                                          <p:spTgt spid="27"/>
                                        </p:tgtEl>
                                      </p:cBhvr>
                                    </p:animEffect>
                                    <p:anim calcmode="lin" valueType="num">
                                      <p:cBhvr>
                                        <p:cTn id="103" dur="1000" fill="hold"/>
                                        <p:tgtEl>
                                          <p:spTgt spid="27"/>
                                        </p:tgtEl>
                                        <p:attrNameLst>
                                          <p:attrName>ppt_x</p:attrName>
                                        </p:attrNameLst>
                                      </p:cBhvr>
                                      <p:tavLst>
                                        <p:tav tm="0">
                                          <p:val>
                                            <p:strVal val="#ppt_x"/>
                                          </p:val>
                                        </p:tav>
                                        <p:tav tm="100000">
                                          <p:val>
                                            <p:strVal val="#ppt_x"/>
                                          </p:val>
                                        </p:tav>
                                      </p:tavLst>
                                    </p:anim>
                                    <p:anim calcmode="lin" valueType="num">
                                      <p:cBhvr>
                                        <p:cTn id="10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p:bldP spid="10" grpId="0"/>
      <p:bldP spid="11" grpId="0" animBg="1"/>
      <p:bldP spid="12" grpId="0" animBg="1"/>
      <p:bldP spid="13" grpId="0"/>
      <p:bldP spid="14" grpId="0"/>
      <p:bldP spid="15" grpId="0"/>
      <p:bldP spid="16" grpId="0"/>
      <p:bldP spid="17" grpId="0"/>
      <p:bldP spid="22" grpId="0"/>
      <p:bldP spid="23" grpId="0" animBg="1"/>
      <p:bldP spid="24" grpId="0"/>
      <p:bldP spid="25" grpId="0" animBg="1"/>
      <p:bldP spid="26"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346257" y="656450"/>
            <a:ext cx="11570936" cy="675263"/>
          </a:xfrm>
          <a:prstGeom prst="roundRect">
            <a:avLst>
              <a:gd name="adj" fmla="val 23383"/>
            </a:avLst>
          </a:prstGeom>
          <a:solidFill>
            <a:schemeClr val="accent2"/>
          </a:solidFill>
          <a:ln>
            <a:solidFill>
              <a:schemeClr val="accent1"/>
            </a:solidFill>
          </a:ln>
        </p:spPr>
        <p:txBody>
          <a:bodyPr wrap="square">
            <a:spAutoFit/>
          </a:bodyPr>
          <a:lstStyle/>
          <a:p>
            <a:pPr algn="ctr"/>
            <a:r>
              <a:rPr lang="es-ES" sz="1600" dirty="0">
                <a:solidFill>
                  <a:schemeClr val="bg1"/>
                </a:solidFill>
              </a:rPr>
              <a:t>VIGILAR EL BIENESTAR FÍSICO, PSÍQUICO Y SOCIAL DE LOS TRABAJADORES A TRAVES DEL ÁREA DE MEDICINA DEL TRABAJO</a:t>
            </a:r>
            <a:endParaRPr lang="es-BO" sz="1600" dirty="0">
              <a:solidFill>
                <a:schemeClr val="bg1"/>
              </a:solidFill>
            </a:endParaRPr>
          </a:p>
        </p:txBody>
      </p:sp>
      <p:sp>
        <p:nvSpPr>
          <p:cNvPr id="3" name="Rectángulo 2"/>
          <p:cNvSpPr/>
          <p:nvPr/>
        </p:nvSpPr>
        <p:spPr>
          <a:xfrm>
            <a:off x="4527297" y="1398830"/>
            <a:ext cx="3258379" cy="584775"/>
          </a:xfrm>
          <a:prstGeom prst="rect">
            <a:avLst/>
          </a:prstGeom>
          <a:solidFill>
            <a:schemeClr val="accent2"/>
          </a:solidFill>
          <a:ln>
            <a:solidFill>
              <a:schemeClr val="accent1"/>
            </a:solidFill>
          </a:ln>
        </p:spPr>
        <p:txBody>
          <a:bodyPr wrap="square" rtlCol="0">
            <a:spAutoFit/>
          </a:bodyPr>
          <a:lstStyle/>
          <a:p>
            <a:pPr algn="ctr"/>
            <a:r>
              <a:rPr lang="es-ES" sz="1600" dirty="0">
                <a:solidFill>
                  <a:schemeClr val="bg1"/>
                </a:solidFill>
              </a:rPr>
              <a:t>PROGRAMA</a:t>
            </a:r>
          </a:p>
          <a:p>
            <a:pPr algn="ctr"/>
            <a:r>
              <a:rPr lang="es-ES" sz="1600" dirty="0">
                <a:solidFill>
                  <a:schemeClr val="bg1"/>
                </a:solidFill>
              </a:rPr>
              <a:t> PREVE - ESTRES</a:t>
            </a:r>
          </a:p>
        </p:txBody>
      </p:sp>
      <p:sp>
        <p:nvSpPr>
          <p:cNvPr id="5" name="Rectángulo 4"/>
          <p:cNvSpPr/>
          <p:nvPr/>
        </p:nvSpPr>
        <p:spPr>
          <a:xfrm>
            <a:off x="4527298" y="2063263"/>
            <a:ext cx="3288436" cy="40848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a:t>
            </a:r>
            <a:endParaRPr lang="es-BO" dirty="0"/>
          </a:p>
        </p:txBody>
      </p:sp>
      <p:sp>
        <p:nvSpPr>
          <p:cNvPr id="6" name="Rectángulo 5"/>
          <p:cNvSpPr/>
          <p:nvPr/>
        </p:nvSpPr>
        <p:spPr>
          <a:xfrm>
            <a:off x="7951483" y="1541159"/>
            <a:ext cx="3965710" cy="923330"/>
          </a:xfrm>
          <a:prstGeom prst="rect">
            <a:avLst/>
          </a:prstGeom>
        </p:spPr>
        <p:txBody>
          <a:bodyPr wrap="square">
            <a:spAutoFit/>
          </a:bodyPr>
          <a:lstStyle/>
          <a:p>
            <a:pPr marL="285750" indent="-285750">
              <a:buFont typeface="Wingdings" panose="05000000000000000000" pitchFamily="2" charset="2"/>
              <a:buChar char="ü"/>
            </a:pPr>
            <a:r>
              <a:rPr lang="es-ES" dirty="0"/>
              <a:t>Implementar el Programa en el eje troncal de la Caja Bancaria Estatal de Salud.</a:t>
            </a:r>
          </a:p>
        </p:txBody>
      </p:sp>
      <p:sp>
        <p:nvSpPr>
          <p:cNvPr id="7" name="Rectángulo 6"/>
          <p:cNvSpPr/>
          <p:nvPr/>
        </p:nvSpPr>
        <p:spPr>
          <a:xfrm>
            <a:off x="239911" y="4041577"/>
            <a:ext cx="3669538" cy="2308324"/>
          </a:xfrm>
          <a:prstGeom prst="rect">
            <a:avLst/>
          </a:prstGeom>
        </p:spPr>
        <p:txBody>
          <a:bodyPr wrap="square">
            <a:spAutoFit/>
          </a:bodyPr>
          <a:lstStyle/>
          <a:p>
            <a:r>
              <a:rPr lang="es-ES" dirty="0"/>
              <a:t>Es una propuesta de intervención multidisciplinaria: Enfermería, Nutrición, Fisioterapia, Psicología, Psiquiatría y Medicina del Trabajo, en el manejo del estrés laboral dirigido a los trabajadores asegurados de la Caja bancaria Estatal de Salud.</a:t>
            </a:r>
            <a:endParaRPr lang="es-BO" dirty="0"/>
          </a:p>
        </p:txBody>
      </p:sp>
      <p:sp>
        <p:nvSpPr>
          <p:cNvPr id="8" name="Rectángulo 7"/>
          <p:cNvSpPr/>
          <p:nvPr/>
        </p:nvSpPr>
        <p:spPr>
          <a:xfrm>
            <a:off x="346257" y="1300753"/>
            <a:ext cx="3416760" cy="26145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a:t>
            </a:r>
            <a:endParaRPr lang="es-BO" dirty="0"/>
          </a:p>
        </p:txBody>
      </p:sp>
      <p:graphicFrame>
        <p:nvGraphicFramePr>
          <p:cNvPr id="9" name="Gráfico 8">
            <a:extLst>
              <a:ext uri="{FF2B5EF4-FFF2-40B4-BE49-F238E27FC236}">
                <a16:creationId xmlns:a16="http://schemas.microsoft.com/office/drawing/2014/main" id="{56EAF018-DC31-B30A-4519-35C999E5B44A}"/>
              </a:ext>
            </a:extLst>
          </p:cNvPr>
          <p:cNvGraphicFramePr>
            <a:graphicFrameLocks/>
          </p:cNvGraphicFramePr>
          <p:nvPr>
            <p:extLst/>
          </p:nvPr>
        </p:nvGraphicFramePr>
        <p:xfrm>
          <a:off x="7951483" y="2719755"/>
          <a:ext cx="3762375" cy="3428380"/>
        </p:xfrm>
        <a:graphic>
          <a:graphicData uri="http://schemas.openxmlformats.org/drawingml/2006/chart">
            <c:chart xmlns:c="http://schemas.openxmlformats.org/drawingml/2006/chart" xmlns:r="http://schemas.openxmlformats.org/officeDocument/2006/relationships" r:id="rId2"/>
          </a:graphicData>
        </a:graphic>
      </p:graphicFrame>
      <p:pic>
        <p:nvPicPr>
          <p:cNvPr id="10" name="Imagen 9">
            <a:extLst>
              <a:ext uri="{FF2B5EF4-FFF2-40B4-BE49-F238E27FC236}">
                <a16:creationId xmlns:a16="http://schemas.microsoft.com/office/drawing/2014/main" id="{BB12A6BD-8E38-B715-9C87-829C47FE3DEF}"/>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foregroundMark x1="57833" y1="28833" x2="57833" y2="28833"/>
                        <a14:foregroundMark x1="46333" y1="31833" x2="46333" y2="31833"/>
                        <a14:foregroundMark x1="44000" y1="45667" x2="44000" y2="45667"/>
                        <a14:foregroundMark x1="36667" y1="33667" x2="36667" y2="33667"/>
                        <a14:foregroundMark x1="33333" y1="49833" x2="33333" y2="49833"/>
                      </a14:backgroundRemoval>
                    </a14:imgEffect>
                  </a14:imgLayer>
                </a14:imgProps>
              </a:ext>
            </a:extLst>
          </a:blip>
          <a:stretch>
            <a:fillRect/>
          </a:stretch>
        </p:blipFill>
        <p:spPr>
          <a:xfrm>
            <a:off x="10539810" y="3708137"/>
            <a:ext cx="795128" cy="795128"/>
          </a:xfrm>
          <a:prstGeom prst="rect">
            <a:avLst/>
          </a:prstGeom>
        </p:spPr>
      </p:pic>
      <p:pic>
        <p:nvPicPr>
          <p:cNvPr id="11" name="Imagen 10">
            <a:extLst>
              <a:ext uri="{FF2B5EF4-FFF2-40B4-BE49-F238E27FC236}">
                <a16:creationId xmlns:a16="http://schemas.microsoft.com/office/drawing/2014/main" id="{FF73688A-1B4D-42FE-1B7C-3E277CC37097}"/>
              </a:ext>
            </a:extLst>
          </p:cNvPr>
          <p:cNvPicPr>
            <a:picLocks noChangeAspect="1"/>
          </p:cNvPicPr>
          <p:nvPr/>
        </p:nvPicPr>
        <p:blipFill>
          <a:blip r:embed="rId5">
            <a:lum bright="70000" contrast="-70000"/>
            <a:extLst>
              <a:ext uri="{BEBA8EAE-BF5A-486C-A8C5-ECC9F3942E4B}">
                <a14:imgProps xmlns:a14="http://schemas.microsoft.com/office/drawing/2010/main">
                  <a14:imgLayer r:embed="rId4">
                    <a14:imgEffect>
                      <a14:backgroundRemoval t="10000" b="90000" l="10000" r="90000">
                        <a14:foregroundMark x1="58167" y1="23000" x2="58167" y2="23000"/>
                        <a14:foregroundMark x1="46333" y1="27667" x2="46333" y2="27667"/>
                        <a14:foregroundMark x1="43667" y1="47667" x2="43667" y2="47667"/>
                      </a14:backgroundRemoval>
                    </a14:imgEffect>
                  </a14:imgLayer>
                </a14:imgProps>
              </a:ext>
            </a:extLst>
          </a:blip>
          <a:stretch>
            <a:fillRect/>
          </a:stretch>
        </p:blipFill>
        <p:spPr>
          <a:xfrm>
            <a:off x="9010334" y="4584364"/>
            <a:ext cx="735055" cy="735055"/>
          </a:xfrm>
          <a:prstGeom prst="rect">
            <a:avLst/>
          </a:prstGeom>
        </p:spPr>
      </p:pic>
      <p:pic>
        <p:nvPicPr>
          <p:cNvPr id="12" name="Imagen 11"/>
          <p:cNvPicPr>
            <a:picLocks noChangeAspect="1"/>
          </p:cNvPicPr>
          <p:nvPr/>
        </p:nvPicPr>
        <p:blipFill>
          <a:blip r:embed="rId6"/>
          <a:stretch>
            <a:fillRect/>
          </a:stretch>
        </p:blipFill>
        <p:spPr>
          <a:xfrm>
            <a:off x="4564563" y="4048720"/>
            <a:ext cx="3218834" cy="2070617"/>
          </a:xfrm>
          <a:prstGeom prst="rect">
            <a:avLst/>
          </a:prstGeom>
        </p:spPr>
      </p:pic>
      <p:pic>
        <p:nvPicPr>
          <p:cNvPr id="13" name="Imagen 12"/>
          <p:cNvPicPr>
            <a:picLocks noChangeAspect="1"/>
          </p:cNvPicPr>
          <p:nvPr/>
        </p:nvPicPr>
        <p:blipFill>
          <a:blip r:embed="rId7"/>
          <a:stretch>
            <a:fillRect/>
          </a:stretch>
        </p:blipFill>
        <p:spPr>
          <a:xfrm>
            <a:off x="406823" y="1444498"/>
            <a:ext cx="3291188" cy="2327051"/>
          </a:xfrm>
          <a:prstGeom prst="rect">
            <a:avLst/>
          </a:prstGeom>
        </p:spPr>
      </p:pic>
      <p:pic>
        <p:nvPicPr>
          <p:cNvPr id="14" name="Imagen 13"/>
          <p:cNvPicPr>
            <a:picLocks noChangeAspect="1"/>
          </p:cNvPicPr>
          <p:nvPr/>
        </p:nvPicPr>
        <p:blipFill>
          <a:blip r:embed="rId8"/>
          <a:stretch>
            <a:fillRect/>
          </a:stretch>
        </p:blipFill>
        <p:spPr>
          <a:xfrm>
            <a:off x="4564563" y="2103870"/>
            <a:ext cx="3218834" cy="2087653"/>
          </a:xfrm>
          <a:prstGeom prst="rect">
            <a:avLst/>
          </a:prstGeom>
        </p:spPr>
      </p:pic>
      <p:sp>
        <p:nvSpPr>
          <p:cNvPr id="15" name="CuadroTexto 14"/>
          <p:cNvSpPr txBox="1"/>
          <p:nvPr/>
        </p:nvSpPr>
        <p:spPr>
          <a:xfrm>
            <a:off x="389299" y="116002"/>
            <a:ext cx="535261" cy="519351"/>
          </a:xfrm>
          <a:prstGeom prst="ellipse">
            <a:avLst/>
          </a:prstGeom>
          <a:solidFill>
            <a:srgbClr val="FF0000"/>
          </a:solidFill>
          <a:ln>
            <a:noFill/>
          </a:ln>
        </p:spPr>
        <p:txBody>
          <a:bodyPr wrap="square" rtlCol="0">
            <a:spAutoFit/>
          </a:bodyPr>
          <a:lstStyle/>
          <a:p>
            <a:r>
              <a:rPr lang="es-ES" b="1" dirty="0">
                <a:solidFill>
                  <a:schemeClr val="bg1"/>
                </a:solidFill>
              </a:rPr>
              <a:t>1</a:t>
            </a:r>
            <a:endParaRPr lang="es-BO" b="1" dirty="0">
              <a:solidFill>
                <a:schemeClr val="bg1"/>
              </a:solidFill>
            </a:endParaRPr>
          </a:p>
        </p:txBody>
      </p:sp>
      <p:sp>
        <p:nvSpPr>
          <p:cNvPr id="16" name="Rectángulo 1"/>
          <p:cNvSpPr>
            <a:spLocks noChangeArrowheads="1"/>
          </p:cNvSpPr>
          <p:nvPr/>
        </p:nvSpPr>
        <p:spPr bwMode="auto">
          <a:xfrm>
            <a:off x="846392" y="175623"/>
            <a:ext cx="104885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GARANTIZAR LA IMPLEMENTACIÓN DEL MODELO DE ATENCIÓN INTEGRAL DE SALUD  </a:t>
            </a:r>
          </a:p>
        </p:txBody>
      </p:sp>
    </p:spTree>
    <p:extLst>
      <p:ext uri="{BB962C8B-B14F-4D97-AF65-F5344CB8AC3E}">
        <p14:creationId xmlns:p14="http://schemas.microsoft.com/office/powerpoint/2010/main" val="7953996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p:cNvSpPr>
          <p:nvPr/>
        </p:nvSpPr>
        <p:spPr>
          <a:xfrm>
            <a:off x="576574" y="194816"/>
            <a:ext cx="11005826" cy="6988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5000"/>
              </a:lnSpc>
            </a:pPr>
            <a:r>
              <a:rPr lang="es-ES" sz="2400" b="1" spc="-50" dirty="0">
                <a:solidFill>
                  <a:schemeClr val="bg1">
                    <a:lumMod val="50000"/>
                  </a:schemeClr>
                </a:solidFill>
                <a:latin typeface="Century Gothic" panose="020B0502020202020204" pitchFamily="34" charset="0"/>
              </a:rPr>
              <a:t>POBLACIÓN AFILIADA ACTUALIZADO MARZO GESTIÓN 2024</a:t>
            </a:r>
          </a:p>
        </p:txBody>
      </p:sp>
      <p:sp>
        <p:nvSpPr>
          <p:cNvPr id="11" name="Rectángulo 10"/>
          <p:cNvSpPr/>
          <p:nvPr/>
        </p:nvSpPr>
        <p:spPr>
          <a:xfrm>
            <a:off x="107096" y="6019520"/>
            <a:ext cx="7054196" cy="276999"/>
          </a:xfrm>
          <a:prstGeom prst="rect">
            <a:avLst/>
          </a:prstGeom>
        </p:spPr>
        <p:txBody>
          <a:bodyPr wrap="square">
            <a:spAutoFit/>
          </a:bodyPr>
          <a:lstStyle/>
          <a:p>
            <a:r>
              <a:rPr lang="es-ES" sz="1200" dirty="0">
                <a:solidFill>
                  <a:srgbClr val="FF0000"/>
                </a:solidFill>
              </a:rPr>
              <a:t>Fuente: </a:t>
            </a:r>
            <a:r>
              <a:rPr lang="es-ES" sz="1200" dirty="0">
                <a:solidFill>
                  <a:srgbClr val="000000"/>
                </a:solidFill>
              </a:rPr>
              <a:t>Registros Sistema de Afiliaciones CBES Periodo actualizado  Marzo Gestión 2024</a:t>
            </a:r>
            <a:endParaRPr lang="es-BO" sz="1200" dirty="0">
              <a:solidFill>
                <a:srgbClr val="000000"/>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3993203723"/>
              </p:ext>
            </p:extLst>
          </p:nvPr>
        </p:nvGraphicFramePr>
        <p:xfrm>
          <a:off x="395150" y="1273923"/>
          <a:ext cx="4548041" cy="4475263"/>
        </p:xfrm>
        <a:graphic>
          <a:graphicData uri="http://schemas.openxmlformats.org/drawingml/2006/table">
            <a:tbl>
              <a:tblPr/>
              <a:tblGrid>
                <a:gridCol w="940712">
                  <a:extLst>
                    <a:ext uri="{9D8B030D-6E8A-4147-A177-3AD203B41FA5}">
                      <a16:colId xmlns:a16="http://schemas.microsoft.com/office/drawing/2014/main" val="20000"/>
                    </a:ext>
                  </a:extLst>
                </a:gridCol>
                <a:gridCol w="944505">
                  <a:extLst>
                    <a:ext uri="{9D8B030D-6E8A-4147-A177-3AD203B41FA5}">
                      <a16:colId xmlns:a16="http://schemas.microsoft.com/office/drawing/2014/main" val="20001"/>
                    </a:ext>
                  </a:extLst>
                </a:gridCol>
                <a:gridCol w="887608">
                  <a:extLst>
                    <a:ext uri="{9D8B030D-6E8A-4147-A177-3AD203B41FA5}">
                      <a16:colId xmlns:a16="http://schemas.microsoft.com/office/drawing/2014/main" val="20002"/>
                    </a:ext>
                  </a:extLst>
                </a:gridCol>
                <a:gridCol w="887608">
                  <a:extLst>
                    <a:ext uri="{9D8B030D-6E8A-4147-A177-3AD203B41FA5}">
                      <a16:colId xmlns:a16="http://schemas.microsoft.com/office/drawing/2014/main" val="20003"/>
                    </a:ext>
                  </a:extLst>
                </a:gridCol>
                <a:gridCol w="887608">
                  <a:extLst>
                    <a:ext uri="{9D8B030D-6E8A-4147-A177-3AD203B41FA5}">
                      <a16:colId xmlns:a16="http://schemas.microsoft.com/office/drawing/2014/main" val="20004"/>
                    </a:ext>
                  </a:extLst>
                </a:gridCol>
              </a:tblGrid>
              <a:tr h="183079">
                <a:tc rowSpan="2" gridSpan="2">
                  <a:txBody>
                    <a:bodyPr/>
                    <a:lstStyle/>
                    <a:p>
                      <a:pPr algn="ctr" fontAlgn="ctr"/>
                      <a:r>
                        <a:rPr lang="es-BO" sz="1000" b="1" i="0" u="none" strike="noStrike" dirty="0">
                          <a:solidFill>
                            <a:srgbClr val="FFFFFF"/>
                          </a:solidFill>
                          <a:effectLst/>
                          <a:latin typeface="Calibri" panose="020F0502020204030204" pitchFamily="34" charset="0"/>
                        </a:rPr>
                        <a:t>NACIONAL</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rowSpan="2" hMerge="1">
                  <a:txBody>
                    <a:bodyPr/>
                    <a:lstStyle/>
                    <a:p>
                      <a:endParaRPr lang="es-BO"/>
                    </a:p>
                  </a:txBody>
                  <a:tcPr/>
                </a:tc>
                <a:tc gridSpan="3">
                  <a:txBody>
                    <a:bodyPr/>
                    <a:lstStyle/>
                    <a:p>
                      <a:pPr algn="ctr" fontAlgn="ctr"/>
                      <a:r>
                        <a:rPr lang="es-BO" sz="1000" b="1" i="0" u="none" strike="noStrike" dirty="0">
                          <a:solidFill>
                            <a:srgbClr val="FFFFFF"/>
                          </a:solidFill>
                          <a:effectLst/>
                          <a:latin typeface="Calibri" panose="020F0502020204030204" pitchFamily="34" charset="0"/>
                        </a:rPr>
                        <a:t>POBLACIÓN  TOTAL ASEGURADA</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hMerge="1">
                  <a:txBody>
                    <a:bodyPr/>
                    <a:lstStyle/>
                    <a:p>
                      <a:endParaRPr lang="es-BO"/>
                    </a:p>
                  </a:txBody>
                  <a:tcPr/>
                </a:tc>
                <a:tc hMerge="1">
                  <a:txBody>
                    <a:bodyPr/>
                    <a:lstStyle/>
                    <a:p>
                      <a:endParaRPr lang="es-BO"/>
                    </a:p>
                  </a:txBody>
                  <a:tcPr/>
                </a:tc>
                <a:extLst>
                  <a:ext uri="{0D108BD9-81ED-4DB2-BD59-A6C34878D82A}">
                    <a16:rowId xmlns:a16="http://schemas.microsoft.com/office/drawing/2014/main" val="10000"/>
                  </a:ext>
                </a:extLst>
              </a:tr>
              <a:tr h="229070">
                <a:tc gridSpan="2" vMerge="1">
                  <a:txBody>
                    <a:bodyPr/>
                    <a:lstStyle/>
                    <a:p>
                      <a:endParaRPr lang="es-BO"/>
                    </a:p>
                  </a:txBody>
                  <a:tcPr/>
                </a:tc>
                <a:tc hMerge="1" vMerge="1">
                  <a:txBody>
                    <a:bodyPr/>
                    <a:lstStyle/>
                    <a:p>
                      <a:endParaRPr lang="es-BO"/>
                    </a:p>
                  </a:txBody>
                  <a:tcPr/>
                </a:tc>
                <a:tc>
                  <a:txBody>
                    <a:bodyPr/>
                    <a:lstStyle/>
                    <a:p>
                      <a:pPr algn="ctr" fontAlgn="b"/>
                      <a:r>
                        <a:rPr lang="es-BO" sz="1000" b="1" i="0" u="none" strike="noStrike" dirty="0">
                          <a:solidFill>
                            <a:srgbClr val="FFFFFF"/>
                          </a:solidFill>
                          <a:effectLst/>
                          <a:latin typeface="Calibri" panose="020F0502020204030204" pitchFamily="34" charset="0"/>
                        </a:rPr>
                        <a:t>MUJER</a:t>
                      </a:r>
                    </a:p>
                  </a:txBody>
                  <a:tcPr marL="12011" marR="12011" marT="120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s-BO" sz="1000" b="1" i="0" u="none" strike="noStrike" dirty="0">
                          <a:solidFill>
                            <a:srgbClr val="FFFFFF"/>
                          </a:solidFill>
                          <a:effectLst/>
                          <a:latin typeface="Calibri" panose="020F0502020204030204" pitchFamily="34" charset="0"/>
                        </a:rPr>
                        <a:t>HOMBRE</a:t>
                      </a:r>
                    </a:p>
                  </a:txBody>
                  <a:tcPr marL="12011" marR="12011" marT="1201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s-BO" sz="1000" b="1" i="0" u="none" strike="noStrike" dirty="0">
                          <a:solidFill>
                            <a:srgbClr val="FFFFFF"/>
                          </a:solidFill>
                          <a:effectLst/>
                          <a:latin typeface="Calibri" panose="020F0502020204030204" pitchFamily="34" charset="0"/>
                        </a:rPr>
                        <a:t>TOTAL</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extLst>
                  <a:ext uri="{0D108BD9-81ED-4DB2-BD59-A6C34878D82A}">
                    <a16:rowId xmlns:a16="http://schemas.microsoft.com/office/drawing/2014/main" val="10001"/>
                  </a:ext>
                </a:extLst>
              </a:tr>
              <a:tr h="225532">
                <a:tc rowSpan="18">
                  <a:txBody>
                    <a:bodyPr/>
                    <a:lstStyle/>
                    <a:p>
                      <a:pPr algn="ctr" fontAlgn="ctr"/>
                      <a:r>
                        <a:rPr lang="es-BO" sz="1000" b="0" i="0" u="none" strike="noStrike" dirty="0">
                          <a:solidFill>
                            <a:srgbClr val="FFFFFF"/>
                          </a:solidFill>
                          <a:effectLst/>
                          <a:latin typeface="Arial" panose="020B0604020202020204" pitchFamily="34" charset="0"/>
                        </a:rPr>
                        <a:t>GRUPOS DE EDAD</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l" fontAlgn="ctr"/>
                      <a:r>
                        <a:rPr lang="es-BO" sz="1000" b="0" i="0" u="none" strike="noStrike" dirty="0">
                          <a:solidFill>
                            <a:srgbClr val="000000"/>
                          </a:solidFill>
                          <a:effectLst/>
                          <a:latin typeface="Calibri" panose="020F0502020204030204" pitchFamily="34" charset="0"/>
                        </a:rPr>
                        <a:t>Menos de 1</a:t>
                      </a:r>
                    </a:p>
                  </a:txBody>
                  <a:tcPr marL="108096"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BO" sz="1000" b="0" i="0" u="none" strike="noStrike" dirty="0">
                          <a:solidFill>
                            <a:srgbClr val="000000"/>
                          </a:solidFill>
                          <a:effectLst/>
                          <a:latin typeface="Calibri" panose="020F0502020204030204" pitchFamily="34" charset="0"/>
                        </a:rPr>
                        <a:t>404</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0" i="0" u="none" strike="noStrike" dirty="0">
                          <a:solidFill>
                            <a:srgbClr val="000000"/>
                          </a:solidFill>
                          <a:effectLst/>
                          <a:latin typeface="Calibri" panose="020F0502020204030204" pitchFamily="34" charset="0"/>
                        </a:rPr>
                        <a:t>436</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1" i="0" u="none" strike="noStrike" dirty="0">
                          <a:solidFill>
                            <a:srgbClr val="000000"/>
                          </a:solidFill>
                          <a:effectLst/>
                          <a:latin typeface="Calibri" panose="020F0502020204030204" pitchFamily="34" charset="0"/>
                        </a:rPr>
                        <a:t>840</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5532">
                <a:tc vMerge="1">
                  <a:txBody>
                    <a:bodyPr/>
                    <a:lstStyle/>
                    <a:p>
                      <a:endParaRPr lang="es-BO"/>
                    </a:p>
                  </a:txBody>
                  <a:tcPr/>
                </a:tc>
                <a:tc>
                  <a:txBody>
                    <a:bodyPr/>
                    <a:lstStyle/>
                    <a:p>
                      <a:pPr algn="ctr" fontAlgn="ctr"/>
                      <a:r>
                        <a:rPr lang="es-BO" sz="1000" b="0" i="0" u="none" strike="noStrike" dirty="0">
                          <a:solidFill>
                            <a:srgbClr val="000000"/>
                          </a:solidFill>
                          <a:effectLst/>
                          <a:latin typeface="Calibri" panose="020F0502020204030204" pitchFamily="34" charset="0"/>
                        </a:rPr>
                        <a:t>1 - 4</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BO" sz="1000" b="0" i="0" u="none" strike="noStrike" dirty="0">
                          <a:solidFill>
                            <a:srgbClr val="000000"/>
                          </a:solidFill>
                          <a:effectLst/>
                          <a:latin typeface="Calibri" panose="020F0502020204030204" pitchFamily="34" charset="0"/>
                        </a:rPr>
                        <a:t>1.654</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0" i="0" u="none" strike="noStrike" dirty="0">
                          <a:solidFill>
                            <a:srgbClr val="000000"/>
                          </a:solidFill>
                          <a:effectLst/>
                          <a:latin typeface="Calibri" panose="020F0502020204030204" pitchFamily="34" charset="0"/>
                        </a:rPr>
                        <a:t>1.822</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1" i="0" u="none" strike="noStrike" dirty="0">
                          <a:solidFill>
                            <a:srgbClr val="000000"/>
                          </a:solidFill>
                          <a:effectLst/>
                          <a:latin typeface="Calibri" panose="020F0502020204030204" pitchFamily="34" charset="0"/>
                        </a:rPr>
                        <a:t>3.476</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5532">
                <a:tc vMerge="1">
                  <a:txBody>
                    <a:bodyPr/>
                    <a:lstStyle/>
                    <a:p>
                      <a:endParaRPr lang="es-BO"/>
                    </a:p>
                  </a:txBody>
                  <a:tcPr/>
                </a:tc>
                <a:tc>
                  <a:txBody>
                    <a:bodyPr/>
                    <a:lstStyle/>
                    <a:p>
                      <a:pPr algn="ctr" fontAlgn="ctr"/>
                      <a:r>
                        <a:rPr lang="es-BO" sz="1000" b="0" i="0" u="none" strike="noStrike" dirty="0">
                          <a:solidFill>
                            <a:srgbClr val="000000"/>
                          </a:solidFill>
                          <a:effectLst/>
                          <a:latin typeface="Calibri" panose="020F0502020204030204" pitchFamily="34" charset="0"/>
                        </a:rPr>
                        <a:t>5 - 9</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BO" sz="1000" b="0" i="0" u="none" strike="noStrike" dirty="0">
                          <a:solidFill>
                            <a:srgbClr val="000000"/>
                          </a:solidFill>
                          <a:effectLst/>
                          <a:latin typeface="Calibri" panose="020F0502020204030204" pitchFamily="34" charset="0"/>
                        </a:rPr>
                        <a:t>1.877</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0" i="0" u="none" strike="noStrike" dirty="0">
                          <a:solidFill>
                            <a:srgbClr val="000000"/>
                          </a:solidFill>
                          <a:effectLst/>
                          <a:latin typeface="Calibri" panose="020F0502020204030204" pitchFamily="34" charset="0"/>
                        </a:rPr>
                        <a:t>2.007</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1" i="0" u="none" strike="noStrike" dirty="0">
                          <a:solidFill>
                            <a:srgbClr val="000000"/>
                          </a:solidFill>
                          <a:effectLst/>
                          <a:latin typeface="Calibri" panose="020F0502020204030204" pitchFamily="34" charset="0"/>
                        </a:rPr>
                        <a:t>3.884</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5532">
                <a:tc vMerge="1">
                  <a:txBody>
                    <a:bodyPr/>
                    <a:lstStyle/>
                    <a:p>
                      <a:endParaRPr lang="es-BO"/>
                    </a:p>
                  </a:txBody>
                  <a:tcPr/>
                </a:tc>
                <a:tc>
                  <a:txBody>
                    <a:bodyPr/>
                    <a:lstStyle/>
                    <a:p>
                      <a:pPr algn="ctr" fontAlgn="ctr"/>
                      <a:r>
                        <a:rPr lang="es-BO" sz="1000" b="0" i="0" u="none" strike="noStrike" dirty="0">
                          <a:solidFill>
                            <a:srgbClr val="000000"/>
                          </a:solidFill>
                          <a:effectLst/>
                          <a:latin typeface="Calibri" panose="020F0502020204030204" pitchFamily="34" charset="0"/>
                        </a:rPr>
                        <a:t>10 - 14</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BO" sz="1000" b="0" i="0" u="none" strike="noStrike" dirty="0">
                          <a:solidFill>
                            <a:srgbClr val="000000"/>
                          </a:solidFill>
                          <a:effectLst/>
                          <a:latin typeface="Calibri" panose="020F0502020204030204" pitchFamily="34" charset="0"/>
                        </a:rPr>
                        <a:t>1227</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0" i="0" u="none" strike="noStrike" dirty="0">
                          <a:solidFill>
                            <a:srgbClr val="000000"/>
                          </a:solidFill>
                          <a:effectLst/>
                          <a:latin typeface="Calibri" panose="020F0502020204030204" pitchFamily="34" charset="0"/>
                        </a:rPr>
                        <a:t>1.337</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1" i="0" u="none" strike="noStrike" dirty="0">
                          <a:solidFill>
                            <a:srgbClr val="000000"/>
                          </a:solidFill>
                          <a:effectLst/>
                          <a:latin typeface="Calibri" panose="020F0502020204030204" pitchFamily="34" charset="0"/>
                        </a:rPr>
                        <a:t>2.564</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5532">
                <a:tc vMerge="1">
                  <a:txBody>
                    <a:bodyPr/>
                    <a:lstStyle/>
                    <a:p>
                      <a:endParaRPr lang="es-BO"/>
                    </a:p>
                  </a:txBody>
                  <a:tcPr/>
                </a:tc>
                <a:tc>
                  <a:txBody>
                    <a:bodyPr/>
                    <a:lstStyle/>
                    <a:p>
                      <a:pPr algn="ctr" fontAlgn="ctr"/>
                      <a:r>
                        <a:rPr lang="es-BO" sz="1000" b="0" i="0" u="none" strike="noStrike" dirty="0">
                          <a:solidFill>
                            <a:srgbClr val="000000"/>
                          </a:solidFill>
                          <a:effectLst/>
                          <a:latin typeface="Calibri" panose="020F0502020204030204" pitchFamily="34" charset="0"/>
                        </a:rPr>
                        <a:t>15 - 19</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BO" sz="1000" b="0" i="0" u="none" strike="noStrike" dirty="0">
                          <a:solidFill>
                            <a:srgbClr val="000000"/>
                          </a:solidFill>
                          <a:effectLst/>
                          <a:latin typeface="Calibri" panose="020F0502020204030204" pitchFamily="34" charset="0"/>
                        </a:rPr>
                        <a:t>700</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0" i="0" u="none" strike="noStrike" dirty="0">
                          <a:solidFill>
                            <a:srgbClr val="000000"/>
                          </a:solidFill>
                          <a:effectLst/>
                          <a:latin typeface="Calibri" panose="020F0502020204030204" pitchFamily="34" charset="0"/>
                        </a:rPr>
                        <a:t>721</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1" i="0" u="none" strike="noStrike" dirty="0">
                          <a:solidFill>
                            <a:srgbClr val="000000"/>
                          </a:solidFill>
                          <a:effectLst/>
                          <a:latin typeface="Calibri" panose="020F0502020204030204" pitchFamily="34" charset="0"/>
                        </a:rPr>
                        <a:t>1.421</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5532">
                <a:tc vMerge="1">
                  <a:txBody>
                    <a:bodyPr/>
                    <a:lstStyle/>
                    <a:p>
                      <a:endParaRPr lang="es-BO"/>
                    </a:p>
                  </a:txBody>
                  <a:tcPr/>
                </a:tc>
                <a:tc>
                  <a:txBody>
                    <a:bodyPr/>
                    <a:lstStyle/>
                    <a:p>
                      <a:pPr algn="ctr" fontAlgn="ctr"/>
                      <a:r>
                        <a:rPr lang="es-BO" sz="1000" b="0" i="0" u="none" strike="noStrike" dirty="0">
                          <a:solidFill>
                            <a:srgbClr val="000000"/>
                          </a:solidFill>
                          <a:effectLst/>
                          <a:latin typeface="Calibri" panose="020F0502020204030204" pitchFamily="34" charset="0"/>
                        </a:rPr>
                        <a:t>20 - 24</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BO" sz="1000" b="0" i="0" u="none" strike="noStrike" dirty="0">
                          <a:solidFill>
                            <a:srgbClr val="000000"/>
                          </a:solidFill>
                          <a:effectLst/>
                          <a:latin typeface="Calibri" panose="020F0502020204030204" pitchFamily="34" charset="0"/>
                        </a:rPr>
                        <a:t>177</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0" i="0" u="none" strike="noStrike" dirty="0">
                          <a:solidFill>
                            <a:srgbClr val="000000"/>
                          </a:solidFill>
                          <a:effectLst/>
                          <a:latin typeface="Calibri" panose="020F0502020204030204" pitchFamily="34" charset="0"/>
                        </a:rPr>
                        <a:t>133</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1" i="0" u="none" strike="noStrike" dirty="0">
                          <a:solidFill>
                            <a:srgbClr val="000000"/>
                          </a:solidFill>
                          <a:effectLst/>
                          <a:latin typeface="Calibri" panose="020F0502020204030204" pitchFamily="34" charset="0"/>
                        </a:rPr>
                        <a:t>310</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5532">
                <a:tc vMerge="1">
                  <a:txBody>
                    <a:bodyPr/>
                    <a:lstStyle/>
                    <a:p>
                      <a:endParaRPr lang="es-BO"/>
                    </a:p>
                  </a:txBody>
                  <a:tcPr/>
                </a:tc>
                <a:tc>
                  <a:txBody>
                    <a:bodyPr/>
                    <a:lstStyle/>
                    <a:p>
                      <a:pPr algn="ctr" fontAlgn="ctr"/>
                      <a:r>
                        <a:rPr lang="es-BO" sz="1000" b="0" i="0" u="none" strike="noStrike" dirty="0">
                          <a:solidFill>
                            <a:srgbClr val="000000"/>
                          </a:solidFill>
                          <a:effectLst/>
                          <a:latin typeface="Calibri" panose="020F0502020204030204" pitchFamily="34" charset="0"/>
                        </a:rPr>
                        <a:t>25 - 29</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BO" sz="1000" b="0" i="0" u="none" strike="noStrike" dirty="0">
                          <a:solidFill>
                            <a:srgbClr val="000000"/>
                          </a:solidFill>
                          <a:effectLst/>
                          <a:latin typeface="Calibri" panose="020F0502020204030204" pitchFamily="34" charset="0"/>
                        </a:rPr>
                        <a:t>1.323</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0" i="0" u="none" strike="noStrike" dirty="0">
                          <a:solidFill>
                            <a:srgbClr val="000000"/>
                          </a:solidFill>
                          <a:effectLst/>
                          <a:latin typeface="Calibri" panose="020F0502020204030204" pitchFamily="34" charset="0"/>
                        </a:rPr>
                        <a:t>566</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1" i="0" u="none" strike="noStrike" dirty="0">
                          <a:solidFill>
                            <a:srgbClr val="000000"/>
                          </a:solidFill>
                          <a:effectLst/>
                          <a:latin typeface="Calibri" panose="020F0502020204030204" pitchFamily="34" charset="0"/>
                        </a:rPr>
                        <a:t>1.889</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5532">
                <a:tc vMerge="1">
                  <a:txBody>
                    <a:bodyPr/>
                    <a:lstStyle/>
                    <a:p>
                      <a:endParaRPr lang="es-BO"/>
                    </a:p>
                  </a:txBody>
                  <a:tcPr/>
                </a:tc>
                <a:tc>
                  <a:txBody>
                    <a:bodyPr/>
                    <a:lstStyle/>
                    <a:p>
                      <a:pPr algn="ctr" fontAlgn="ctr"/>
                      <a:r>
                        <a:rPr lang="es-BO" sz="1000" b="0" i="0" u="none" strike="noStrike" dirty="0">
                          <a:solidFill>
                            <a:srgbClr val="000000"/>
                          </a:solidFill>
                          <a:effectLst/>
                          <a:latin typeface="Calibri" panose="020F0502020204030204" pitchFamily="34" charset="0"/>
                        </a:rPr>
                        <a:t>30 - 34</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BO" sz="1000" b="0" i="0" u="none" strike="noStrike" dirty="0">
                          <a:solidFill>
                            <a:srgbClr val="000000"/>
                          </a:solidFill>
                          <a:effectLst/>
                          <a:latin typeface="Calibri" panose="020F0502020204030204" pitchFamily="34" charset="0"/>
                        </a:rPr>
                        <a:t>3.436</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0" i="0" u="none" strike="noStrike" dirty="0">
                          <a:solidFill>
                            <a:srgbClr val="000000"/>
                          </a:solidFill>
                          <a:effectLst/>
                          <a:latin typeface="Calibri" panose="020F0502020204030204" pitchFamily="34" charset="0"/>
                        </a:rPr>
                        <a:t>1.469</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1" i="0" u="none" strike="noStrike" dirty="0">
                          <a:solidFill>
                            <a:srgbClr val="000000"/>
                          </a:solidFill>
                          <a:effectLst/>
                          <a:latin typeface="Calibri" panose="020F0502020204030204" pitchFamily="34" charset="0"/>
                        </a:rPr>
                        <a:t>4.905</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25532">
                <a:tc vMerge="1">
                  <a:txBody>
                    <a:bodyPr/>
                    <a:lstStyle/>
                    <a:p>
                      <a:endParaRPr lang="es-BO"/>
                    </a:p>
                  </a:txBody>
                  <a:tcPr/>
                </a:tc>
                <a:tc>
                  <a:txBody>
                    <a:bodyPr/>
                    <a:lstStyle/>
                    <a:p>
                      <a:pPr algn="ctr" fontAlgn="ctr"/>
                      <a:r>
                        <a:rPr lang="es-BO" sz="1000" b="0" i="0" u="none" strike="noStrike" dirty="0">
                          <a:solidFill>
                            <a:srgbClr val="000000"/>
                          </a:solidFill>
                          <a:effectLst/>
                          <a:latin typeface="Calibri" panose="020F0502020204030204" pitchFamily="34" charset="0"/>
                        </a:rPr>
                        <a:t>35 - 39</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BO" sz="1000" b="0" i="0" u="none" strike="noStrike" dirty="0">
                          <a:solidFill>
                            <a:srgbClr val="000000"/>
                          </a:solidFill>
                          <a:effectLst/>
                          <a:latin typeface="Calibri" panose="020F0502020204030204" pitchFamily="34" charset="0"/>
                        </a:rPr>
                        <a:t>4.687</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0" i="0" u="none" strike="noStrike" dirty="0">
                          <a:solidFill>
                            <a:srgbClr val="000000"/>
                          </a:solidFill>
                          <a:effectLst/>
                          <a:latin typeface="Calibri" panose="020F0502020204030204" pitchFamily="34" charset="0"/>
                        </a:rPr>
                        <a:t>2.746</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1" i="0" u="none" strike="noStrike" dirty="0">
                          <a:solidFill>
                            <a:srgbClr val="000000"/>
                          </a:solidFill>
                          <a:effectLst/>
                          <a:latin typeface="Calibri" panose="020F0502020204030204" pitchFamily="34" charset="0"/>
                        </a:rPr>
                        <a:t>7.433</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25532">
                <a:tc vMerge="1">
                  <a:txBody>
                    <a:bodyPr/>
                    <a:lstStyle/>
                    <a:p>
                      <a:endParaRPr lang="es-BO"/>
                    </a:p>
                  </a:txBody>
                  <a:tcPr/>
                </a:tc>
                <a:tc>
                  <a:txBody>
                    <a:bodyPr/>
                    <a:lstStyle/>
                    <a:p>
                      <a:pPr algn="ctr" fontAlgn="ctr"/>
                      <a:r>
                        <a:rPr lang="es-BO" sz="1000" b="0" i="0" u="none" strike="noStrike" dirty="0">
                          <a:solidFill>
                            <a:srgbClr val="000000"/>
                          </a:solidFill>
                          <a:effectLst/>
                          <a:latin typeface="Calibri" panose="020F0502020204030204" pitchFamily="34" charset="0"/>
                        </a:rPr>
                        <a:t>40 - 44</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BO" sz="1000" b="0" i="0" u="none" strike="noStrike" dirty="0">
                          <a:solidFill>
                            <a:srgbClr val="000000"/>
                          </a:solidFill>
                          <a:effectLst/>
                          <a:latin typeface="Calibri" panose="020F0502020204030204" pitchFamily="34" charset="0"/>
                        </a:rPr>
                        <a:t>2.497</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0" i="0" u="none" strike="noStrike" dirty="0">
                          <a:solidFill>
                            <a:srgbClr val="000000"/>
                          </a:solidFill>
                          <a:effectLst/>
                          <a:latin typeface="Calibri" panose="020F0502020204030204" pitchFamily="34" charset="0"/>
                        </a:rPr>
                        <a:t>1.851</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1" i="0" u="none" strike="noStrike" dirty="0">
                          <a:solidFill>
                            <a:srgbClr val="000000"/>
                          </a:solidFill>
                          <a:effectLst/>
                          <a:latin typeface="Calibri" panose="020F0502020204030204" pitchFamily="34" charset="0"/>
                        </a:rPr>
                        <a:t>4.348</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25532">
                <a:tc vMerge="1">
                  <a:txBody>
                    <a:bodyPr/>
                    <a:lstStyle/>
                    <a:p>
                      <a:endParaRPr lang="es-BO"/>
                    </a:p>
                  </a:txBody>
                  <a:tcPr/>
                </a:tc>
                <a:tc>
                  <a:txBody>
                    <a:bodyPr/>
                    <a:lstStyle/>
                    <a:p>
                      <a:pPr algn="ctr" fontAlgn="ctr"/>
                      <a:r>
                        <a:rPr lang="es-BO" sz="1000" b="0" i="0" u="none" strike="noStrike" dirty="0">
                          <a:solidFill>
                            <a:srgbClr val="000000"/>
                          </a:solidFill>
                          <a:effectLst/>
                          <a:latin typeface="Calibri" panose="020F0502020204030204" pitchFamily="34" charset="0"/>
                        </a:rPr>
                        <a:t>45 - 49</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BO" sz="1000" b="0" i="0" u="none" strike="noStrike" dirty="0">
                          <a:solidFill>
                            <a:srgbClr val="000000"/>
                          </a:solidFill>
                          <a:effectLst/>
                          <a:latin typeface="Calibri" panose="020F0502020204030204" pitchFamily="34" charset="0"/>
                        </a:rPr>
                        <a:t>1.264</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0" i="0" u="none" strike="noStrike" dirty="0">
                          <a:solidFill>
                            <a:srgbClr val="000000"/>
                          </a:solidFill>
                          <a:effectLst/>
                          <a:latin typeface="Calibri" panose="020F0502020204030204" pitchFamily="34" charset="0"/>
                        </a:rPr>
                        <a:t>902</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1" i="0" u="none" strike="noStrike" dirty="0">
                          <a:solidFill>
                            <a:srgbClr val="000000"/>
                          </a:solidFill>
                          <a:effectLst/>
                          <a:latin typeface="Calibri" panose="020F0502020204030204" pitchFamily="34" charset="0"/>
                        </a:rPr>
                        <a:t>2.166</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25532">
                <a:tc vMerge="1">
                  <a:txBody>
                    <a:bodyPr/>
                    <a:lstStyle/>
                    <a:p>
                      <a:endParaRPr lang="es-BO"/>
                    </a:p>
                  </a:txBody>
                  <a:tcPr/>
                </a:tc>
                <a:tc>
                  <a:txBody>
                    <a:bodyPr/>
                    <a:lstStyle/>
                    <a:p>
                      <a:pPr algn="ctr" fontAlgn="ctr"/>
                      <a:r>
                        <a:rPr lang="es-BO" sz="1000" b="0" i="0" u="none" strike="noStrike" dirty="0">
                          <a:solidFill>
                            <a:srgbClr val="000000"/>
                          </a:solidFill>
                          <a:effectLst/>
                          <a:latin typeface="Calibri" panose="020F0502020204030204" pitchFamily="34" charset="0"/>
                        </a:rPr>
                        <a:t>50 - 54</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BO" sz="1000" b="0" i="0" u="none" strike="noStrike" dirty="0">
                          <a:solidFill>
                            <a:srgbClr val="000000"/>
                          </a:solidFill>
                          <a:effectLst/>
                          <a:latin typeface="Calibri" panose="020F0502020204030204" pitchFamily="34" charset="0"/>
                        </a:rPr>
                        <a:t>715</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0" i="0" u="none" strike="noStrike" dirty="0">
                          <a:solidFill>
                            <a:srgbClr val="000000"/>
                          </a:solidFill>
                          <a:effectLst/>
                          <a:latin typeface="Calibri" panose="020F0502020204030204" pitchFamily="34" charset="0"/>
                        </a:rPr>
                        <a:t>509</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1" i="0" u="none" strike="noStrike" dirty="0">
                          <a:solidFill>
                            <a:srgbClr val="000000"/>
                          </a:solidFill>
                          <a:effectLst/>
                          <a:latin typeface="Calibri" panose="020F0502020204030204" pitchFamily="34" charset="0"/>
                        </a:rPr>
                        <a:t>1.224</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25532">
                <a:tc vMerge="1">
                  <a:txBody>
                    <a:bodyPr/>
                    <a:lstStyle/>
                    <a:p>
                      <a:endParaRPr lang="es-BO"/>
                    </a:p>
                  </a:txBody>
                  <a:tcPr/>
                </a:tc>
                <a:tc>
                  <a:txBody>
                    <a:bodyPr/>
                    <a:lstStyle/>
                    <a:p>
                      <a:pPr algn="ctr" fontAlgn="ctr"/>
                      <a:r>
                        <a:rPr lang="es-BO" sz="1000" b="0" i="0" u="none" strike="noStrike" dirty="0">
                          <a:solidFill>
                            <a:srgbClr val="000000"/>
                          </a:solidFill>
                          <a:effectLst/>
                          <a:latin typeface="Calibri" panose="020F0502020204030204" pitchFamily="34" charset="0"/>
                        </a:rPr>
                        <a:t>55 - 59</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BO" sz="1000" b="0" i="0" u="none" strike="noStrike" dirty="0">
                          <a:solidFill>
                            <a:srgbClr val="000000"/>
                          </a:solidFill>
                          <a:effectLst/>
                          <a:latin typeface="Calibri" panose="020F0502020204030204" pitchFamily="34" charset="0"/>
                        </a:rPr>
                        <a:t>545</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0" i="0" u="none" strike="noStrike" dirty="0">
                          <a:solidFill>
                            <a:srgbClr val="000000"/>
                          </a:solidFill>
                          <a:effectLst/>
                          <a:latin typeface="Calibri" panose="020F0502020204030204" pitchFamily="34" charset="0"/>
                        </a:rPr>
                        <a:t>363</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1" i="0" u="none" strike="noStrike" dirty="0">
                          <a:solidFill>
                            <a:srgbClr val="000000"/>
                          </a:solidFill>
                          <a:effectLst/>
                          <a:latin typeface="Calibri" panose="020F0502020204030204" pitchFamily="34" charset="0"/>
                        </a:rPr>
                        <a:t>908</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25532">
                <a:tc vMerge="1">
                  <a:txBody>
                    <a:bodyPr/>
                    <a:lstStyle/>
                    <a:p>
                      <a:endParaRPr lang="es-BO"/>
                    </a:p>
                  </a:txBody>
                  <a:tcPr/>
                </a:tc>
                <a:tc>
                  <a:txBody>
                    <a:bodyPr/>
                    <a:lstStyle/>
                    <a:p>
                      <a:pPr algn="ctr" fontAlgn="ctr"/>
                      <a:r>
                        <a:rPr lang="es-BO" sz="1000" b="0" i="0" u="none" strike="noStrike" dirty="0">
                          <a:solidFill>
                            <a:srgbClr val="000000"/>
                          </a:solidFill>
                          <a:effectLst/>
                          <a:latin typeface="Calibri" panose="020F0502020204030204" pitchFamily="34" charset="0"/>
                        </a:rPr>
                        <a:t>60 - 64</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BO" sz="1000" b="0" i="0" u="none" strike="noStrike" dirty="0">
                          <a:solidFill>
                            <a:srgbClr val="000000"/>
                          </a:solidFill>
                          <a:effectLst/>
                          <a:latin typeface="Calibri" panose="020F0502020204030204" pitchFamily="34" charset="0"/>
                        </a:rPr>
                        <a:t>537</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0" i="0" u="none" strike="noStrike" dirty="0">
                          <a:solidFill>
                            <a:srgbClr val="000000"/>
                          </a:solidFill>
                          <a:effectLst/>
                          <a:latin typeface="Calibri" panose="020F0502020204030204" pitchFamily="34" charset="0"/>
                        </a:rPr>
                        <a:t>413</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1" i="0" u="none" strike="noStrike" dirty="0">
                          <a:solidFill>
                            <a:srgbClr val="000000"/>
                          </a:solidFill>
                          <a:effectLst/>
                          <a:latin typeface="Calibri" panose="020F0502020204030204" pitchFamily="34" charset="0"/>
                        </a:rPr>
                        <a:t>950</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25532">
                <a:tc vMerge="1">
                  <a:txBody>
                    <a:bodyPr/>
                    <a:lstStyle/>
                    <a:p>
                      <a:endParaRPr lang="es-BO"/>
                    </a:p>
                  </a:txBody>
                  <a:tcPr/>
                </a:tc>
                <a:tc>
                  <a:txBody>
                    <a:bodyPr/>
                    <a:lstStyle/>
                    <a:p>
                      <a:pPr algn="ctr" fontAlgn="ctr"/>
                      <a:r>
                        <a:rPr lang="es-BO" sz="1000" b="0" i="0" u="none" strike="noStrike" dirty="0">
                          <a:solidFill>
                            <a:srgbClr val="000000"/>
                          </a:solidFill>
                          <a:effectLst/>
                          <a:latin typeface="Calibri" panose="020F0502020204030204" pitchFamily="34" charset="0"/>
                        </a:rPr>
                        <a:t>65 - 69</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BO" sz="1000" b="0" i="0" u="none" strike="noStrike" dirty="0">
                          <a:solidFill>
                            <a:srgbClr val="000000"/>
                          </a:solidFill>
                          <a:effectLst/>
                          <a:latin typeface="Calibri" panose="020F0502020204030204" pitchFamily="34" charset="0"/>
                        </a:rPr>
                        <a:t>357</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0" i="0" u="none" strike="noStrike" dirty="0">
                          <a:solidFill>
                            <a:srgbClr val="000000"/>
                          </a:solidFill>
                          <a:effectLst/>
                          <a:latin typeface="Calibri" panose="020F0502020204030204" pitchFamily="34" charset="0"/>
                        </a:rPr>
                        <a:t>325</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1" i="0" u="none" strike="noStrike" dirty="0">
                          <a:solidFill>
                            <a:srgbClr val="000000"/>
                          </a:solidFill>
                          <a:effectLst/>
                          <a:latin typeface="Calibri" panose="020F0502020204030204" pitchFamily="34" charset="0"/>
                        </a:rPr>
                        <a:t>682</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25532">
                <a:tc vMerge="1">
                  <a:txBody>
                    <a:bodyPr/>
                    <a:lstStyle/>
                    <a:p>
                      <a:endParaRPr lang="es-BO"/>
                    </a:p>
                  </a:txBody>
                  <a:tcPr/>
                </a:tc>
                <a:tc>
                  <a:txBody>
                    <a:bodyPr/>
                    <a:lstStyle/>
                    <a:p>
                      <a:pPr algn="ctr" fontAlgn="ctr"/>
                      <a:r>
                        <a:rPr lang="es-BO" sz="1000" b="0" i="0" u="none" strike="noStrike" dirty="0">
                          <a:solidFill>
                            <a:srgbClr val="000000"/>
                          </a:solidFill>
                          <a:effectLst/>
                          <a:latin typeface="Calibri" panose="020F0502020204030204" pitchFamily="34" charset="0"/>
                        </a:rPr>
                        <a:t>70 - 74</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BO" sz="1000" b="0" i="0" u="none" strike="noStrike" dirty="0">
                          <a:solidFill>
                            <a:srgbClr val="000000"/>
                          </a:solidFill>
                          <a:effectLst/>
                          <a:latin typeface="Calibri" panose="020F0502020204030204" pitchFamily="34" charset="0"/>
                        </a:rPr>
                        <a:t>299</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0" i="0" u="none" strike="noStrike" dirty="0">
                          <a:solidFill>
                            <a:srgbClr val="000000"/>
                          </a:solidFill>
                          <a:effectLst/>
                          <a:latin typeface="Calibri" panose="020F0502020204030204" pitchFamily="34" charset="0"/>
                        </a:rPr>
                        <a:t>254</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1" i="0" u="none" strike="noStrike" dirty="0">
                          <a:solidFill>
                            <a:srgbClr val="000000"/>
                          </a:solidFill>
                          <a:effectLst/>
                          <a:latin typeface="Calibri" panose="020F0502020204030204" pitchFamily="34" charset="0"/>
                        </a:rPr>
                        <a:t>553</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25532">
                <a:tc vMerge="1">
                  <a:txBody>
                    <a:bodyPr/>
                    <a:lstStyle/>
                    <a:p>
                      <a:endParaRPr lang="es-BO"/>
                    </a:p>
                  </a:txBody>
                  <a:tcPr/>
                </a:tc>
                <a:tc>
                  <a:txBody>
                    <a:bodyPr/>
                    <a:lstStyle/>
                    <a:p>
                      <a:pPr algn="ctr" fontAlgn="ctr"/>
                      <a:r>
                        <a:rPr lang="es-BO" sz="1000" b="0" i="0" u="none" strike="noStrike" dirty="0">
                          <a:solidFill>
                            <a:srgbClr val="000000"/>
                          </a:solidFill>
                          <a:effectLst/>
                          <a:latin typeface="Calibri" panose="020F0502020204030204" pitchFamily="34" charset="0"/>
                        </a:rPr>
                        <a:t>75 y más</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es-BO" sz="1000" b="0" i="0" u="none" strike="noStrike" dirty="0">
                          <a:solidFill>
                            <a:srgbClr val="000000"/>
                          </a:solidFill>
                          <a:effectLst/>
                          <a:latin typeface="Calibri" panose="020F0502020204030204" pitchFamily="34" charset="0"/>
                        </a:rPr>
                        <a:t>702</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0" i="0" u="none" strike="noStrike" dirty="0">
                          <a:solidFill>
                            <a:srgbClr val="000000"/>
                          </a:solidFill>
                          <a:effectLst/>
                          <a:latin typeface="Calibri" panose="020F0502020204030204" pitchFamily="34" charset="0"/>
                        </a:rPr>
                        <a:t>502</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BO" sz="1000" b="1" i="0" u="none" strike="noStrike" dirty="0">
                          <a:solidFill>
                            <a:srgbClr val="000000"/>
                          </a:solidFill>
                          <a:effectLst/>
                          <a:latin typeface="Calibri" panose="020F0502020204030204" pitchFamily="34" charset="0"/>
                        </a:rPr>
                        <a:t>1.204</a:t>
                      </a:r>
                    </a:p>
                  </a:txBody>
                  <a:tcPr marL="12011" marR="12011"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29070">
                <a:tc vMerge="1">
                  <a:txBody>
                    <a:bodyPr/>
                    <a:lstStyle/>
                    <a:p>
                      <a:endParaRPr lang="es-BO"/>
                    </a:p>
                  </a:txBody>
                  <a:tcPr/>
                </a:tc>
                <a:tc>
                  <a:txBody>
                    <a:bodyPr/>
                    <a:lstStyle/>
                    <a:p>
                      <a:pPr algn="r" fontAlgn="ctr"/>
                      <a:r>
                        <a:rPr lang="es-BO" sz="1000" b="1" i="0" u="none" strike="noStrike" dirty="0">
                          <a:solidFill>
                            <a:srgbClr val="000000"/>
                          </a:solidFill>
                          <a:effectLst/>
                          <a:latin typeface="Calibri" panose="020F0502020204030204" pitchFamily="34" charset="0"/>
                        </a:rPr>
                        <a:t>TOTAL</a:t>
                      </a:r>
                    </a:p>
                  </a:txBody>
                  <a:tcPr marL="12011" marR="108096"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r" fontAlgn="ctr"/>
                      <a:r>
                        <a:rPr lang="es-BO" sz="1000" b="1" i="0" u="none" strike="noStrike" dirty="0">
                          <a:solidFill>
                            <a:srgbClr val="000000"/>
                          </a:solidFill>
                          <a:effectLst/>
                          <a:latin typeface="Calibri" panose="020F0502020204030204" pitchFamily="34" charset="0"/>
                        </a:rPr>
                        <a:t>22.401</a:t>
                      </a:r>
                    </a:p>
                  </a:txBody>
                  <a:tcPr marL="12011" marR="216192"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BO" sz="1000" b="1" i="0" u="none" strike="noStrike" dirty="0">
                          <a:solidFill>
                            <a:srgbClr val="000000"/>
                          </a:solidFill>
                          <a:effectLst/>
                          <a:latin typeface="Calibri" panose="020F0502020204030204" pitchFamily="34" charset="0"/>
                        </a:rPr>
                        <a:t>16.356</a:t>
                      </a:r>
                    </a:p>
                  </a:txBody>
                  <a:tcPr marL="12011" marR="216192"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BO" sz="1000" b="1" i="0" u="none" strike="noStrike" dirty="0">
                          <a:solidFill>
                            <a:srgbClr val="000000"/>
                          </a:solidFill>
                          <a:effectLst/>
                          <a:latin typeface="Calibri" panose="020F0502020204030204" pitchFamily="34" charset="0"/>
                        </a:rPr>
                        <a:t>38.757</a:t>
                      </a:r>
                    </a:p>
                  </a:txBody>
                  <a:tcPr marL="12011" marR="216192" marT="120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bl>
          </a:graphicData>
        </a:graphic>
      </p:graphicFrame>
      <p:pic>
        <p:nvPicPr>
          <p:cNvPr id="3" name="Imagen 2"/>
          <p:cNvPicPr>
            <a:picLocks noChangeAspect="1"/>
          </p:cNvPicPr>
          <p:nvPr/>
        </p:nvPicPr>
        <p:blipFill>
          <a:blip r:embed="rId3"/>
          <a:stretch>
            <a:fillRect/>
          </a:stretch>
        </p:blipFill>
        <p:spPr>
          <a:xfrm>
            <a:off x="5318051" y="1378193"/>
            <a:ext cx="5486876" cy="4370993"/>
          </a:xfrm>
          <a:prstGeom prst="rect">
            <a:avLst/>
          </a:prstGeom>
        </p:spPr>
      </p:pic>
    </p:spTree>
    <p:extLst>
      <p:ext uri="{BB962C8B-B14F-4D97-AF65-F5344CB8AC3E}">
        <p14:creationId xmlns:p14="http://schemas.microsoft.com/office/powerpoint/2010/main" val="2186981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p:cNvSpPr>
          <p:nvPr/>
        </p:nvSpPr>
        <p:spPr>
          <a:xfrm>
            <a:off x="1871623" y="133377"/>
            <a:ext cx="8329017" cy="6988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5000"/>
              </a:lnSpc>
            </a:pPr>
            <a:r>
              <a:rPr lang="es-ES" sz="2400" b="1" spc="-50" dirty="0">
                <a:solidFill>
                  <a:schemeClr val="bg1">
                    <a:lumMod val="50000"/>
                  </a:schemeClr>
                </a:solidFill>
                <a:latin typeface="Century Gothic" panose="020B0502020202020204" pitchFamily="34" charset="0"/>
              </a:rPr>
              <a:t>CRECIMENTO POBLACIONAL HASTA MARZO 2024</a:t>
            </a:r>
          </a:p>
        </p:txBody>
      </p:sp>
      <p:pic>
        <p:nvPicPr>
          <p:cNvPr id="2" name="Imagen 1"/>
          <p:cNvPicPr>
            <a:picLocks noChangeAspect="1"/>
          </p:cNvPicPr>
          <p:nvPr/>
        </p:nvPicPr>
        <p:blipFill>
          <a:blip r:embed="rId3"/>
          <a:stretch>
            <a:fillRect/>
          </a:stretch>
        </p:blipFill>
        <p:spPr>
          <a:xfrm>
            <a:off x="476949" y="1486235"/>
            <a:ext cx="4928770" cy="3867600"/>
          </a:xfrm>
          <a:prstGeom prst="rect">
            <a:avLst/>
          </a:prstGeom>
        </p:spPr>
      </p:pic>
      <p:pic>
        <p:nvPicPr>
          <p:cNvPr id="3" name="Imagen 2"/>
          <p:cNvPicPr>
            <a:picLocks noChangeAspect="1"/>
          </p:cNvPicPr>
          <p:nvPr/>
        </p:nvPicPr>
        <p:blipFill>
          <a:blip r:embed="rId4"/>
          <a:stretch>
            <a:fillRect/>
          </a:stretch>
        </p:blipFill>
        <p:spPr>
          <a:xfrm>
            <a:off x="5522259" y="1178005"/>
            <a:ext cx="6283248" cy="4548010"/>
          </a:xfrm>
          <a:prstGeom prst="rect">
            <a:avLst/>
          </a:prstGeom>
        </p:spPr>
      </p:pic>
      <p:sp>
        <p:nvSpPr>
          <p:cNvPr id="9" name="Rectángulo 8"/>
          <p:cNvSpPr/>
          <p:nvPr/>
        </p:nvSpPr>
        <p:spPr>
          <a:xfrm>
            <a:off x="169969" y="6045477"/>
            <a:ext cx="7084541" cy="276999"/>
          </a:xfrm>
          <a:prstGeom prst="rect">
            <a:avLst/>
          </a:prstGeom>
        </p:spPr>
        <p:txBody>
          <a:bodyPr wrap="square">
            <a:spAutoFit/>
          </a:bodyPr>
          <a:lstStyle/>
          <a:p>
            <a:r>
              <a:rPr lang="es-ES" sz="1200" dirty="0">
                <a:solidFill>
                  <a:srgbClr val="FF0000"/>
                </a:solidFill>
              </a:rPr>
              <a:t>Fuente: </a:t>
            </a:r>
            <a:r>
              <a:rPr lang="es-ES" sz="1200" dirty="0">
                <a:solidFill>
                  <a:srgbClr val="000000"/>
                </a:solidFill>
              </a:rPr>
              <a:t>Registros Sistema de Afiliaciones CBES Periodo actualizado Marzo Gestión 2024</a:t>
            </a:r>
            <a:endParaRPr lang="es-BO" sz="1200" dirty="0">
              <a:solidFill>
                <a:srgbClr val="000000"/>
              </a:solidFill>
            </a:endParaRPr>
          </a:p>
        </p:txBody>
      </p:sp>
    </p:spTree>
    <p:extLst>
      <p:ext uri="{BB962C8B-B14F-4D97-AF65-F5344CB8AC3E}">
        <p14:creationId xmlns:p14="http://schemas.microsoft.com/office/powerpoint/2010/main" val="26460594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p:cNvSpPr>
          <p:nvPr/>
        </p:nvSpPr>
        <p:spPr>
          <a:xfrm>
            <a:off x="941560" y="166692"/>
            <a:ext cx="10293790" cy="5944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400" b="1" dirty="0">
                <a:solidFill>
                  <a:schemeClr val="bg1">
                    <a:lumMod val="50000"/>
                  </a:schemeClr>
                </a:solidFill>
                <a:latin typeface="Century Gothic" panose="020B0502020202020204" pitchFamily="34" charset="0"/>
                <a:ea typeface="+mn-ea"/>
                <a:cs typeface="Arial" panose="020B0604020202020204" pitchFamily="34" charset="0"/>
              </a:rPr>
              <a:t>PRINCIPALES CAUSAS DE MORBILIDAD NIVEL NACIONAL 2024</a:t>
            </a:r>
            <a:endParaRPr lang="es-BO" sz="2400" b="1" dirty="0">
              <a:solidFill>
                <a:schemeClr val="bg1">
                  <a:lumMod val="50000"/>
                </a:schemeClr>
              </a:solidFill>
              <a:latin typeface="Century Gothic" panose="020B0502020202020204" pitchFamily="34" charset="0"/>
              <a:ea typeface="+mn-ea"/>
              <a:cs typeface="Arial" panose="020B0604020202020204" pitchFamily="34" charset="0"/>
            </a:endParaRPr>
          </a:p>
        </p:txBody>
      </p:sp>
      <p:sp>
        <p:nvSpPr>
          <p:cNvPr id="9" name="Rectángulo 8"/>
          <p:cNvSpPr/>
          <p:nvPr/>
        </p:nvSpPr>
        <p:spPr>
          <a:xfrm>
            <a:off x="147432" y="6060669"/>
            <a:ext cx="7084541" cy="276999"/>
          </a:xfrm>
          <a:prstGeom prst="rect">
            <a:avLst/>
          </a:prstGeom>
        </p:spPr>
        <p:txBody>
          <a:bodyPr wrap="square">
            <a:spAutoFit/>
          </a:bodyPr>
          <a:lstStyle/>
          <a:p>
            <a:r>
              <a:rPr lang="es-ES" sz="1200" dirty="0">
                <a:solidFill>
                  <a:srgbClr val="FF0000"/>
                </a:solidFill>
              </a:rPr>
              <a:t>Fuente: </a:t>
            </a:r>
            <a:r>
              <a:rPr lang="es-ES" sz="1200" dirty="0">
                <a:solidFill>
                  <a:srgbClr val="000000"/>
                </a:solidFill>
              </a:rPr>
              <a:t>Registro de Consulta externa Regional CBES Periodo Enero a Marzo  Gestión 2024</a:t>
            </a:r>
            <a:endParaRPr lang="es-BO" sz="1200" dirty="0">
              <a:solidFill>
                <a:srgbClr val="000000"/>
              </a:solidFill>
            </a:endParaRPr>
          </a:p>
        </p:txBody>
      </p:sp>
      <p:sp>
        <p:nvSpPr>
          <p:cNvPr id="4" name="Rectángulo 3"/>
          <p:cNvSpPr/>
          <p:nvPr/>
        </p:nvSpPr>
        <p:spPr>
          <a:xfrm>
            <a:off x="439271" y="1023680"/>
            <a:ext cx="5378824" cy="523220"/>
          </a:xfrm>
          <a:prstGeom prst="rect">
            <a:avLst/>
          </a:prstGeom>
        </p:spPr>
        <p:txBody>
          <a:bodyPr wrap="square">
            <a:spAutoFit/>
          </a:bodyPr>
          <a:lstStyle/>
          <a:p>
            <a:pPr algn="ctr"/>
            <a:r>
              <a:rPr lang="es-ES" sz="1400" dirty="0">
                <a:solidFill>
                  <a:schemeClr val="bg1">
                    <a:lumMod val="50000"/>
                  </a:schemeClr>
                </a:solidFill>
              </a:rPr>
              <a:t>CAUSAS DE MORBILIDAD DE CONSULTA EXTERNA, PRIMER TRIMESTRE GESTIÓN NACIONAL GESTIÓN 2023</a:t>
            </a:r>
            <a:endParaRPr lang="es-BO" sz="1400" dirty="0">
              <a:solidFill>
                <a:schemeClr val="bg1">
                  <a:lumMod val="50000"/>
                </a:schemeClr>
              </a:solidFill>
            </a:endParaRPr>
          </a:p>
        </p:txBody>
      </p:sp>
      <p:sp>
        <p:nvSpPr>
          <p:cNvPr id="5" name="Rectángulo 4"/>
          <p:cNvSpPr/>
          <p:nvPr/>
        </p:nvSpPr>
        <p:spPr>
          <a:xfrm>
            <a:off x="5818095" y="1023680"/>
            <a:ext cx="6096000" cy="523220"/>
          </a:xfrm>
          <a:prstGeom prst="rect">
            <a:avLst/>
          </a:prstGeom>
        </p:spPr>
        <p:txBody>
          <a:bodyPr>
            <a:spAutoFit/>
          </a:bodyPr>
          <a:lstStyle/>
          <a:p>
            <a:pPr algn="ctr"/>
            <a:r>
              <a:rPr lang="es-ES" sz="1400" dirty="0">
                <a:solidFill>
                  <a:schemeClr val="bg1">
                    <a:lumMod val="50000"/>
                  </a:schemeClr>
                </a:solidFill>
              </a:rPr>
              <a:t>CAUSAS DE MORBILIDAD DE CONSULTA EXTERNA DEL PRIMER TRIMESTRE, REGIONAL NACIONAL GESTIÓN 2024</a:t>
            </a:r>
            <a:endParaRPr lang="es-BO" sz="1400" dirty="0">
              <a:solidFill>
                <a:schemeClr val="bg1">
                  <a:lumMod val="50000"/>
                </a:schemeClr>
              </a:solidFill>
            </a:endParaRPr>
          </a:p>
        </p:txBody>
      </p:sp>
      <p:graphicFrame>
        <p:nvGraphicFramePr>
          <p:cNvPr id="12" name="Gráfico 1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454146891"/>
              </p:ext>
            </p:extLst>
          </p:nvPr>
        </p:nvGraphicFramePr>
        <p:xfrm>
          <a:off x="147432" y="1633262"/>
          <a:ext cx="5670664" cy="42553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áfico 12">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178139550"/>
              </p:ext>
            </p:extLst>
          </p:nvPr>
        </p:nvGraphicFramePr>
        <p:xfrm>
          <a:off x="5961529" y="1664500"/>
          <a:ext cx="6123858" cy="422415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909406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p:cNvSpPr>
          <p:nvPr/>
        </p:nvSpPr>
        <p:spPr>
          <a:xfrm>
            <a:off x="813390" y="337796"/>
            <a:ext cx="10547287" cy="5944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400" b="1" dirty="0">
                <a:solidFill>
                  <a:schemeClr val="bg1">
                    <a:lumMod val="50000"/>
                  </a:schemeClr>
                </a:solidFill>
                <a:latin typeface="+mn-lt"/>
                <a:ea typeface="+mn-ea"/>
                <a:cs typeface="Arial" panose="020B0604020202020204" pitchFamily="34" charset="0"/>
              </a:rPr>
              <a:t>PRINCIPALES CAUSAS DE MORBILIDAD REGIONAL LA PAZ</a:t>
            </a:r>
            <a:endParaRPr lang="es-BO" sz="2400" b="1" dirty="0">
              <a:solidFill>
                <a:schemeClr val="bg1">
                  <a:lumMod val="50000"/>
                </a:schemeClr>
              </a:solidFill>
              <a:latin typeface="+mn-lt"/>
              <a:ea typeface="+mn-ea"/>
              <a:cs typeface="Arial" panose="020B0604020202020204" pitchFamily="34" charset="0"/>
            </a:endParaRPr>
          </a:p>
        </p:txBody>
      </p:sp>
      <p:sp>
        <p:nvSpPr>
          <p:cNvPr id="9" name="Rectángulo 8"/>
          <p:cNvSpPr/>
          <p:nvPr/>
        </p:nvSpPr>
        <p:spPr>
          <a:xfrm>
            <a:off x="183297" y="6051917"/>
            <a:ext cx="7084541" cy="276999"/>
          </a:xfrm>
          <a:prstGeom prst="rect">
            <a:avLst/>
          </a:prstGeom>
        </p:spPr>
        <p:txBody>
          <a:bodyPr wrap="square">
            <a:spAutoFit/>
          </a:bodyPr>
          <a:lstStyle/>
          <a:p>
            <a:r>
              <a:rPr lang="es-ES" sz="1200" dirty="0">
                <a:solidFill>
                  <a:srgbClr val="FF0000"/>
                </a:solidFill>
              </a:rPr>
              <a:t>Fuente: </a:t>
            </a:r>
            <a:r>
              <a:rPr lang="es-ES" sz="1200" dirty="0">
                <a:solidFill>
                  <a:srgbClr val="000000"/>
                </a:solidFill>
              </a:rPr>
              <a:t>Registro de Consulta externa Regional CBES Periodo Enero a Marzo Gestión 2024</a:t>
            </a:r>
            <a:endParaRPr lang="es-BO" sz="1200" dirty="0">
              <a:solidFill>
                <a:srgbClr val="000000"/>
              </a:solidFill>
            </a:endParaRPr>
          </a:p>
        </p:txBody>
      </p:sp>
      <p:graphicFrame>
        <p:nvGraphicFramePr>
          <p:cNvPr id="10" name="Gráfico 9">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738970410"/>
              </p:ext>
            </p:extLst>
          </p:nvPr>
        </p:nvGraphicFramePr>
        <p:xfrm>
          <a:off x="183296" y="1808042"/>
          <a:ext cx="5769267" cy="4083563"/>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ángulo 3"/>
          <p:cNvSpPr/>
          <p:nvPr/>
        </p:nvSpPr>
        <p:spPr>
          <a:xfrm>
            <a:off x="439270" y="1247904"/>
            <a:ext cx="5378824" cy="523220"/>
          </a:xfrm>
          <a:prstGeom prst="rect">
            <a:avLst/>
          </a:prstGeom>
        </p:spPr>
        <p:txBody>
          <a:bodyPr wrap="square">
            <a:spAutoFit/>
          </a:bodyPr>
          <a:lstStyle/>
          <a:p>
            <a:pPr algn="ctr"/>
            <a:r>
              <a:rPr lang="es-ES" sz="1400" dirty="0">
                <a:solidFill>
                  <a:schemeClr val="bg1">
                    <a:lumMod val="50000"/>
                  </a:schemeClr>
                </a:solidFill>
              </a:rPr>
              <a:t>CAUSAS DE MORBILIDAD DE CONSULTA EXTERNA, PRIMER TRIMESTRE GESTIÓN, REGIONAL LA PAZ , GESTIÓN 2023</a:t>
            </a:r>
            <a:endParaRPr lang="es-BO" sz="1400" dirty="0">
              <a:solidFill>
                <a:schemeClr val="bg1">
                  <a:lumMod val="50000"/>
                </a:schemeClr>
              </a:solidFill>
            </a:endParaRPr>
          </a:p>
        </p:txBody>
      </p:sp>
      <p:graphicFrame>
        <p:nvGraphicFramePr>
          <p:cNvPr id="11" name="Gráfico 1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735620424"/>
              </p:ext>
            </p:extLst>
          </p:nvPr>
        </p:nvGraphicFramePr>
        <p:xfrm>
          <a:off x="6087034" y="1771123"/>
          <a:ext cx="5998352" cy="4105719"/>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ángulo 4"/>
          <p:cNvSpPr/>
          <p:nvPr/>
        </p:nvSpPr>
        <p:spPr>
          <a:xfrm>
            <a:off x="5818094" y="1247904"/>
            <a:ext cx="6096000" cy="523220"/>
          </a:xfrm>
          <a:prstGeom prst="rect">
            <a:avLst/>
          </a:prstGeom>
        </p:spPr>
        <p:txBody>
          <a:bodyPr>
            <a:spAutoFit/>
          </a:bodyPr>
          <a:lstStyle/>
          <a:p>
            <a:pPr algn="ctr"/>
            <a:r>
              <a:rPr lang="es-ES" sz="1400" dirty="0">
                <a:solidFill>
                  <a:schemeClr val="bg1">
                    <a:lumMod val="50000"/>
                  </a:schemeClr>
                </a:solidFill>
              </a:rPr>
              <a:t>CAUSAS DE MORBILIDAD DE CONSULTA EXTERNA DEL PRIMER TRIMESTRE, REGIONAL LA PAZ , GESTIÓN 2024</a:t>
            </a:r>
            <a:endParaRPr lang="es-BO" sz="1400" dirty="0">
              <a:solidFill>
                <a:schemeClr val="bg1">
                  <a:lumMod val="50000"/>
                </a:schemeClr>
              </a:solidFill>
            </a:endParaRPr>
          </a:p>
        </p:txBody>
      </p:sp>
    </p:spTree>
    <p:extLst>
      <p:ext uri="{BB962C8B-B14F-4D97-AF65-F5344CB8AC3E}">
        <p14:creationId xmlns:p14="http://schemas.microsoft.com/office/powerpoint/2010/main" val="32804457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38725" y="365411"/>
            <a:ext cx="11153289" cy="1138773"/>
          </a:xfrm>
          <a:prstGeom prst="rect">
            <a:avLst/>
          </a:prstGeom>
        </p:spPr>
        <p:txBody>
          <a:bodyPr wrap="square">
            <a:spAutoFit/>
          </a:bodyPr>
          <a:lstStyle/>
          <a:p>
            <a:pPr algn="ctr" defTabSz="914400">
              <a:lnSpc>
                <a:spcPct val="85000"/>
              </a:lnSpc>
              <a:spcBef>
                <a:spcPct val="0"/>
              </a:spcBef>
            </a:pPr>
            <a:r>
              <a:rPr lang="es-ES" sz="2400" b="1" spc="-50" dirty="0">
                <a:solidFill>
                  <a:schemeClr val="bg1">
                    <a:lumMod val="50000"/>
                  </a:schemeClr>
                </a:solidFill>
                <a:latin typeface="Century Gothic" panose="020B0502020202020204" pitchFamily="34" charset="0"/>
              </a:rPr>
              <a:t>NÚMERO DE ATENCIONES POR SERVICIOS ENERO A MARZO GESTIÓN 2024 REGIONAL LA PAZ</a:t>
            </a:r>
          </a:p>
          <a:p>
            <a:pPr algn="ctr" defTabSz="914400">
              <a:lnSpc>
                <a:spcPct val="85000"/>
              </a:lnSpc>
              <a:spcBef>
                <a:spcPct val="0"/>
              </a:spcBef>
            </a:pPr>
            <a:endParaRPr lang="es-ES" sz="3200" b="1" spc="-50" dirty="0">
              <a:solidFill>
                <a:schemeClr val="bg1">
                  <a:lumMod val="50000"/>
                </a:schemeClr>
              </a:solidFill>
              <a:latin typeface="Century Gothic" panose="020B0502020202020204" pitchFamily="34" charset="0"/>
            </a:endParaRPr>
          </a:p>
        </p:txBody>
      </p:sp>
      <p:sp>
        <p:nvSpPr>
          <p:cNvPr id="3" name="Rectángulo 2"/>
          <p:cNvSpPr/>
          <p:nvPr/>
        </p:nvSpPr>
        <p:spPr>
          <a:xfrm>
            <a:off x="222938" y="6016036"/>
            <a:ext cx="7833942" cy="276999"/>
          </a:xfrm>
          <a:prstGeom prst="rect">
            <a:avLst/>
          </a:prstGeom>
        </p:spPr>
        <p:txBody>
          <a:bodyPr wrap="square">
            <a:spAutoFit/>
          </a:bodyPr>
          <a:lstStyle/>
          <a:p>
            <a:pPr defTabSz="914400"/>
            <a:r>
              <a:rPr lang="es-ES" sz="1200" dirty="0">
                <a:solidFill>
                  <a:srgbClr val="FF0000"/>
                </a:solidFill>
              </a:rPr>
              <a:t>Fuente: </a:t>
            </a:r>
            <a:r>
              <a:rPr lang="es-ES" sz="1200" dirty="0">
                <a:solidFill>
                  <a:prstClr val="black"/>
                </a:solidFill>
              </a:rPr>
              <a:t>Registros Diario en Consulta Externa de Regional CBES Periodo Enero a Marzo Gestión 2024</a:t>
            </a:r>
            <a:endParaRPr lang="es-BO" sz="1200" dirty="0">
              <a:solidFill>
                <a:prstClr val="black"/>
              </a:solidFill>
            </a:endParaRPr>
          </a:p>
        </p:txBody>
      </p:sp>
      <p:graphicFrame>
        <p:nvGraphicFramePr>
          <p:cNvPr id="4" name="Gráfico 3"/>
          <p:cNvGraphicFramePr>
            <a:graphicFrameLocks/>
          </p:cNvGraphicFramePr>
          <p:nvPr/>
        </p:nvGraphicFramePr>
        <p:xfrm>
          <a:off x="1150850" y="1194942"/>
          <a:ext cx="9929041" cy="4709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37926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Imagen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78053" y="1050989"/>
            <a:ext cx="1740694" cy="2485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ángulo redondeado 7"/>
          <p:cNvSpPr/>
          <p:nvPr/>
        </p:nvSpPr>
        <p:spPr>
          <a:xfrm>
            <a:off x="1401550" y="1050989"/>
            <a:ext cx="3318087" cy="2339714"/>
          </a:xfrm>
          <a:prstGeom prst="roundRect">
            <a:avLst/>
          </a:prstGeom>
          <a:solidFill>
            <a:schemeClr val="bg1"/>
          </a:solidFill>
          <a:ln w="28575">
            <a:solidFill>
              <a:srgbClr val="0074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b="1" i="1" dirty="0">
                <a:solidFill>
                  <a:srgbClr val="098A79"/>
                </a:solidFill>
                <a:latin typeface="Roboto"/>
                <a:ea typeface="Times New Roman" panose="02020603050405020304" pitchFamily="18" charset="0"/>
              </a:rPr>
              <a:t>Principios Fundamentales</a:t>
            </a:r>
            <a:endParaRPr lang="es-ES" sz="2400" dirty="0">
              <a:solidFill>
                <a:schemeClr val="tx1"/>
              </a:solidFill>
            </a:endParaRPr>
          </a:p>
          <a:p>
            <a:pPr marL="285750" indent="-285750" algn="ctr">
              <a:buFont typeface="Arial" panose="020B0604020202020204" pitchFamily="34" charset="0"/>
              <a:buChar char="•"/>
              <a:defRPr/>
            </a:pPr>
            <a:r>
              <a:rPr lang="es-ES" sz="2400" dirty="0">
                <a:solidFill>
                  <a:schemeClr val="tx1"/>
                </a:solidFill>
              </a:rPr>
              <a:t>Universalidad</a:t>
            </a:r>
          </a:p>
          <a:p>
            <a:pPr marL="285750" indent="-285750" algn="ctr">
              <a:buFont typeface="Arial" panose="020B0604020202020204" pitchFamily="34" charset="0"/>
              <a:buChar char="•"/>
              <a:defRPr/>
            </a:pPr>
            <a:r>
              <a:rPr lang="es-ES" sz="2400" dirty="0">
                <a:solidFill>
                  <a:schemeClr val="tx1"/>
                </a:solidFill>
              </a:rPr>
              <a:t>Integralidad</a:t>
            </a:r>
          </a:p>
          <a:p>
            <a:pPr marL="285750" indent="-285750" algn="ctr">
              <a:buFont typeface="Arial" panose="020B0604020202020204" pitchFamily="34" charset="0"/>
              <a:buChar char="•"/>
              <a:defRPr/>
            </a:pPr>
            <a:r>
              <a:rPr lang="es-ES" sz="2400" dirty="0">
                <a:solidFill>
                  <a:schemeClr val="tx1"/>
                </a:solidFill>
              </a:rPr>
              <a:t>Oportunidad</a:t>
            </a:r>
          </a:p>
          <a:p>
            <a:pPr marL="285750" indent="-285750" algn="ctr">
              <a:buFont typeface="Arial" panose="020B0604020202020204" pitchFamily="34" charset="0"/>
              <a:buChar char="•"/>
              <a:defRPr/>
            </a:pPr>
            <a:r>
              <a:rPr lang="es-ES" sz="2400" dirty="0">
                <a:solidFill>
                  <a:schemeClr val="tx1"/>
                </a:solidFill>
              </a:rPr>
              <a:t>Solidaridad</a:t>
            </a:r>
            <a:endParaRPr lang="es-BO" sz="2400" dirty="0">
              <a:solidFill>
                <a:schemeClr val="tx1"/>
              </a:solidFill>
            </a:endParaRPr>
          </a:p>
        </p:txBody>
      </p:sp>
      <p:sp>
        <p:nvSpPr>
          <p:cNvPr id="11" name="Rectángulo redondeado 10"/>
          <p:cNvSpPr/>
          <p:nvPr/>
        </p:nvSpPr>
        <p:spPr>
          <a:xfrm>
            <a:off x="7777163" y="1000253"/>
            <a:ext cx="3318087" cy="2316841"/>
          </a:xfrm>
          <a:prstGeom prst="roundRect">
            <a:avLst/>
          </a:prstGeom>
          <a:solidFill>
            <a:schemeClr val="bg1"/>
          </a:solidFill>
          <a:ln w="28575">
            <a:solidFill>
              <a:srgbClr val="0074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b="1" i="1" dirty="0">
                <a:solidFill>
                  <a:srgbClr val="098A79"/>
                </a:solidFill>
                <a:latin typeface="Roboto"/>
                <a:ea typeface="Times New Roman" panose="02020603050405020304" pitchFamily="18" charset="0"/>
              </a:rPr>
              <a:t>Principios Operativos</a:t>
            </a:r>
            <a:r>
              <a:rPr lang="es-ES" sz="2400" b="1" dirty="0">
                <a:solidFill>
                  <a:srgbClr val="5CA595"/>
                </a:solidFill>
              </a:rPr>
              <a:t> </a:t>
            </a:r>
            <a:endParaRPr lang="es-ES" sz="2400" dirty="0">
              <a:solidFill>
                <a:schemeClr val="tx1"/>
              </a:solidFill>
            </a:endParaRPr>
          </a:p>
          <a:p>
            <a:pPr marL="285750" indent="-285750" algn="ctr">
              <a:buFont typeface="Arial" panose="020B0604020202020204" pitchFamily="34" charset="0"/>
              <a:buChar char="•"/>
              <a:defRPr/>
            </a:pPr>
            <a:r>
              <a:rPr lang="es-ES" sz="2400" dirty="0">
                <a:solidFill>
                  <a:schemeClr val="tx1"/>
                </a:solidFill>
              </a:rPr>
              <a:t>Equidad</a:t>
            </a:r>
          </a:p>
          <a:p>
            <a:pPr marL="285750" indent="-285750" algn="ctr">
              <a:buFont typeface="Arial" panose="020B0604020202020204" pitchFamily="34" charset="0"/>
              <a:buChar char="•"/>
              <a:defRPr/>
            </a:pPr>
            <a:r>
              <a:rPr lang="es-ES" sz="2400" dirty="0">
                <a:solidFill>
                  <a:schemeClr val="tx1"/>
                </a:solidFill>
              </a:rPr>
              <a:t>Calidad</a:t>
            </a:r>
          </a:p>
          <a:p>
            <a:pPr marL="285750" indent="-285750" algn="ctr">
              <a:buFont typeface="Arial" panose="020B0604020202020204" pitchFamily="34" charset="0"/>
              <a:buChar char="•"/>
              <a:defRPr/>
            </a:pPr>
            <a:r>
              <a:rPr lang="es-ES" sz="2400" dirty="0">
                <a:solidFill>
                  <a:schemeClr val="tx1"/>
                </a:solidFill>
              </a:rPr>
              <a:t>Calidez</a:t>
            </a:r>
          </a:p>
          <a:p>
            <a:pPr marL="285750" indent="-285750" algn="ctr">
              <a:buFont typeface="Arial" panose="020B0604020202020204" pitchFamily="34" charset="0"/>
              <a:buChar char="•"/>
              <a:defRPr/>
            </a:pPr>
            <a:r>
              <a:rPr lang="es-ES" sz="2400" dirty="0">
                <a:solidFill>
                  <a:schemeClr val="tx1"/>
                </a:solidFill>
              </a:rPr>
              <a:t>Eficiencia</a:t>
            </a:r>
          </a:p>
        </p:txBody>
      </p:sp>
      <p:sp>
        <p:nvSpPr>
          <p:cNvPr id="12" name="Rectángulo redondeado 11"/>
          <p:cNvSpPr/>
          <p:nvPr/>
        </p:nvSpPr>
        <p:spPr>
          <a:xfrm>
            <a:off x="4589356" y="3829114"/>
            <a:ext cx="3318087" cy="2323903"/>
          </a:xfrm>
          <a:prstGeom prst="roundRect">
            <a:avLst/>
          </a:prstGeom>
          <a:noFill/>
          <a:ln w="28575">
            <a:solidFill>
              <a:srgbClr val="0074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b="1" i="1" dirty="0">
                <a:solidFill>
                  <a:srgbClr val="098A79"/>
                </a:solidFill>
                <a:latin typeface="Roboto"/>
                <a:ea typeface="Times New Roman" panose="02020603050405020304" pitchFamily="18" charset="0"/>
              </a:rPr>
              <a:t>Valores</a:t>
            </a:r>
            <a:endParaRPr lang="es-ES" sz="2400" dirty="0">
              <a:solidFill>
                <a:schemeClr val="tx1"/>
              </a:solidFill>
            </a:endParaRPr>
          </a:p>
          <a:p>
            <a:pPr marL="285750" indent="-285750" algn="ctr">
              <a:buFont typeface="Arial" panose="020B0604020202020204" pitchFamily="34" charset="0"/>
              <a:buChar char="•"/>
              <a:defRPr/>
            </a:pPr>
            <a:r>
              <a:rPr lang="es-ES" sz="2400" dirty="0">
                <a:solidFill>
                  <a:schemeClr val="tx1"/>
                </a:solidFill>
              </a:rPr>
              <a:t>Transparencia</a:t>
            </a:r>
          </a:p>
          <a:p>
            <a:pPr marL="285750" indent="-285750" algn="ctr">
              <a:buFont typeface="Arial" panose="020B0604020202020204" pitchFamily="34" charset="0"/>
              <a:buChar char="•"/>
              <a:defRPr/>
            </a:pPr>
            <a:r>
              <a:rPr lang="es-ES" sz="2400" dirty="0">
                <a:solidFill>
                  <a:schemeClr val="tx1"/>
                </a:solidFill>
              </a:rPr>
              <a:t>Responsabilidad</a:t>
            </a:r>
          </a:p>
          <a:p>
            <a:pPr marL="285750" indent="-285750" algn="ctr">
              <a:buFont typeface="Arial" panose="020B0604020202020204" pitchFamily="34" charset="0"/>
              <a:buChar char="•"/>
              <a:defRPr/>
            </a:pPr>
            <a:r>
              <a:rPr lang="es-ES" sz="2400" dirty="0">
                <a:solidFill>
                  <a:schemeClr val="tx1"/>
                </a:solidFill>
              </a:rPr>
              <a:t>Compromiso</a:t>
            </a:r>
          </a:p>
          <a:p>
            <a:pPr marL="285750" indent="-285750" algn="ctr">
              <a:buFont typeface="Arial" panose="020B0604020202020204" pitchFamily="34" charset="0"/>
              <a:buChar char="•"/>
              <a:defRPr/>
            </a:pPr>
            <a:r>
              <a:rPr lang="es-ES" sz="2400" dirty="0">
                <a:solidFill>
                  <a:schemeClr val="tx1"/>
                </a:solidFill>
              </a:rPr>
              <a:t>Respeto</a:t>
            </a:r>
          </a:p>
        </p:txBody>
      </p:sp>
    </p:spTree>
    <p:extLst>
      <p:ext uri="{BB962C8B-B14F-4D97-AF65-F5344CB8AC3E}">
        <p14:creationId xmlns:p14="http://schemas.microsoft.com/office/powerpoint/2010/main" val="33134530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43697" y="345091"/>
            <a:ext cx="11295529" cy="720197"/>
          </a:xfrm>
          <a:prstGeom prst="rect">
            <a:avLst/>
          </a:prstGeom>
        </p:spPr>
        <p:txBody>
          <a:bodyPr wrap="square">
            <a:spAutoFit/>
          </a:bodyPr>
          <a:lstStyle/>
          <a:p>
            <a:pPr algn="ctr" defTabSz="914400">
              <a:lnSpc>
                <a:spcPct val="85000"/>
              </a:lnSpc>
              <a:spcBef>
                <a:spcPct val="0"/>
              </a:spcBef>
            </a:pPr>
            <a:r>
              <a:rPr lang="es-ES" sz="2400" b="1" spc="-50" dirty="0">
                <a:solidFill>
                  <a:schemeClr val="bg1">
                    <a:lumMod val="50000"/>
                  </a:schemeClr>
                </a:solidFill>
                <a:latin typeface="Century Gothic" panose="020B0502020202020204" pitchFamily="34" charset="0"/>
              </a:rPr>
              <a:t>NÚMERO DE ATENCIONES EN INTERNACION POR ESPECIALIDAD </a:t>
            </a:r>
          </a:p>
          <a:p>
            <a:pPr algn="ctr" defTabSz="914400">
              <a:lnSpc>
                <a:spcPct val="85000"/>
              </a:lnSpc>
              <a:spcBef>
                <a:spcPct val="0"/>
              </a:spcBef>
            </a:pPr>
            <a:r>
              <a:rPr lang="es-ES" sz="2400" b="1" spc="-50" dirty="0">
                <a:solidFill>
                  <a:schemeClr val="bg1">
                    <a:lumMod val="50000"/>
                  </a:schemeClr>
                </a:solidFill>
                <a:latin typeface="Century Gothic" panose="020B0502020202020204" pitchFamily="34" charset="0"/>
              </a:rPr>
              <a:t>ENERO A MARZO GESTIÓN 2024 REGIONAL LA PAZ</a:t>
            </a:r>
          </a:p>
        </p:txBody>
      </p:sp>
      <p:sp>
        <p:nvSpPr>
          <p:cNvPr id="5" name="Rectángulo 4"/>
          <p:cNvSpPr/>
          <p:nvPr/>
        </p:nvSpPr>
        <p:spPr>
          <a:xfrm>
            <a:off x="223536" y="5992478"/>
            <a:ext cx="7457424" cy="276999"/>
          </a:xfrm>
          <a:prstGeom prst="rect">
            <a:avLst/>
          </a:prstGeom>
        </p:spPr>
        <p:txBody>
          <a:bodyPr wrap="square">
            <a:spAutoFit/>
          </a:bodyPr>
          <a:lstStyle/>
          <a:p>
            <a:pPr defTabSz="914400"/>
            <a:r>
              <a:rPr lang="es-ES" sz="1200" dirty="0">
                <a:solidFill>
                  <a:srgbClr val="FF0000"/>
                </a:solidFill>
              </a:rPr>
              <a:t>Fuente: </a:t>
            </a:r>
            <a:r>
              <a:rPr lang="es-ES" sz="1200" dirty="0">
                <a:solidFill>
                  <a:prstClr val="black"/>
                </a:solidFill>
              </a:rPr>
              <a:t>Registros Diario en Consulta Externa de Regional CBES Periodo Enero a Marzo Gestión 2024</a:t>
            </a:r>
            <a:endParaRPr lang="es-BO" sz="1200" dirty="0">
              <a:solidFill>
                <a:prstClr val="black"/>
              </a:solidFill>
            </a:endParaRPr>
          </a:p>
        </p:txBody>
      </p:sp>
      <p:graphicFrame>
        <p:nvGraphicFramePr>
          <p:cNvPr id="8" name="Gráfico 7"/>
          <p:cNvGraphicFramePr>
            <a:graphicFrameLocks/>
          </p:cNvGraphicFramePr>
          <p:nvPr>
            <p:extLst>
              <p:ext uri="{D42A27DB-BD31-4B8C-83A1-F6EECF244321}">
                <p14:modId xmlns:p14="http://schemas.microsoft.com/office/powerpoint/2010/main" val="4044441944"/>
              </p:ext>
            </p:extLst>
          </p:nvPr>
        </p:nvGraphicFramePr>
        <p:xfrm>
          <a:off x="543697" y="1190625"/>
          <a:ext cx="10898659" cy="47570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75225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80720" y="456851"/>
            <a:ext cx="10489788" cy="720197"/>
          </a:xfrm>
          <a:prstGeom prst="rect">
            <a:avLst/>
          </a:prstGeom>
        </p:spPr>
        <p:txBody>
          <a:bodyPr wrap="square">
            <a:spAutoFit/>
          </a:bodyPr>
          <a:lstStyle/>
          <a:p>
            <a:pPr algn="ctr" defTabSz="914400">
              <a:lnSpc>
                <a:spcPct val="85000"/>
              </a:lnSpc>
              <a:spcBef>
                <a:spcPct val="0"/>
              </a:spcBef>
            </a:pPr>
            <a:r>
              <a:rPr lang="es-ES" sz="2400" b="1" spc="-50" dirty="0">
                <a:solidFill>
                  <a:schemeClr val="bg1">
                    <a:lumMod val="50000"/>
                  </a:schemeClr>
                </a:solidFill>
                <a:latin typeface="Century Gothic" panose="020B0502020202020204" pitchFamily="34" charset="0"/>
              </a:rPr>
              <a:t>NÚMERO DE CITAS PROGRAMADAS POR ESPECIALIDAD </a:t>
            </a:r>
          </a:p>
          <a:p>
            <a:pPr algn="ctr" defTabSz="914400">
              <a:lnSpc>
                <a:spcPct val="85000"/>
              </a:lnSpc>
              <a:spcBef>
                <a:spcPct val="0"/>
              </a:spcBef>
            </a:pPr>
            <a:r>
              <a:rPr lang="es-ES" sz="2400" b="1" spc="-50" dirty="0">
                <a:solidFill>
                  <a:schemeClr val="bg1">
                    <a:lumMod val="50000"/>
                  </a:schemeClr>
                </a:solidFill>
                <a:latin typeface="Century Gothic" panose="020B0502020202020204" pitchFamily="34" charset="0"/>
              </a:rPr>
              <a:t>ENERO A MARZO GESTIÓN 2024 REGIONAL LA PAZ</a:t>
            </a:r>
          </a:p>
        </p:txBody>
      </p:sp>
      <p:sp>
        <p:nvSpPr>
          <p:cNvPr id="5" name="Rectángulo 4"/>
          <p:cNvSpPr/>
          <p:nvPr/>
        </p:nvSpPr>
        <p:spPr>
          <a:xfrm>
            <a:off x="243258" y="5994732"/>
            <a:ext cx="7084541" cy="276999"/>
          </a:xfrm>
          <a:prstGeom prst="rect">
            <a:avLst/>
          </a:prstGeom>
        </p:spPr>
        <p:txBody>
          <a:bodyPr wrap="square">
            <a:spAutoFit/>
          </a:bodyPr>
          <a:lstStyle/>
          <a:p>
            <a:pPr defTabSz="914400"/>
            <a:r>
              <a:rPr lang="es-ES" sz="1200" dirty="0">
                <a:solidFill>
                  <a:srgbClr val="FF0000"/>
                </a:solidFill>
              </a:rPr>
              <a:t>Fuente: </a:t>
            </a:r>
            <a:r>
              <a:rPr lang="es-ES" sz="1200" dirty="0">
                <a:solidFill>
                  <a:prstClr val="black"/>
                </a:solidFill>
              </a:rPr>
              <a:t>Registros Diario de citas medicas  CBES Periodo Enero a Marzo Gestión 2024</a:t>
            </a:r>
            <a:endParaRPr lang="es-BO" sz="1200" dirty="0">
              <a:solidFill>
                <a:prstClr val="black"/>
              </a:solidFill>
            </a:endParaRPr>
          </a:p>
        </p:txBody>
      </p:sp>
      <p:graphicFrame>
        <p:nvGraphicFramePr>
          <p:cNvPr id="8" name="Gráfico 7"/>
          <p:cNvGraphicFramePr>
            <a:graphicFrameLocks/>
          </p:cNvGraphicFramePr>
          <p:nvPr/>
        </p:nvGraphicFramePr>
        <p:xfrm>
          <a:off x="535460" y="996778"/>
          <a:ext cx="10635048"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7654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96706" y="207988"/>
            <a:ext cx="10645188" cy="746358"/>
          </a:xfrm>
          <a:prstGeom prst="rect">
            <a:avLst/>
          </a:prstGeom>
        </p:spPr>
        <p:txBody>
          <a:bodyPr wrap="square">
            <a:spAutoFit/>
          </a:bodyPr>
          <a:lstStyle/>
          <a:p>
            <a:pPr algn="ctr" defTabSz="914400">
              <a:lnSpc>
                <a:spcPct val="85000"/>
              </a:lnSpc>
              <a:spcBef>
                <a:spcPct val="0"/>
              </a:spcBef>
            </a:pPr>
            <a:r>
              <a:rPr lang="es-ES" sz="2500" b="1" spc="-50" dirty="0" smtClean="0">
                <a:solidFill>
                  <a:srgbClr val="004E3B"/>
                </a:solidFill>
                <a:latin typeface="Century Gothic" panose="020B0502020202020204" pitchFamily="34" charset="0"/>
              </a:rPr>
              <a:t>NÚMERO </a:t>
            </a:r>
            <a:r>
              <a:rPr lang="es-ES" sz="2500" b="1" spc="-50" dirty="0">
                <a:solidFill>
                  <a:srgbClr val="004E3B"/>
                </a:solidFill>
                <a:latin typeface="Century Gothic" panose="020B0502020202020204" pitchFamily="34" charset="0"/>
              </a:rPr>
              <a:t>DE CITAS PROGRAMADAS VERSUS  ATENCIONES POR SERVICIOS DE LA GESTIÓN 2024 REGIONAL LA PAZ</a:t>
            </a:r>
          </a:p>
        </p:txBody>
      </p:sp>
      <p:graphicFrame>
        <p:nvGraphicFramePr>
          <p:cNvPr id="3" name="Gráfico 2"/>
          <p:cNvGraphicFramePr>
            <a:graphicFrameLocks/>
          </p:cNvGraphicFramePr>
          <p:nvPr/>
        </p:nvGraphicFramePr>
        <p:xfrm>
          <a:off x="3945924" y="947351"/>
          <a:ext cx="7965990" cy="4947154"/>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ángulo 3"/>
          <p:cNvSpPr/>
          <p:nvPr/>
        </p:nvSpPr>
        <p:spPr>
          <a:xfrm>
            <a:off x="289774" y="6075576"/>
            <a:ext cx="7084541" cy="276999"/>
          </a:xfrm>
          <a:prstGeom prst="rect">
            <a:avLst/>
          </a:prstGeom>
        </p:spPr>
        <p:txBody>
          <a:bodyPr wrap="square">
            <a:spAutoFit/>
          </a:bodyPr>
          <a:lstStyle/>
          <a:p>
            <a:pPr defTabSz="914400"/>
            <a:r>
              <a:rPr lang="es-ES" sz="1200" dirty="0">
                <a:solidFill>
                  <a:srgbClr val="FF0000"/>
                </a:solidFill>
              </a:rPr>
              <a:t>Fuente: </a:t>
            </a:r>
            <a:r>
              <a:rPr lang="es-ES" sz="1200" dirty="0">
                <a:solidFill>
                  <a:prstClr val="black"/>
                </a:solidFill>
              </a:rPr>
              <a:t>Registros Diario de citas medicas  CBES Periodo Enero a Marzo Gestión 2024</a:t>
            </a:r>
            <a:endParaRPr lang="es-BO" sz="1200" dirty="0">
              <a:solidFill>
                <a:prstClr val="black"/>
              </a:solidFill>
            </a:endParaRPr>
          </a:p>
        </p:txBody>
      </p:sp>
      <p:pic>
        <p:nvPicPr>
          <p:cNvPr id="5" name="Imagen 4"/>
          <p:cNvPicPr>
            <a:picLocks noChangeAspect="1"/>
          </p:cNvPicPr>
          <p:nvPr/>
        </p:nvPicPr>
        <p:blipFill>
          <a:blip r:embed="rId3"/>
          <a:stretch>
            <a:fillRect/>
          </a:stretch>
        </p:blipFill>
        <p:spPr>
          <a:xfrm>
            <a:off x="289774" y="954346"/>
            <a:ext cx="3654938" cy="5037769"/>
          </a:xfrm>
          <a:prstGeom prst="rect">
            <a:avLst/>
          </a:prstGeom>
        </p:spPr>
      </p:pic>
    </p:spTree>
    <p:extLst>
      <p:ext uri="{BB962C8B-B14F-4D97-AF65-F5344CB8AC3E}">
        <p14:creationId xmlns:p14="http://schemas.microsoft.com/office/powerpoint/2010/main" val="22376808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13576" y="121571"/>
            <a:ext cx="9913545" cy="746358"/>
          </a:xfrm>
          <a:prstGeom prst="rect">
            <a:avLst/>
          </a:prstGeom>
        </p:spPr>
        <p:txBody>
          <a:bodyPr wrap="square">
            <a:spAutoFit/>
          </a:bodyPr>
          <a:lstStyle/>
          <a:p>
            <a:pPr algn="ctr" defTabSz="914400">
              <a:lnSpc>
                <a:spcPct val="85000"/>
              </a:lnSpc>
              <a:spcBef>
                <a:spcPct val="0"/>
              </a:spcBef>
            </a:pPr>
            <a:r>
              <a:rPr lang="es-ES" sz="2500" b="1" spc="-50" dirty="0">
                <a:solidFill>
                  <a:srgbClr val="004E3B"/>
                </a:solidFill>
                <a:latin typeface="Century Gothic" panose="020B0502020202020204" pitchFamily="34" charset="0"/>
              </a:rPr>
              <a:t>DEMANDA NO SATISFECHA POR LA ESPECIALIDADES DE REGIONAL LA PAZ, ENERO A MARZO GESTIÓN 2024.</a:t>
            </a:r>
          </a:p>
        </p:txBody>
      </p:sp>
      <p:pic>
        <p:nvPicPr>
          <p:cNvPr id="3" name="Imagen 2"/>
          <p:cNvPicPr>
            <a:picLocks noChangeAspect="1"/>
          </p:cNvPicPr>
          <p:nvPr/>
        </p:nvPicPr>
        <p:blipFill>
          <a:blip r:embed="rId2"/>
          <a:stretch>
            <a:fillRect/>
          </a:stretch>
        </p:blipFill>
        <p:spPr>
          <a:xfrm>
            <a:off x="382640" y="867929"/>
            <a:ext cx="3859846" cy="5120979"/>
          </a:xfrm>
          <a:prstGeom prst="rect">
            <a:avLst/>
          </a:prstGeom>
        </p:spPr>
      </p:pic>
      <p:graphicFrame>
        <p:nvGraphicFramePr>
          <p:cNvPr id="4" name="Gráfico 3"/>
          <p:cNvGraphicFramePr>
            <a:graphicFrameLocks/>
          </p:cNvGraphicFramePr>
          <p:nvPr/>
        </p:nvGraphicFramePr>
        <p:xfrm>
          <a:off x="4440195" y="1128583"/>
          <a:ext cx="7617334" cy="4475591"/>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ángulo 4"/>
          <p:cNvSpPr/>
          <p:nvPr/>
        </p:nvSpPr>
        <p:spPr>
          <a:xfrm>
            <a:off x="289774" y="6075576"/>
            <a:ext cx="7084541" cy="276999"/>
          </a:xfrm>
          <a:prstGeom prst="rect">
            <a:avLst/>
          </a:prstGeom>
        </p:spPr>
        <p:txBody>
          <a:bodyPr wrap="square">
            <a:spAutoFit/>
          </a:bodyPr>
          <a:lstStyle/>
          <a:p>
            <a:pPr defTabSz="914400"/>
            <a:r>
              <a:rPr lang="es-ES" sz="1200" dirty="0">
                <a:solidFill>
                  <a:srgbClr val="FF0000"/>
                </a:solidFill>
              </a:rPr>
              <a:t>Fuente: </a:t>
            </a:r>
            <a:r>
              <a:rPr lang="es-ES" sz="1200" dirty="0">
                <a:solidFill>
                  <a:prstClr val="black"/>
                </a:solidFill>
              </a:rPr>
              <a:t>Registros Diario de citas medicas  Regional CBES Periodo Enero a </a:t>
            </a:r>
            <a:r>
              <a:rPr lang="es-ES" sz="1200" dirty="0" smtClean="0">
                <a:solidFill>
                  <a:prstClr val="black"/>
                </a:solidFill>
              </a:rPr>
              <a:t>Marzo </a:t>
            </a:r>
            <a:r>
              <a:rPr lang="es-ES" sz="1200" dirty="0">
                <a:solidFill>
                  <a:prstClr val="black"/>
                </a:solidFill>
              </a:rPr>
              <a:t>Gestión 2024</a:t>
            </a:r>
            <a:endParaRPr lang="es-BO" sz="1200" dirty="0">
              <a:solidFill>
                <a:prstClr val="black"/>
              </a:solidFill>
            </a:endParaRPr>
          </a:p>
        </p:txBody>
      </p:sp>
    </p:spTree>
    <p:extLst>
      <p:ext uri="{BB962C8B-B14F-4D97-AF65-F5344CB8AC3E}">
        <p14:creationId xmlns:p14="http://schemas.microsoft.com/office/powerpoint/2010/main" val="30799919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63170" y="465603"/>
            <a:ext cx="10172180" cy="746358"/>
          </a:xfrm>
          <a:prstGeom prst="rect">
            <a:avLst/>
          </a:prstGeom>
        </p:spPr>
        <p:txBody>
          <a:bodyPr wrap="square">
            <a:spAutoFit/>
          </a:bodyPr>
          <a:lstStyle/>
          <a:p>
            <a:pPr algn="ctr" defTabSz="914400">
              <a:lnSpc>
                <a:spcPct val="85000"/>
              </a:lnSpc>
              <a:spcBef>
                <a:spcPct val="0"/>
              </a:spcBef>
            </a:pPr>
            <a:r>
              <a:rPr lang="es-ES" sz="2500" b="1" spc="-50" dirty="0" smtClean="0">
                <a:solidFill>
                  <a:srgbClr val="004E3B"/>
                </a:solidFill>
                <a:latin typeface="Century Gothic" panose="020B0502020202020204" pitchFamily="34" charset="0"/>
              </a:rPr>
              <a:t>NÚMERO </a:t>
            </a:r>
            <a:r>
              <a:rPr lang="es-ES" sz="2500" b="1" spc="-50" dirty="0">
                <a:solidFill>
                  <a:srgbClr val="004E3B"/>
                </a:solidFill>
                <a:latin typeface="Century Gothic" panose="020B0502020202020204" pitchFamily="34" charset="0"/>
              </a:rPr>
              <a:t>TOTAL DE ATENCIONES  POR DEPARTAMENTO DE ENERO A MARZO GESTIÓN 2023 Y 2024</a:t>
            </a:r>
          </a:p>
        </p:txBody>
      </p:sp>
      <p:sp>
        <p:nvSpPr>
          <p:cNvPr id="3" name="Rectángulo 2"/>
          <p:cNvSpPr/>
          <p:nvPr/>
        </p:nvSpPr>
        <p:spPr>
          <a:xfrm>
            <a:off x="189470" y="6137359"/>
            <a:ext cx="7084541" cy="461665"/>
          </a:xfrm>
          <a:prstGeom prst="rect">
            <a:avLst/>
          </a:prstGeom>
        </p:spPr>
        <p:txBody>
          <a:bodyPr wrap="square">
            <a:spAutoFit/>
          </a:bodyPr>
          <a:lstStyle/>
          <a:p>
            <a:pPr defTabSz="914400"/>
            <a:r>
              <a:rPr lang="es-ES" sz="1200" dirty="0">
                <a:solidFill>
                  <a:srgbClr val="FF0000"/>
                </a:solidFill>
              </a:rPr>
              <a:t>Fuente: </a:t>
            </a:r>
            <a:r>
              <a:rPr lang="es-ES" sz="1200" dirty="0">
                <a:solidFill>
                  <a:prstClr val="black"/>
                </a:solidFill>
              </a:rPr>
              <a:t>Registros Diario en Consulta Externa de Regional CBES Periodo Enero a Marzo </a:t>
            </a:r>
          </a:p>
          <a:p>
            <a:pPr defTabSz="914400"/>
            <a:r>
              <a:rPr lang="es-ES" sz="1200" dirty="0">
                <a:solidFill>
                  <a:prstClr val="black"/>
                </a:solidFill>
              </a:rPr>
              <a:t> Gestión 2024</a:t>
            </a:r>
            <a:endParaRPr lang="es-BO" sz="1200" dirty="0">
              <a:solidFill>
                <a:prstClr val="black"/>
              </a:solidFill>
            </a:endParaRPr>
          </a:p>
        </p:txBody>
      </p:sp>
      <p:graphicFrame>
        <p:nvGraphicFramePr>
          <p:cNvPr id="4" name="Gráfico 3"/>
          <p:cNvGraphicFramePr>
            <a:graphicFrameLocks/>
          </p:cNvGraphicFramePr>
          <p:nvPr>
            <p:extLst>
              <p:ext uri="{D42A27DB-BD31-4B8C-83A1-F6EECF244321}">
                <p14:modId xmlns:p14="http://schemas.microsoft.com/office/powerpoint/2010/main" val="2455483199"/>
              </p:ext>
            </p:extLst>
          </p:nvPr>
        </p:nvGraphicFramePr>
        <p:xfrm>
          <a:off x="678275" y="1420343"/>
          <a:ext cx="10925534" cy="50791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760263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07028" y="477171"/>
            <a:ext cx="11021785" cy="746358"/>
          </a:xfrm>
          <a:prstGeom prst="rect">
            <a:avLst/>
          </a:prstGeom>
        </p:spPr>
        <p:txBody>
          <a:bodyPr wrap="square">
            <a:spAutoFit/>
          </a:bodyPr>
          <a:lstStyle/>
          <a:p>
            <a:pPr algn="ctr" defTabSz="914400">
              <a:lnSpc>
                <a:spcPct val="85000"/>
              </a:lnSpc>
              <a:spcBef>
                <a:spcPct val="0"/>
              </a:spcBef>
            </a:pPr>
            <a:r>
              <a:rPr lang="es-ES" sz="2400" b="1" spc="-50" dirty="0">
                <a:solidFill>
                  <a:schemeClr val="tx1">
                    <a:lumMod val="50000"/>
                  </a:schemeClr>
                </a:solidFill>
                <a:latin typeface="Century Gothic" panose="020B0502020202020204" pitchFamily="34" charset="0"/>
              </a:rPr>
              <a:t>ATENCIONES POR ESPECIALIDAD DE ENERO A MARZO DE LAS DIFERENTES REGIONALES EN LA GESTIÓN 2024</a:t>
            </a:r>
          </a:p>
        </p:txBody>
      </p:sp>
      <p:sp>
        <p:nvSpPr>
          <p:cNvPr id="3" name="Rectángulo 2"/>
          <p:cNvSpPr/>
          <p:nvPr/>
        </p:nvSpPr>
        <p:spPr>
          <a:xfrm>
            <a:off x="309606" y="6103830"/>
            <a:ext cx="7542290" cy="276999"/>
          </a:xfrm>
          <a:prstGeom prst="rect">
            <a:avLst/>
          </a:prstGeom>
        </p:spPr>
        <p:txBody>
          <a:bodyPr wrap="square">
            <a:spAutoFit/>
          </a:bodyPr>
          <a:lstStyle/>
          <a:p>
            <a:pPr defTabSz="914400"/>
            <a:r>
              <a:rPr lang="es-ES" sz="1200" dirty="0">
                <a:solidFill>
                  <a:srgbClr val="FF0000"/>
                </a:solidFill>
              </a:rPr>
              <a:t>Fuente: </a:t>
            </a:r>
            <a:r>
              <a:rPr lang="es-ES" sz="1200" dirty="0">
                <a:solidFill>
                  <a:prstClr val="black"/>
                </a:solidFill>
              </a:rPr>
              <a:t>Registros Diario en Consulta Externa de Regional CBES Periodo Enero a Marzo Gestión 2024</a:t>
            </a:r>
            <a:endParaRPr lang="es-BO" sz="1200" dirty="0">
              <a:solidFill>
                <a:prstClr val="black"/>
              </a:solidFill>
            </a:endParaRPr>
          </a:p>
        </p:txBody>
      </p:sp>
      <p:graphicFrame>
        <p:nvGraphicFramePr>
          <p:cNvPr id="4" name="Gráfico 3"/>
          <p:cNvGraphicFramePr>
            <a:graphicFrameLocks/>
          </p:cNvGraphicFramePr>
          <p:nvPr>
            <p:extLst>
              <p:ext uri="{D42A27DB-BD31-4B8C-83A1-F6EECF244321}">
                <p14:modId xmlns:p14="http://schemas.microsoft.com/office/powerpoint/2010/main" val="274695545"/>
              </p:ext>
            </p:extLst>
          </p:nvPr>
        </p:nvGraphicFramePr>
        <p:xfrm>
          <a:off x="707027" y="989556"/>
          <a:ext cx="11021786" cy="56510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721582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32765" y="311102"/>
            <a:ext cx="9789236" cy="746358"/>
          </a:xfrm>
          <a:prstGeom prst="rect">
            <a:avLst/>
          </a:prstGeom>
        </p:spPr>
        <p:txBody>
          <a:bodyPr wrap="square">
            <a:spAutoFit/>
          </a:bodyPr>
          <a:lstStyle/>
          <a:p>
            <a:pPr algn="ctr" defTabSz="914400">
              <a:lnSpc>
                <a:spcPct val="85000"/>
              </a:lnSpc>
              <a:spcBef>
                <a:spcPct val="0"/>
              </a:spcBef>
            </a:pPr>
            <a:r>
              <a:rPr lang="es-ES" sz="2400" b="1" spc="-50" dirty="0">
                <a:solidFill>
                  <a:schemeClr val="tx1">
                    <a:lumMod val="50000"/>
                  </a:schemeClr>
                </a:solidFill>
                <a:latin typeface="Century Gothic" panose="020B0502020202020204" pitchFamily="34" charset="0"/>
              </a:rPr>
              <a:t>NÚMERO DE  ATENCIONES  ODONTOLÓGICAS  A NIVEL NACIONAL DE ENERO A MARZO 2024</a:t>
            </a:r>
          </a:p>
        </p:txBody>
      </p:sp>
      <p:sp>
        <p:nvSpPr>
          <p:cNvPr id="3" name="Rectángulo 2"/>
          <p:cNvSpPr/>
          <p:nvPr/>
        </p:nvSpPr>
        <p:spPr>
          <a:xfrm>
            <a:off x="189470" y="6137359"/>
            <a:ext cx="7084541" cy="276999"/>
          </a:xfrm>
          <a:prstGeom prst="rect">
            <a:avLst/>
          </a:prstGeom>
        </p:spPr>
        <p:txBody>
          <a:bodyPr wrap="square">
            <a:spAutoFit/>
          </a:bodyPr>
          <a:lstStyle/>
          <a:p>
            <a:pPr defTabSz="914400"/>
            <a:r>
              <a:rPr lang="es-ES" sz="1200" dirty="0">
                <a:solidFill>
                  <a:srgbClr val="FF0000"/>
                </a:solidFill>
              </a:rPr>
              <a:t>Fuente: </a:t>
            </a:r>
            <a:r>
              <a:rPr lang="es-ES" sz="1200" dirty="0">
                <a:solidFill>
                  <a:prstClr val="black"/>
                </a:solidFill>
              </a:rPr>
              <a:t>Registros Diario en odontología Regional CBES Periodo Enero a Marzo Gestión 2024</a:t>
            </a:r>
            <a:endParaRPr lang="es-BO" sz="1200" dirty="0">
              <a:solidFill>
                <a:prstClr val="black"/>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2667334904"/>
              </p:ext>
            </p:extLst>
          </p:nvPr>
        </p:nvGraphicFramePr>
        <p:xfrm>
          <a:off x="523164" y="1561250"/>
          <a:ext cx="5765876" cy="3925152"/>
        </p:xfrm>
        <a:graphic>
          <a:graphicData uri="http://schemas.openxmlformats.org/drawingml/2006/table">
            <a:tbl>
              <a:tblPr/>
              <a:tblGrid>
                <a:gridCol w="1931944">
                  <a:extLst>
                    <a:ext uri="{9D8B030D-6E8A-4147-A177-3AD203B41FA5}">
                      <a16:colId xmlns:a16="http://schemas.microsoft.com/office/drawing/2014/main" val="20000"/>
                    </a:ext>
                  </a:extLst>
                </a:gridCol>
                <a:gridCol w="958483">
                  <a:extLst>
                    <a:ext uri="{9D8B030D-6E8A-4147-A177-3AD203B41FA5}">
                      <a16:colId xmlns:a16="http://schemas.microsoft.com/office/drawing/2014/main" val="20001"/>
                    </a:ext>
                  </a:extLst>
                </a:gridCol>
                <a:gridCol w="958483">
                  <a:extLst>
                    <a:ext uri="{9D8B030D-6E8A-4147-A177-3AD203B41FA5}">
                      <a16:colId xmlns:a16="http://schemas.microsoft.com/office/drawing/2014/main" val="20002"/>
                    </a:ext>
                  </a:extLst>
                </a:gridCol>
                <a:gridCol w="958483">
                  <a:extLst>
                    <a:ext uri="{9D8B030D-6E8A-4147-A177-3AD203B41FA5}">
                      <a16:colId xmlns:a16="http://schemas.microsoft.com/office/drawing/2014/main" val="20003"/>
                    </a:ext>
                  </a:extLst>
                </a:gridCol>
                <a:gridCol w="958483">
                  <a:extLst>
                    <a:ext uri="{9D8B030D-6E8A-4147-A177-3AD203B41FA5}">
                      <a16:colId xmlns:a16="http://schemas.microsoft.com/office/drawing/2014/main" val="20004"/>
                    </a:ext>
                  </a:extLst>
                </a:gridCol>
              </a:tblGrid>
              <a:tr h="571934">
                <a:tc gridSpan="5">
                  <a:txBody>
                    <a:bodyPr/>
                    <a:lstStyle/>
                    <a:p>
                      <a:pPr algn="ctr" fontAlgn="b"/>
                      <a:r>
                        <a:rPr lang="es-ES" sz="1200" b="0" i="0" u="none" strike="noStrike" dirty="0">
                          <a:solidFill>
                            <a:srgbClr val="FFFFFF"/>
                          </a:solidFill>
                          <a:effectLst/>
                          <a:latin typeface="Calibri" panose="020F0502020204030204" pitchFamily="34" charset="0"/>
                        </a:rPr>
                        <a:t>NUMERO DE ATENCIONES ODONTOLÓGICAS A NIVEL NACIONAL ENERO A MARZO 2024</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006666"/>
                    </a:solidFill>
                  </a:tcPr>
                </a:tc>
                <a:tc hMerge="1">
                  <a:txBody>
                    <a:bodyPr/>
                    <a:lstStyle/>
                    <a:p>
                      <a:endParaRPr lang="es-BO"/>
                    </a:p>
                  </a:txBody>
                  <a:tcPr/>
                </a:tc>
                <a:tc hMerge="1">
                  <a:txBody>
                    <a:bodyPr/>
                    <a:lstStyle/>
                    <a:p>
                      <a:endParaRPr lang="es-BO"/>
                    </a:p>
                  </a:txBody>
                  <a:tcPr/>
                </a:tc>
                <a:tc hMerge="1">
                  <a:txBody>
                    <a:bodyPr/>
                    <a:lstStyle/>
                    <a:p>
                      <a:endParaRPr lang="es-BO"/>
                    </a:p>
                  </a:txBody>
                  <a:tcPr/>
                </a:tc>
                <a:tc hMerge="1">
                  <a:txBody>
                    <a:bodyPr/>
                    <a:lstStyle/>
                    <a:p>
                      <a:endParaRPr lang="es-BO"/>
                    </a:p>
                  </a:txBody>
                  <a:tcPr/>
                </a:tc>
                <a:extLst>
                  <a:ext uri="{0D108BD9-81ED-4DB2-BD59-A6C34878D82A}">
                    <a16:rowId xmlns:a16="http://schemas.microsoft.com/office/drawing/2014/main" val="10000"/>
                  </a:ext>
                </a:extLst>
              </a:tr>
              <a:tr h="304838">
                <a:tc>
                  <a:txBody>
                    <a:bodyPr/>
                    <a:lstStyle/>
                    <a:p>
                      <a:pPr algn="ctr" fontAlgn="b"/>
                      <a:r>
                        <a:rPr lang="es-BO" sz="1200" b="0" i="0" u="none" strike="noStrike" dirty="0">
                          <a:solidFill>
                            <a:srgbClr val="FFFFFF"/>
                          </a:solidFill>
                          <a:effectLst/>
                          <a:latin typeface="Calibri" panose="020F0502020204030204" pitchFamily="34" charset="0"/>
                        </a:rPr>
                        <a:t>REGIONAL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s-BO" sz="1200" b="0" i="0" u="none" strike="noStrike" dirty="0">
                          <a:solidFill>
                            <a:srgbClr val="FFFFFF"/>
                          </a:solidFill>
                          <a:effectLst/>
                          <a:latin typeface="Calibri" panose="020F0502020204030204" pitchFamily="34" charset="0"/>
                        </a:rPr>
                        <a:t>ENERO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s-BO" sz="1200" b="0" i="0" u="none" strike="noStrike" dirty="0">
                          <a:solidFill>
                            <a:srgbClr val="FFFFFF"/>
                          </a:solidFill>
                          <a:effectLst/>
                          <a:latin typeface="Calibri" panose="020F0502020204030204" pitchFamily="34" charset="0"/>
                        </a:rPr>
                        <a:t>FEBRERO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s-BO" sz="1200" b="0" i="0" u="none" strike="noStrike" dirty="0">
                          <a:solidFill>
                            <a:srgbClr val="FFFFFF"/>
                          </a:solidFill>
                          <a:effectLst/>
                          <a:latin typeface="Calibri" panose="020F0502020204030204" pitchFamily="34" charset="0"/>
                        </a:rPr>
                        <a:t>MARZO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b"/>
                      <a:r>
                        <a:rPr lang="es-BO" sz="1200" b="0" i="0" u="none" strike="noStrike" dirty="0">
                          <a:solidFill>
                            <a:srgbClr val="FFFFFF"/>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extLst>
                  <a:ext uri="{0D108BD9-81ED-4DB2-BD59-A6C34878D82A}">
                    <a16:rowId xmlns:a16="http://schemas.microsoft.com/office/drawing/2014/main" val="10001"/>
                  </a:ext>
                </a:extLst>
              </a:tr>
              <a:tr h="304838">
                <a:tc>
                  <a:txBody>
                    <a:bodyPr/>
                    <a:lstStyle/>
                    <a:p>
                      <a:pPr algn="ctr" fontAlgn="ctr"/>
                      <a:r>
                        <a:rPr lang="es-BO" sz="1200" b="1" i="0" u="none" strike="noStrike" dirty="0">
                          <a:solidFill>
                            <a:srgbClr val="000000"/>
                          </a:solidFill>
                          <a:effectLst/>
                          <a:latin typeface="Calibri" panose="020F0502020204030204" pitchFamily="34" charset="0"/>
                        </a:rPr>
                        <a:t>LA PAZ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912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919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907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2.738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4838">
                <a:tc>
                  <a:txBody>
                    <a:bodyPr/>
                    <a:lstStyle/>
                    <a:p>
                      <a:pPr algn="ctr" fontAlgn="ctr"/>
                      <a:r>
                        <a:rPr lang="es-BO" sz="1200" b="1" i="0" u="none" strike="noStrike" dirty="0">
                          <a:solidFill>
                            <a:srgbClr val="000000"/>
                          </a:solidFill>
                          <a:effectLst/>
                          <a:latin typeface="Calibri" panose="020F0502020204030204" pitchFamily="34" charset="0"/>
                        </a:rPr>
                        <a:t>SUCRE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170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160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417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4838">
                <a:tc>
                  <a:txBody>
                    <a:bodyPr/>
                    <a:lstStyle/>
                    <a:p>
                      <a:pPr algn="ctr" fontAlgn="ctr"/>
                      <a:r>
                        <a:rPr lang="es-BO" sz="1200" b="1" i="0" u="none" strike="noStrike" dirty="0">
                          <a:solidFill>
                            <a:srgbClr val="000000"/>
                          </a:solidFill>
                          <a:effectLst/>
                          <a:latin typeface="Calibri" panose="020F0502020204030204" pitchFamily="34" charset="0"/>
                        </a:rPr>
                        <a:t>POTOSÍ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212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352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4838">
                <a:tc>
                  <a:txBody>
                    <a:bodyPr/>
                    <a:lstStyle/>
                    <a:p>
                      <a:pPr algn="ctr" fontAlgn="ctr"/>
                      <a:r>
                        <a:rPr lang="es-BO" sz="1200" b="1" i="0" u="none" strike="noStrike" dirty="0">
                          <a:solidFill>
                            <a:srgbClr val="000000"/>
                          </a:solidFill>
                          <a:effectLst/>
                          <a:latin typeface="Calibri" panose="020F0502020204030204" pitchFamily="34" charset="0"/>
                        </a:rPr>
                        <a:t>ORURO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117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331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4838">
                <a:tc>
                  <a:txBody>
                    <a:bodyPr/>
                    <a:lstStyle/>
                    <a:p>
                      <a:pPr algn="ctr" fontAlgn="ctr"/>
                      <a:r>
                        <a:rPr lang="es-BO" sz="1200" b="1" i="0" u="none" strike="noStrike" dirty="0">
                          <a:solidFill>
                            <a:srgbClr val="000000"/>
                          </a:solidFill>
                          <a:effectLst/>
                          <a:latin typeface="Calibri" panose="020F0502020204030204" pitchFamily="34" charset="0"/>
                        </a:rPr>
                        <a:t>COCHABAMBA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139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283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4838">
                <a:tc>
                  <a:txBody>
                    <a:bodyPr/>
                    <a:lstStyle/>
                    <a:p>
                      <a:pPr algn="ctr" fontAlgn="ctr"/>
                      <a:r>
                        <a:rPr lang="es-BO" sz="1200" b="1" i="0" u="none" strike="noStrike" dirty="0">
                          <a:solidFill>
                            <a:srgbClr val="000000"/>
                          </a:solidFill>
                          <a:effectLst/>
                          <a:latin typeface="Calibri" panose="020F0502020204030204" pitchFamily="34" charset="0"/>
                        </a:rPr>
                        <a:t>SANTA CRUZ</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149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262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04838">
                <a:tc>
                  <a:txBody>
                    <a:bodyPr/>
                    <a:lstStyle/>
                    <a:p>
                      <a:pPr algn="ctr" fontAlgn="ctr"/>
                      <a:r>
                        <a:rPr lang="es-BO" sz="1200" b="1" i="0" u="none" strike="noStrike" dirty="0">
                          <a:solidFill>
                            <a:srgbClr val="000000"/>
                          </a:solidFill>
                          <a:effectLst/>
                          <a:latin typeface="Calibri" panose="020F0502020204030204" pitchFamily="34" charset="0"/>
                        </a:rPr>
                        <a:t>COBIJA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177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04838">
                <a:tc>
                  <a:txBody>
                    <a:bodyPr/>
                    <a:lstStyle/>
                    <a:p>
                      <a:pPr algn="ctr" fontAlgn="ctr"/>
                      <a:r>
                        <a:rPr lang="es-BO" sz="1200" b="1" i="0" u="none" strike="noStrike" dirty="0">
                          <a:solidFill>
                            <a:srgbClr val="000000"/>
                          </a:solidFill>
                          <a:effectLst/>
                          <a:latin typeface="Calibri" panose="020F0502020204030204" pitchFamily="34" charset="0"/>
                        </a:rPr>
                        <a:t>TARIJA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144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04838">
                <a:tc>
                  <a:txBody>
                    <a:bodyPr/>
                    <a:lstStyle/>
                    <a:p>
                      <a:pPr algn="ctr" fontAlgn="ctr"/>
                      <a:r>
                        <a:rPr lang="es-BO" sz="1200" b="1" i="0" u="none" strike="noStrike" dirty="0">
                          <a:solidFill>
                            <a:srgbClr val="000000"/>
                          </a:solidFill>
                          <a:effectLst/>
                          <a:latin typeface="Calibri" panose="020F0502020204030204" pitchFamily="34" charset="0"/>
                        </a:rPr>
                        <a:t>TRINIDAD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200" b="0" i="0" u="none" strike="noStrike" dirty="0">
                          <a:solidFill>
                            <a:srgbClr val="000000"/>
                          </a:solidFill>
                          <a:effectLst/>
                          <a:latin typeface="Calibri" panose="020F0502020204030204" pitchFamily="34" charset="0"/>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04838">
                <a:tc>
                  <a:txBody>
                    <a:bodyPr/>
                    <a:lstStyle/>
                    <a:p>
                      <a:pPr algn="ctr" fontAlgn="b"/>
                      <a:r>
                        <a:rPr lang="es-BO" sz="1200" b="0" i="0" u="none" strike="noStrike" dirty="0">
                          <a:solidFill>
                            <a:srgbClr val="FFFFFF"/>
                          </a:solidFill>
                          <a:effectLst/>
                          <a:latin typeface="Calibri" panose="020F0502020204030204" pitchFamily="34" charset="0"/>
                        </a:rPr>
                        <a:t>TOTAL</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006666"/>
                    </a:solidFill>
                  </a:tcPr>
                </a:tc>
                <a:tc>
                  <a:txBody>
                    <a:bodyPr/>
                    <a:lstStyle/>
                    <a:p>
                      <a:pPr algn="ctr" fontAlgn="b"/>
                      <a:r>
                        <a:rPr lang="es-BO" sz="1200" b="0" i="0" u="none" strike="noStrike" dirty="0">
                          <a:solidFill>
                            <a:srgbClr val="FFFFFF"/>
                          </a:solidFill>
                          <a:effectLst/>
                          <a:latin typeface="Calibri" panose="020F0502020204030204" pitchFamily="34" charset="0"/>
                        </a:rPr>
                        <a:t>1.197</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006666"/>
                    </a:solidFill>
                  </a:tcPr>
                </a:tc>
                <a:tc>
                  <a:txBody>
                    <a:bodyPr/>
                    <a:lstStyle/>
                    <a:p>
                      <a:pPr algn="ctr" fontAlgn="b"/>
                      <a:r>
                        <a:rPr lang="es-BO" sz="1200" b="0" i="0" u="none" strike="noStrike" dirty="0">
                          <a:solidFill>
                            <a:srgbClr val="FFFFFF"/>
                          </a:solidFill>
                          <a:effectLst/>
                          <a:latin typeface="Calibri" panose="020F0502020204030204" pitchFamily="34" charset="0"/>
                        </a:rPr>
                        <a:t>1.730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006666"/>
                    </a:solidFill>
                  </a:tcPr>
                </a:tc>
                <a:tc>
                  <a:txBody>
                    <a:bodyPr/>
                    <a:lstStyle/>
                    <a:p>
                      <a:pPr algn="ctr" fontAlgn="b"/>
                      <a:r>
                        <a:rPr lang="es-BO" sz="1200" b="0" i="0" u="none" strike="noStrike" dirty="0">
                          <a:solidFill>
                            <a:srgbClr val="FFFFFF"/>
                          </a:solidFill>
                          <a:effectLst/>
                          <a:latin typeface="Calibri" panose="020F0502020204030204" pitchFamily="34" charset="0"/>
                        </a:rPr>
                        <a:t>1.829</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006666"/>
                    </a:solidFill>
                  </a:tcPr>
                </a:tc>
                <a:tc>
                  <a:txBody>
                    <a:bodyPr/>
                    <a:lstStyle/>
                    <a:p>
                      <a:pPr algn="ctr" fontAlgn="b"/>
                      <a:r>
                        <a:rPr lang="es-BO" sz="1200" b="0" i="0" u="none" strike="noStrike" dirty="0">
                          <a:solidFill>
                            <a:srgbClr val="FFFFFF"/>
                          </a:solidFill>
                          <a:effectLst/>
                          <a:latin typeface="Calibri" panose="020F0502020204030204" pitchFamily="34" charset="0"/>
                        </a:rPr>
                        <a:t>4.756</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006666"/>
                    </a:solidFill>
                  </a:tcPr>
                </a:tc>
                <a:extLst>
                  <a:ext uri="{0D108BD9-81ED-4DB2-BD59-A6C34878D82A}">
                    <a16:rowId xmlns:a16="http://schemas.microsoft.com/office/drawing/2014/main" val="10011"/>
                  </a:ext>
                </a:extLst>
              </a:tr>
            </a:tbl>
          </a:graphicData>
        </a:graphic>
      </p:graphicFrame>
      <p:graphicFrame>
        <p:nvGraphicFramePr>
          <p:cNvPr id="5" name="Gráfico 4">
            <a:extLst>
              <a:ext uri="{FF2B5EF4-FFF2-40B4-BE49-F238E27FC236}">
                <a16:creationId xmlns:a16="http://schemas.microsoft.com/office/drawing/2014/main" id="{F70F58DD-5C22-4770-9D42-3B8D6E688C29}"/>
              </a:ext>
            </a:extLst>
          </p:cNvPr>
          <p:cNvGraphicFramePr>
            <a:graphicFrameLocks/>
          </p:cNvGraphicFramePr>
          <p:nvPr>
            <p:extLst>
              <p:ext uri="{D42A27DB-BD31-4B8C-83A1-F6EECF244321}">
                <p14:modId xmlns:p14="http://schemas.microsoft.com/office/powerpoint/2010/main" val="2275209908"/>
              </p:ext>
            </p:extLst>
          </p:nvPr>
        </p:nvGraphicFramePr>
        <p:xfrm>
          <a:off x="4927226" y="297084"/>
          <a:ext cx="7429501" cy="55006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18670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72094" y="519230"/>
            <a:ext cx="10990729" cy="419346"/>
          </a:xfrm>
          <a:prstGeom prst="rect">
            <a:avLst/>
          </a:prstGeom>
        </p:spPr>
        <p:txBody>
          <a:bodyPr wrap="square">
            <a:spAutoFit/>
          </a:bodyPr>
          <a:lstStyle/>
          <a:p>
            <a:pPr algn="ctr" defTabSz="914400">
              <a:lnSpc>
                <a:spcPct val="85000"/>
              </a:lnSpc>
              <a:spcBef>
                <a:spcPct val="0"/>
              </a:spcBef>
            </a:pPr>
            <a:r>
              <a:rPr lang="es-ES" sz="2400" b="1" spc="-50" dirty="0">
                <a:solidFill>
                  <a:schemeClr val="tx1">
                    <a:lumMod val="50000"/>
                  </a:schemeClr>
                </a:solidFill>
                <a:latin typeface="Century Gothic" panose="020B0502020202020204" pitchFamily="34" charset="0"/>
              </a:rPr>
              <a:t>PAP REALIZADOS POR REGIONAL DE ENERO A MARZO 2024</a:t>
            </a:r>
          </a:p>
        </p:txBody>
      </p:sp>
      <p:sp>
        <p:nvSpPr>
          <p:cNvPr id="3" name="Rectángulo 2"/>
          <p:cNvSpPr/>
          <p:nvPr/>
        </p:nvSpPr>
        <p:spPr>
          <a:xfrm>
            <a:off x="189470" y="6137359"/>
            <a:ext cx="7084541" cy="461665"/>
          </a:xfrm>
          <a:prstGeom prst="rect">
            <a:avLst/>
          </a:prstGeom>
        </p:spPr>
        <p:txBody>
          <a:bodyPr wrap="square">
            <a:spAutoFit/>
          </a:bodyPr>
          <a:lstStyle/>
          <a:p>
            <a:pPr defTabSz="914400"/>
            <a:r>
              <a:rPr lang="es-ES" sz="1200" dirty="0">
                <a:solidFill>
                  <a:srgbClr val="FF0000"/>
                </a:solidFill>
              </a:rPr>
              <a:t>Fuente: </a:t>
            </a:r>
            <a:r>
              <a:rPr lang="es-ES" sz="1200" dirty="0">
                <a:solidFill>
                  <a:prstClr val="black"/>
                </a:solidFill>
              </a:rPr>
              <a:t>Registros Diario en Consulta Externa de Regional CBES Periodo Enero a Febrero</a:t>
            </a:r>
          </a:p>
          <a:p>
            <a:pPr defTabSz="914400"/>
            <a:r>
              <a:rPr lang="es-ES" sz="1200" dirty="0">
                <a:solidFill>
                  <a:prstClr val="black"/>
                </a:solidFill>
              </a:rPr>
              <a:t> Gestión 2024</a:t>
            </a:r>
            <a:endParaRPr lang="es-BO" sz="1200" dirty="0">
              <a:solidFill>
                <a:prstClr val="black"/>
              </a:solidFill>
            </a:endParaRPr>
          </a:p>
        </p:txBody>
      </p:sp>
      <p:pic>
        <p:nvPicPr>
          <p:cNvPr id="4" name="Imagen 3"/>
          <p:cNvPicPr>
            <a:picLocks noChangeAspect="1"/>
          </p:cNvPicPr>
          <p:nvPr/>
        </p:nvPicPr>
        <p:blipFill>
          <a:blip r:embed="rId2"/>
          <a:stretch>
            <a:fillRect/>
          </a:stretch>
        </p:blipFill>
        <p:spPr>
          <a:xfrm>
            <a:off x="310450" y="1489530"/>
            <a:ext cx="4383470" cy="3965267"/>
          </a:xfrm>
          <a:prstGeom prst="rect">
            <a:avLst/>
          </a:prstGeom>
        </p:spPr>
      </p:pic>
      <p:graphicFrame>
        <p:nvGraphicFramePr>
          <p:cNvPr id="5" name="Gráfico 4"/>
          <p:cNvGraphicFramePr>
            <a:graphicFrameLocks/>
          </p:cNvGraphicFramePr>
          <p:nvPr>
            <p:extLst>
              <p:ext uri="{D42A27DB-BD31-4B8C-83A1-F6EECF244321}">
                <p14:modId xmlns:p14="http://schemas.microsoft.com/office/powerpoint/2010/main" val="3590389709"/>
              </p:ext>
            </p:extLst>
          </p:nvPr>
        </p:nvGraphicFramePr>
        <p:xfrm>
          <a:off x="4881048" y="1690559"/>
          <a:ext cx="6581775" cy="39052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4913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t="12702"/>
          <a:stretch/>
        </p:blipFill>
        <p:spPr>
          <a:xfrm>
            <a:off x="448511" y="1686560"/>
            <a:ext cx="11361373" cy="3919835"/>
          </a:xfrm>
          <a:prstGeom prst="rect">
            <a:avLst/>
          </a:prstGeom>
        </p:spPr>
      </p:pic>
      <p:sp>
        <p:nvSpPr>
          <p:cNvPr id="3" name="Rectángulo 2"/>
          <p:cNvSpPr/>
          <p:nvPr/>
        </p:nvSpPr>
        <p:spPr>
          <a:xfrm>
            <a:off x="2196679" y="573596"/>
            <a:ext cx="7865035" cy="720197"/>
          </a:xfrm>
          <a:prstGeom prst="rect">
            <a:avLst/>
          </a:prstGeom>
        </p:spPr>
        <p:txBody>
          <a:bodyPr wrap="square">
            <a:spAutoFit/>
          </a:bodyPr>
          <a:lstStyle/>
          <a:p>
            <a:pPr defTabSz="914400">
              <a:lnSpc>
                <a:spcPct val="85000"/>
              </a:lnSpc>
              <a:spcBef>
                <a:spcPct val="0"/>
              </a:spcBef>
            </a:pPr>
            <a:r>
              <a:rPr lang="es-ES" sz="2400" b="1" spc="-50" dirty="0">
                <a:solidFill>
                  <a:schemeClr val="tx1">
                    <a:lumMod val="50000"/>
                  </a:schemeClr>
                </a:solidFill>
                <a:latin typeface="Century Gothic" panose="020B0502020202020204" pitchFamily="34" charset="0"/>
              </a:rPr>
              <a:t>PROMEDIO RENDIMIENTO QUIROFANO 2023 – 2024</a:t>
            </a:r>
          </a:p>
          <a:p>
            <a:pPr algn="ctr" defTabSz="914400">
              <a:lnSpc>
                <a:spcPct val="85000"/>
              </a:lnSpc>
              <a:spcBef>
                <a:spcPct val="0"/>
              </a:spcBef>
            </a:pPr>
            <a:r>
              <a:rPr lang="es-ES" sz="2400" b="1" spc="-50" dirty="0">
                <a:solidFill>
                  <a:schemeClr val="tx1">
                    <a:lumMod val="50000"/>
                  </a:schemeClr>
                </a:solidFill>
                <a:latin typeface="Century Gothic" panose="020B0502020202020204" pitchFamily="34" charset="0"/>
              </a:rPr>
              <a:t>REGIONAL LA PAZ</a:t>
            </a:r>
          </a:p>
        </p:txBody>
      </p:sp>
      <p:sp>
        <p:nvSpPr>
          <p:cNvPr id="8" name="Rectángulo 7"/>
          <p:cNvSpPr/>
          <p:nvPr/>
        </p:nvSpPr>
        <p:spPr>
          <a:xfrm>
            <a:off x="314360" y="5971426"/>
            <a:ext cx="9652599" cy="327782"/>
          </a:xfrm>
          <a:prstGeom prst="rect">
            <a:avLst/>
          </a:prstGeom>
        </p:spPr>
        <p:txBody>
          <a:bodyPr wrap="square">
            <a:spAutoFit/>
          </a:bodyPr>
          <a:lstStyle/>
          <a:p>
            <a:pPr defTabSz="914400">
              <a:lnSpc>
                <a:spcPct val="85000"/>
              </a:lnSpc>
              <a:spcBef>
                <a:spcPct val="0"/>
              </a:spcBef>
            </a:pPr>
            <a:r>
              <a:rPr lang="es-ES" b="1" spc="-50" dirty="0">
                <a:solidFill>
                  <a:srgbClr val="004E3B"/>
                </a:solidFill>
                <a:latin typeface="Century Gothic" panose="020B0502020202020204" pitchFamily="34" charset="0"/>
              </a:rPr>
              <a:t>PROMEDIO RENDIMIENTO QUIROFANO EN ESTANDAR DE 2 NIVEL ES DE 1 A 5 CIRUGIAS</a:t>
            </a:r>
          </a:p>
        </p:txBody>
      </p:sp>
    </p:spTree>
    <p:extLst>
      <p:ext uri="{BB962C8B-B14F-4D97-AF65-F5344CB8AC3E}">
        <p14:creationId xmlns:p14="http://schemas.microsoft.com/office/powerpoint/2010/main" val="12830058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srcRect t="15488"/>
          <a:stretch/>
        </p:blipFill>
        <p:spPr>
          <a:xfrm>
            <a:off x="200621" y="1595120"/>
            <a:ext cx="11130320" cy="3967480"/>
          </a:xfrm>
          <a:prstGeom prst="rect">
            <a:avLst/>
          </a:prstGeom>
        </p:spPr>
      </p:pic>
      <p:sp>
        <p:nvSpPr>
          <p:cNvPr id="14" name="Rectángulo 13"/>
          <p:cNvSpPr/>
          <p:nvPr/>
        </p:nvSpPr>
        <p:spPr>
          <a:xfrm>
            <a:off x="200621" y="548335"/>
            <a:ext cx="11389360" cy="720197"/>
          </a:xfrm>
          <a:prstGeom prst="rect">
            <a:avLst/>
          </a:prstGeom>
        </p:spPr>
        <p:txBody>
          <a:bodyPr wrap="square">
            <a:spAutoFit/>
          </a:bodyPr>
          <a:lstStyle/>
          <a:p>
            <a:pPr algn="ctr" defTabSz="914400">
              <a:lnSpc>
                <a:spcPct val="85000"/>
              </a:lnSpc>
              <a:spcBef>
                <a:spcPct val="0"/>
              </a:spcBef>
            </a:pPr>
            <a:r>
              <a:rPr lang="es-ES" sz="2400" b="1" spc="-50" dirty="0">
                <a:solidFill>
                  <a:schemeClr val="tx1">
                    <a:lumMod val="50000"/>
                  </a:schemeClr>
                </a:solidFill>
                <a:latin typeface="Century Gothic" panose="020B0502020202020204" pitchFamily="34" charset="0"/>
              </a:rPr>
              <a:t>PORCENTAJE DE INTERVENCIONES QUIRURGICAS EN EMERGENCIA 2023 – 2024</a:t>
            </a:r>
          </a:p>
          <a:p>
            <a:pPr algn="ctr" defTabSz="914400">
              <a:lnSpc>
                <a:spcPct val="85000"/>
              </a:lnSpc>
              <a:spcBef>
                <a:spcPct val="0"/>
              </a:spcBef>
            </a:pPr>
            <a:r>
              <a:rPr lang="es-ES" sz="2400" b="1" spc="-50" dirty="0">
                <a:solidFill>
                  <a:schemeClr val="tx1">
                    <a:lumMod val="50000"/>
                  </a:schemeClr>
                </a:solidFill>
                <a:latin typeface="Century Gothic" panose="020B0502020202020204" pitchFamily="34" charset="0"/>
              </a:rPr>
              <a:t>REGIONAL – LA PAZ</a:t>
            </a:r>
          </a:p>
        </p:txBody>
      </p:sp>
      <p:sp>
        <p:nvSpPr>
          <p:cNvPr id="15" name="Rectángulo 14"/>
          <p:cNvSpPr/>
          <p:nvPr/>
        </p:nvSpPr>
        <p:spPr>
          <a:xfrm>
            <a:off x="386843" y="5889188"/>
            <a:ext cx="11327637" cy="484748"/>
          </a:xfrm>
          <a:prstGeom prst="rect">
            <a:avLst/>
          </a:prstGeom>
        </p:spPr>
        <p:txBody>
          <a:bodyPr wrap="square">
            <a:spAutoFit/>
          </a:bodyPr>
          <a:lstStyle/>
          <a:p>
            <a:pPr defTabSz="914400">
              <a:lnSpc>
                <a:spcPct val="85000"/>
              </a:lnSpc>
              <a:spcBef>
                <a:spcPct val="0"/>
              </a:spcBef>
            </a:pPr>
            <a:r>
              <a:rPr lang="es-ES" sz="1500" b="1" spc="-50" dirty="0">
                <a:solidFill>
                  <a:srgbClr val="004E3B"/>
                </a:solidFill>
                <a:latin typeface="Century Gothic" panose="020B0502020202020204" pitchFamily="34" charset="0"/>
              </a:rPr>
              <a:t>LAS INTERVENCIONES QUIRURGICAS POR EMERGENCIA EN LA GESTIÓN 2023 FUE DE 34 % A COMPARACION DE LA GESTIÓN 2024 DE 29% DISMINUYE </a:t>
            </a:r>
          </a:p>
        </p:txBody>
      </p:sp>
    </p:spTree>
    <p:extLst>
      <p:ext uri="{BB962C8B-B14F-4D97-AF65-F5344CB8AC3E}">
        <p14:creationId xmlns:p14="http://schemas.microsoft.com/office/powerpoint/2010/main" val="12027421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976349" y="197455"/>
            <a:ext cx="10846683" cy="6196518"/>
          </a:xfrm>
          <a:prstGeom prst="rect">
            <a:avLst/>
          </a:prstGeom>
        </p:spPr>
      </p:pic>
    </p:spTree>
    <p:extLst>
      <p:ext uri="{BB962C8B-B14F-4D97-AF65-F5344CB8AC3E}">
        <p14:creationId xmlns:p14="http://schemas.microsoft.com/office/powerpoint/2010/main" val="13324889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184351" y="6040548"/>
            <a:ext cx="7084541" cy="276999"/>
          </a:xfrm>
          <a:prstGeom prst="rect">
            <a:avLst/>
          </a:prstGeom>
        </p:spPr>
        <p:txBody>
          <a:bodyPr wrap="square">
            <a:spAutoFit/>
          </a:bodyPr>
          <a:lstStyle/>
          <a:p>
            <a:r>
              <a:rPr lang="es-ES" sz="1200" dirty="0">
                <a:solidFill>
                  <a:srgbClr val="FF0000"/>
                </a:solidFill>
              </a:rPr>
              <a:t>Fuente: </a:t>
            </a:r>
            <a:r>
              <a:rPr lang="es-ES" sz="1200" dirty="0">
                <a:solidFill>
                  <a:srgbClr val="000000"/>
                </a:solidFill>
              </a:rPr>
              <a:t>Registros Diario de Laboratorio CBES Periodo Enero a Marzo Gestión 2024</a:t>
            </a:r>
            <a:endParaRPr lang="es-BO" sz="1200" dirty="0">
              <a:solidFill>
                <a:srgbClr val="000000"/>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2339383043"/>
              </p:ext>
            </p:extLst>
          </p:nvPr>
        </p:nvGraphicFramePr>
        <p:xfrm>
          <a:off x="292305" y="3067521"/>
          <a:ext cx="4663384" cy="1148491"/>
        </p:xfrm>
        <a:graphic>
          <a:graphicData uri="http://schemas.openxmlformats.org/drawingml/2006/table">
            <a:tbl>
              <a:tblPr/>
              <a:tblGrid>
                <a:gridCol w="886399">
                  <a:extLst>
                    <a:ext uri="{9D8B030D-6E8A-4147-A177-3AD203B41FA5}">
                      <a16:colId xmlns:a16="http://schemas.microsoft.com/office/drawing/2014/main" val="20000"/>
                    </a:ext>
                  </a:extLst>
                </a:gridCol>
                <a:gridCol w="939796">
                  <a:extLst>
                    <a:ext uri="{9D8B030D-6E8A-4147-A177-3AD203B41FA5}">
                      <a16:colId xmlns:a16="http://schemas.microsoft.com/office/drawing/2014/main" val="20001"/>
                    </a:ext>
                  </a:extLst>
                </a:gridCol>
                <a:gridCol w="1014553">
                  <a:extLst>
                    <a:ext uri="{9D8B030D-6E8A-4147-A177-3AD203B41FA5}">
                      <a16:colId xmlns:a16="http://schemas.microsoft.com/office/drawing/2014/main" val="20002"/>
                    </a:ext>
                  </a:extLst>
                </a:gridCol>
                <a:gridCol w="968275">
                  <a:extLst>
                    <a:ext uri="{9D8B030D-6E8A-4147-A177-3AD203B41FA5}">
                      <a16:colId xmlns:a16="http://schemas.microsoft.com/office/drawing/2014/main" val="20003"/>
                    </a:ext>
                  </a:extLst>
                </a:gridCol>
                <a:gridCol w="854361">
                  <a:extLst>
                    <a:ext uri="{9D8B030D-6E8A-4147-A177-3AD203B41FA5}">
                      <a16:colId xmlns:a16="http://schemas.microsoft.com/office/drawing/2014/main" val="20004"/>
                    </a:ext>
                  </a:extLst>
                </a:gridCol>
              </a:tblGrid>
              <a:tr h="601591">
                <a:tc>
                  <a:txBody>
                    <a:bodyPr/>
                    <a:lstStyle/>
                    <a:p>
                      <a:pPr algn="ctr" fontAlgn="ctr"/>
                      <a:r>
                        <a:rPr lang="es-BO" sz="1100" b="0" i="0" u="none" strike="noStrike" dirty="0">
                          <a:solidFill>
                            <a:srgbClr val="FFFFFF"/>
                          </a:solidFill>
                          <a:effectLst/>
                          <a:latin typeface="Calibri" panose="020F0502020204030204" pitchFamily="34" charset="0"/>
                        </a:rPr>
                        <a:t>GESTIÓN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s-BO" sz="1100" b="0" i="0" u="none" strike="noStrike" dirty="0">
                          <a:solidFill>
                            <a:srgbClr val="FFFFFF"/>
                          </a:solidFill>
                          <a:effectLst/>
                          <a:latin typeface="Calibri" panose="020F0502020204030204" pitchFamily="34" charset="0"/>
                        </a:rPr>
                        <a:t>PACIENTES ATENDIDOS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s-BO" sz="1100" b="0" i="0" u="none" strike="noStrike" dirty="0">
                          <a:solidFill>
                            <a:srgbClr val="FFFFFF"/>
                          </a:solidFill>
                          <a:effectLst/>
                          <a:latin typeface="Calibri" panose="020F0502020204030204" pitchFamily="34" charset="0"/>
                        </a:rPr>
                        <a:t>INTERNACIÓN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s-BO" sz="1100" b="0" i="0" u="none" strike="noStrike" dirty="0">
                          <a:solidFill>
                            <a:srgbClr val="FFFFFF"/>
                          </a:solidFill>
                          <a:effectLst/>
                          <a:latin typeface="Calibri" panose="020F0502020204030204" pitchFamily="34" charset="0"/>
                        </a:rPr>
                        <a:t>EMERGENCIA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tc>
                  <a:txBody>
                    <a:bodyPr/>
                    <a:lstStyle/>
                    <a:p>
                      <a:pPr algn="ctr" fontAlgn="ctr"/>
                      <a:r>
                        <a:rPr lang="es-BO" sz="1100" b="0" i="0" u="none" strike="noStrike" dirty="0">
                          <a:solidFill>
                            <a:srgbClr val="FFFFFF"/>
                          </a:solidFill>
                          <a:effectLst/>
                          <a:latin typeface="Calibri" panose="020F0502020204030204" pitchFamily="34" charset="0"/>
                        </a:rPr>
                        <a:t>CONSULTA EXTERNA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6666"/>
                    </a:solidFill>
                  </a:tcPr>
                </a:tc>
                <a:extLst>
                  <a:ext uri="{0D108BD9-81ED-4DB2-BD59-A6C34878D82A}">
                    <a16:rowId xmlns:a16="http://schemas.microsoft.com/office/drawing/2014/main" val="10000"/>
                  </a:ext>
                </a:extLst>
              </a:tr>
              <a:tr h="273450">
                <a:tc>
                  <a:txBody>
                    <a:bodyPr/>
                    <a:lstStyle/>
                    <a:p>
                      <a:pPr algn="ctr" fontAlgn="b"/>
                      <a:r>
                        <a:rPr lang="es-BO" sz="1100" b="0" i="0" u="none" strike="noStrike" dirty="0">
                          <a:solidFill>
                            <a:srgbClr val="000000"/>
                          </a:solidFill>
                          <a:effectLst/>
                          <a:latin typeface="Calibri" panose="020F0502020204030204" pitchFamily="34" charset="0"/>
                        </a:rPr>
                        <a:t>2023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100" b="0" i="0" u="none" strike="noStrike" dirty="0">
                          <a:solidFill>
                            <a:srgbClr val="000000"/>
                          </a:solidFill>
                          <a:effectLst/>
                          <a:latin typeface="Calibri" panose="020F0502020204030204" pitchFamily="34" charset="0"/>
                        </a:rPr>
                        <a:t>6.944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100" b="0" i="0" u="none" strike="noStrike" dirty="0">
                          <a:solidFill>
                            <a:srgbClr val="000000"/>
                          </a:solidFill>
                          <a:effectLst/>
                          <a:latin typeface="Calibri" panose="020F0502020204030204" pitchFamily="34" charset="0"/>
                        </a:rPr>
                        <a:t>663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100" b="0" i="0" u="none" strike="noStrike" dirty="0">
                          <a:solidFill>
                            <a:srgbClr val="000000"/>
                          </a:solidFill>
                          <a:effectLst/>
                          <a:latin typeface="Calibri" panose="020F0502020204030204" pitchFamily="34" charset="0"/>
                        </a:rPr>
                        <a:t>2.877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100" b="0" i="0" u="none" strike="noStrike" dirty="0">
                          <a:solidFill>
                            <a:srgbClr val="000000"/>
                          </a:solidFill>
                          <a:effectLst/>
                          <a:latin typeface="Calibri" panose="020F0502020204030204" pitchFamily="34" charset="0"/>
                        </a:rPr>
                        <a:t>3.404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3450">
                <a:tc>
                  <a:txBody>
                    <a:bodyPr/>
                    <a:lstStyle/>
                    <a:p>
                      <a:pPr algn="ctr" fontAlgn="b"/>
                      <a:r>
                        <a:rPr lang="es-BO" sz="1100" b="0" i="0" u="none" strike="noStrike" dirty="0">
                          <a:solidFill>
                            <a:srgbClr val="000000"/>
                          </a:solidFill>
                          <a:effectLst/>
                          <a:latin typeface="Calibri" panose="020F0502020204030204" pitchFamily="34" charset="0"/>
                        </a:rPr>
                        <a:t>2024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100" b="0" i="0" u="none" strike="noStrike" dirty="0">
                          <a:solidFill>
                            <a:srgbClr val="000000"/>
                          </a:solidFill>
                          <a:effectLst/>
                          <a:latin typeface="Calibri" panose="020F0502020204030204" pitchFamily="34" charset="0"/>
                        </a:rPr>
                        <a:t>8.667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100" b="0" i="0" u="none" strike="noStrike" dirty="0">
                          <a:solidFill>
                            <a:srgbClr val="000000"/>
                          </a:solidFill>
                          <a:effectLst/>
                          <a:latin typeface="Calibri" panose="020F0502020204030204" pitchFamily="34" charset="0"/>
                        </a:rPr>
                        <a:t>1.053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100" b="0" i="0" u="none" strike="noStrike" dirty="0">
                          <a:solidFill>
                            <a:srgbClr val="000000"/>
                          </a:solidFill>
                          <a:effectLst/>
                          <a:latin typeface="Calibri" panose="020F0502020204030204" pitchFamily="34" charset="0"/>
                        </a:rPr>
                        <a:t>3.090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BO" sz="1100" b="0" i="0" u="none" strike="noStrike" dirty="0">
                          <a:solidFill>
                            <a:srgbClr val="000000"/>
                          </a:solidFill>
                          <a:effectLst/>
                          <a:latin typeface="Calibri" panose="020F0502020204030204" pitchFamily="34" charset="0"/>
                        </a:rPr>
                        <a:t>4.524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9" name="Gráfico 8"/>
          <p:cNvGraphicFramePr>
            <a:graphicFrameLocks/>
          </p:cNvGraphicFramePr>
          <p:nvPr>
            <p:extLst>
              <p:ext uri="{D42A27DB-BD31-4B8C-83A1-F6EECF244321}">
                <p14:modId xmlns:p14="http://schemas.microsoft.com/office/powerpoint/2010/main" val="3801064971"/>
              </p:ext>
            </p:extLst>
          </p:nvPr>
        </p:nvGraphicFramePr>
        <p:xfrm>
          <a:off x="4955689" y="1669779"/>
          <a:ext cx="6720728" cy="348138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ángulo 3"/>
          <p:cNvSpPr/>
          <p:nvPr/>
        </p:nvSpPr>
        <p:spPr>
          <a:xfrm>
            <a:off x="1782182" y="392490"/>
            <a:ext cx="8956937" cy="830997"/>
          </a:xfrm>
          <a:prstGeom prst="rect">
            <a:avLst/>
          </a:prstGeom>
        </p:spPr>
        <p:txBody>
          <a:bodyPr wrap="square">
            <a:spAutoFit/>
          </a:bodyPr>
          <a:lstStyle/>
          <a:p>
            <a:pPr algn="ctr">
              <a:defRPr sz="1400" b="1" i="0" u="none" strike="noStrike" kern="1200" spc="0" baseline="0">
                <a:solidFill>
                  <a:sysClr val="windowText" lastClr="000000"/>
                </a:solidFill>
                <a:latin typeface="+mn-lt"/>
                <a:ea typeface="+mn-ea"/>
                <a:cs typeface="+mn-cs"/>
              </a:defRPr>
            </a:pPr>
            <a:r>
              <a:rPr lang="es-BO" sz="2400" b="1" dirty="0">
                <a:solidFill>
                  <a:schemeClr val="tx1">
                    <a:lumMod val="50000"/>
                  </a:schemeClr>
                </a:solidFill>
                <a:latin typeface="Century Gothic" panose="020B0502020202020204" pitchFamily="34" charset="0"/>
              </a:rPr>
              <a:t>ATENCIÓN POR TIPO DE SERVICO EN LABORATORIO </a:t>
            </a:r>
          </a:p>
          <a:p>
            <a:pPr algn="ctr">
              <a:defRPr sz="1400" b="1" i="0" u="none" strike="noStrike" kern="1200" spc="0" baseline="0">
                <a:solidFill>
                  <a:sysClr val="windowText" lastClr="000000"/>
                </a:solidFill>
                <a:latin typeface="+mn-lt"/>
                <a:ea typeface="+mn-ea"/>
                <a:cs typeface="+mn-cs"/>
              </a:defRPr>
            </a:pPr>
            <a:r>
              <a:rPr lang="es-BO" sz="2400" b="1" dirty="0">
                <a:solidFill>
                  <a:schemeClr val="tx1">
                    <a:lumMod val="50000"/>
                  </a:schemeClr>
                </a:solidFill>
                <a:latin typeface="Century Gothic" panose="020B0502020202020204" pitchFamily="34" charset="0"/>
              </a:rPr>
              <a:t>GESTIÓN 2023 - 2024 REGIONAL LA PAZ</a:t>
            </a:r>
          </a:p>
        </p:txBody>
      </p:sp>
    </p:spTree>
    <p:extLst>
      <p:ext uri="{BB962C8B-B14F-4D97-AF65-F5344CB8AC3E}">
        <p14:creationId xmlns:p14="http://schemas.microsoft.com/office/powerpoint/2010/main" val="15967946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t="15179"/>
          <a:stretch/>
        </p:blipFill>
        <p:spPr>
          <a:xfrm>
            <a:off x="562886" y="1412240"/>
            <a:ext cx="11210014" cy="4093210"/>
          </a:xfrm>
          <a:prstGeom prst="rect">
            <a:avLst/>
          </a:prstGeom>
        </p:spPr>
      </p:pic>
      <p:sp>
        <p:nvSpPr>
          <p:cNvPr id="8" name="Título 1"/>
          <p:cNvSpPr txBox="1">
            <a:spLocks/>
          </p:cNvSpPr>
          <p:nvPr/>
        </p:nvSpPr>
        <p:spPr>
          <a:xfrm>
            <a:off x="1891624" y="699447"/>
            <a:ext cx="8329017" cy="4566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5000"/>
              </a:lnSpc>
            </a:pPr>
            <a:r>
              <a:rPr lang="es-ES" sz="2400" b="1" spc="-50" dirty="0">
                <a:solidFill>
                  <a:schemeClr val="tx1">
                    <a:lumMod val="50000"/>
                  </a:schemeClr>
                </a:solidFill>
                <a:latin typeface="Century Gothic" panose="020B0502020202020204" pitchFamily="34" charset="0"/>
              </a:rPr>
              <a:t>NÚMERO DE EXAMENES DE LABORATORIO POR CONSULTA</a:t>
            </a:r>
          </a:p>
          <a:p>
            <a:pPr>
              <a:lnSpc>
                <a:spcPct val="85000"/>
              </a:lnSpc>
            </a:pPr>
            <a:r>
              <a:rPr lang="es-ES" sz="2400" b="1" spc="-50" dirty="0">
                <a:solidFill>
                  <a:schemeClr val="tx1">
                    <a:lumMod val="50000"/>
                  </a:schemeClr>
                </a:solidFill>
                <a:latin typeface="Century Gothic" panose="020B0502020202020204" pitchFamily="34" charset="0"/>
              </a:rPr>
              <a:t>REGIONAL – LA PAZ</a:t>
            </a:r>
          </a:p>
        </p:txBody>
      </p:sp>
      <p:sp>
        <p:nvSpPr>
          <p:cNvPr id="9" name="Título 1"/>
          <p:cNvSpPr txBox="1">
            <a:spLocks/>
          </p:cNvSpPr>
          <p:nvPr/>
        </p:nvSpPr>
        <p:spPr>
          <a:xfrm>
            <a:off x="357642" y="5761579"/>
            <a:ext cx="11396980" cy="4566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5000"/>
              </a:lnSpc>
            </a:pPr>
            <a:r>
              <a:rPr lang="es-ES" sz="1400" b="1" spc="-50" dirty="0">
                <a:solidFill>
                  <a:srgbClr val="004E3B"/>
                </a:solidFill>
                <a:latin typeface="Century Gothic" panose="020B0502020202020204" pitchFamily="34" charset="0"/>
              </a:rPr>
              <a:t>EN LA GESTIÓN 2023 POR CONSULTA DE ATENCION SE SOLICITA 2,91 EXAMENES DE LABORATORIO EN CONPARACION CON LA GESTIÓN 2024 POR CONSULTA SE SOLICITA 3,63 EXAMENES DE LABORATORIO POR LO QUE EXISTE UN INCREMENTO 0,72 POR CONSULTA</a:t>
            </a:r>
          </a:p>
        </p:txBody>
      </p:sp>
    </p:spTree>
    <p:extLst>
      <p:ext uri="{BB962C8B-B14F-4D97-AF65-F5344CB8AC3E}">
        <p14:creationId xmlns:p14="http://schemas.microsoft.com/office/powerpoint/2010/main" val="11579088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p:cNvSpPr>
          <p:nvPr/>
        </p:nvSpPr>
        <p:spPr>
          <a:xfrm>
            <a:off x="568957" y="197386"/>
            <a:ext cx="11054079" cy="6988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5000"/>
              </a:lnSpc>
            </a:pPr>
            <a:r>
              <a:rPr lang="es-ES" sz="2000" b="1" spc="-50" dirty="0">
                <a:solidFill>
                  <a:schemeClr val="tx1">
                    <a:lumMod val="50000"/>
                  </a:schemeClr>
                </a:solidFill>
                <a:latin typeface="Century Gothic" panose="020B0502020202020204" pitchFamily="34" charset="0"/>
              </a:rPr>
              <a:t>NÚMERO Y COBERTURA DE VACUNACIONES EN MENORES DE 2 AÑOS </a:t>
            </a:r>
          </a:p>
          <a:p>
            <a:pPr>
              <a:lnSpc>
                <a:spcPct val="85000"/>
              </a:lnSpc>
            </a:pPr>
            <a:r>
              <a:rPr lang="es-ES" sz="2000" b="1" spc="-50" dirty="0">
                <a:solidFill>
                  <a:schemeClr val="tx1">
                    <a:lumMod val="50000"/>
                  </a:schemeClr>
                </a:solidFill>
                <a:latin typeface="Century Gothic" panose="020B0502020202020204" pitchFamily="34" charset="0"/>
              </a:rPr>
              <a:t>ENERO A MARZO, COMPARATIVO 2023-2024</a:t>
            </a:r>
          </a:p>
        </p:txBody>
      </p:sp>
      <p:sp>
        <p:nvSpPr>
          <p:cNvPr id="11" name="Rectángulo 10"/>
          <p:cNvSpPr/>
          <p:nvPr/>
        </p:nvSpPr>
        <p:spPr>
          <a:xfrm>
            <a:off x="164031" y="6107113"/>
            <a:ext cx="7084541" cy="276999"/>
          </a:xfrm>
          <a:prstGeom prst="rect">
            <a:avLst/>
          </a:prstGeom>
        </p:spPr>
        <p:txBody>
          <a:bodyPr wrap="square">
            <a:spAutoFit/>
          </a:bodyPr>
          <a:lstStyle/>
          <a:p>
            <a:r>
              <a:rPr lang="es-ES" sz="1200" dirty="0">
                <a:solidFill>
                  <a:srgbClr val="FF0000"/>
                </a:solidFill>
              </a:rPr>
              <a:t>Fuente: </a:t>
            </a:r>
            <a:r>
              <a:rPr lang="es-ES" sz="1200" dirty="0">
                <a:solidFill>
                  <a:srgbClr val="000000"/>
                </a:solidFill>
              </a:rPr>
              <a:t>Registros diario de citas médicas CBES Periodo Enero a Marzo Gestión 2024</a:t>
            </a:r>
            <a:endParaRPr lang="es-BO" sz="1200" dirty="0">
              <a:solidFill>
                <a:srgbClr val="000000"/>
              </a:solidFill>
            </a:endParaRPr>
          </a:p>
        </p:txBody>
      </p:sp>
      <p:graphicFrame>
        <p:nvGraphicFramePr>
          <p:cNvPr id="9" name="Gráfico 8"/>
          <p:cNvGraphicFramePr>
            <a:graphicFrameLocks/>
          </p:cNvGraphicFramePr>
          <p:nvPr>
            <p:extLst>
              <p:ext uri="{D42A27DB-BD31-4B8C-83A1-F6EECF244321}">
                <p14:modId xmlns:p14="http://schemas.microsoft.com/office/powerpoint/2010/main" val="1468944642"/>
              </p:ext>
            </p:extLst>
          </p:nvPr>
        </p:nvGraphicFramePr>
        <p:xfrm>
          <a:off x="1026580" y="896193"/>
          <a:ext cx="10138835" cy="53562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49233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46392" y="1218950"/>
            <a:ext cx="10470440" cy="584775"/>
          </a:xfrm>
          <a:prstGeom prst="rect">
            <a:avLst/>
          </a:prstGeom>
          <a:solidFill>
            <a:schemeClr val="accent2"/>
          </a:solidFill>
          <a:ln>
            <a:noFill/>
          </a:ln>
        </p:spPr>
        <p:txBody>
          <a:bodyPr wrap="square">
            <a:spAutoFit/>
          </a:bodyPr>
          <a:lstStyle/>
          <a:p>
            <a:pPr algn="ctr"/>
            <a:r>
              <a:rPr lang="es-BO" sz="1600" dirty="0">
                <a:solidFill>
                  <a:schemeClr val="bg1"/>
                </a:solidFill>
              </a:rPr>
              <a:t>ELABORAR E IMPLEMENTAR EL PROGRAMA Y SISTEMA DE GESTIÓN DE CALIDAD </a:t>
            </a:r>
          </a:p>
          <a:p>
            <a:pPr algn="ctr"/>
            <a:r>
              <a:rPr lang="es-BO" sz="1600" dirty="0">
                <a:solidFill>
                  <a:schemeClr val="bg1"/>
                </a:solidFill>
              </a:rPr>
              <a:t>DE LA CBES</a:t>
            </a:r>
          </a:p>
        </p:txBody>
      </p:sp>
      <p:sp>
        <p:nvSpPr>
          <p:cNvPr id="5" name="Rectángulo 4"/>
          <p:cNvSpPr/>
          <p:nvPr/>
        </p:nvSpPr>
        <p:spPr>
          <a:xfrm>
            <a:off x="1303853" y="2437408"/>
            <a:ext cx="3259616"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BO" sz="1600" b="0" i="0" u="none" strike="noStrike" kern="1200" cap="none" spc="0" normalizeH="0" baseline="0" noProof="0" dirty="0">
                <a:ln>
                  <a:noFill/>
                </a:ln>
                <a:solidFill>
                  <a:srgbClr val="7F7F7F"/>
                </a:solidFill>
                <a:effectLst/>
                <a:uLnTx/>
                <a:uFillTx/>
                <a:latin typeface="Arial"/>
                <a:ea typeface="+mn-ea"/>
                <a:cs typeface="+mn-cs"/>
              </a:rPr>
              <a:t>GESTIONAR LA  HABILITACIÓN  Y ACREDITACIÓN EESS.</a:t>
            </a:r>
          </a:p>
        </p:txBody>
      </p:sp>
      <p:graphicFrame>
        <p:nvGraphicFramePr>
          <p:cNvPr id="21" name="Diagrama 20"/>
          <p:cNvGraphicFramePr/>
          <p:nvPr>
            <p:extLst>
              <p:ext uri="{D42A27DB-BD31-4B8C-83A1-F6EECF244321}">
                <p14:modId xmlns:p14="http://schemas.microsoft.com/office/powerpoint/2010/main" val="2043865920"/>
              </p:ext>
            </p:extLst>
          </p:nvPr>
        </p:nvGraphicFramePr>
        <p:xfrm>
          <a:off x="7297093" y="2162104"/>
          <a:ext cx="4259221" cy="1720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2" name="Grupo 21"/>
          <p:cNvGrpSpPr/>
          <p:nvPr/>
        </p:nvGrpSpPr>
        <p:grpSpPr>
          <a:xfrm>
            <a:off x="7821263" y="2565184"/>
            <a:ext cx="3575397" cy="917107"/>
            <a:chOff x="367981" y="243450"/>
            <a:chExt cx="3284023" cy="241704"/>
          </a:xfrm>
        </p:grpSpPr>
        <p:sp>
          <p:nvSpPr>
            <p:cNvPr id="23" name="Rectángulo 22"/>
            <p:cNvSpPr/>
            <p:nvPr/>
          </p:nvSpPr>
          <p:spPr>
            <a:xfrm>
              <a:off x="367981" y="274392"/>
              <a:ext cx="1260580" cy="21076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CuadroTexto 23"/>
            <p:cNvSpPr txBox="1"/>
            <p:nvPr/>
          </p:nvSpPr>
          <p:spPr>
            <a:xfrm>
              <a:off x="2132914" y="243450"/>
              <a:ext cx="1519090" cy="14145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marR="0" lvl="0" indent="0" algn="l" defTabSz="466725" rtl="0" eaLnBrk="1" fontAlgn="auto" latinLnBrk="0" hangingPunct="1">
                <a:lnSpc>
                  <a:spcPct val="100000"/>
                </a:lnSpc>
                <a:spcBef>
                  <a:spcPct val="0"/>
                </a:spcBef>
                <a:spcAft>
                  <a:spcPct val="35000"/>
                </a:spcAft>
                <a:buClrTx/>
                <a:buSzTx/>
                <a:buFontTx/>
                <a:buNone/>
                <a:tabLst/>
                <a:defRPr/>
              </a:pPr>
              <a:r>
                <a:rPr kumimoji="0" lang="es-ES" sz="1200" b="1" i="0" u="none" strike="noStrike" kern="1200" cap="none" spc="0" normalizeH="0" baseline="0" noProof="0" dirty="0">
                  <a:ln>
                    <a:noFill/>
                  </a:ln>
                  <a:solidFill>
                    <a:srgbClr val="9B8357">
                      <a:lumMod val="75000"/>
                    </a:srgbClr>
                  </a:solidFill>
                  <a:effectLst/>
                  <a:uLnTx/>
                  <a:uFillTx/>
                  <a:latin typeface="Arial"/>
                  <a:ea typeface="+mn-ea"/>
                  <a:cs typeface="+mn-cs"/>
                </a:rPr>
                <a:t>HABILITADOS:  1 </a:t>
              </a:r>
            </a:p>
            <a:p>
              <a:pPr marL="0" marR="0" lvl="0" indent="0" algn="l" defTabSz="466725" rtl="0" eaLnBrk="1" fontAlgn="auto" latinLnBrk="0" hangingPunct="1">
                <a:lnSpc>
                  <a:spcPct val="100000"/>
                </a:lnSpc>
                <a:spcBef>
                  <a:spcPct val="0"/>
                </a:spcBef>
                <a:spcAft>
                  <a:spcPct val="35000"/>
                </a:spcAft>
                <a:buClrTx/>
                <a:buSzTx/>
                <a:buFontTx/>
                <a:buNone/>
                <a:tabLst/>
                <a:defRPr/>
              </a:pPr>
              <a:r>
                <a:rPr kumimoji="0" lang="es-ES" sz="1200" b="1" i="0" u="none" strike="noStrike" kern="1200" cap="none" spc="0" normalizeH="0" baseline="0" noProof="0" dirty="0">
                  <a:ln>
                    <a:noFill/>
                  </a:ln>
                  <a:solidFill>
                    <a:srgbClr val="9B8357">
                      <a:lumMod val="75000"/>
                    </a:srgbClr>
                  </a:solidFill>
                  <a:effectLst/>
                  <a:uLnTx/>
                  <a:uFillTx/>
                  <a:latin typeface="Arial"/>
                  <a:ea typeface="+mn-ea"/>
                  <a:cs typeface="+mn-cs"/>
                </a:rPr>
                <a:t>ACREDITADOS: 5</a:t>
              </a:r>
            </a:p>
            <a:p>
              <a:pPr marL="0" marR="0" lvl="0" indent="0" algn="l" defTabSz="466725" rtl="0" eaLnBrk="1" fontAlgn="auto" latinLnBrk="0" hangingPunct="1">
                <a:lnSpc>
                  <a:spcPct val="100000"/>
                </a:lnSpc>
                <a:spcBef>
                  <a:spcPct val="0"/>
                </a:spcBef>
                <a:spcAft>
                  <a:spcPct val="35000"/>
                </a:spcAft>
                <a:buClrTx/>
                <a:buSzTx/>
                <a:buFontTx/>
                <a:buNone/>
                <a:tabLst/>
                <a:defRPr/>
              </a:pPr>
              <a:endParaRPr kumimoji="0" lang="es-ES" sz="1200" b="1" i="0" u="none" strike="noStrike" kern="1200" cap="none" spc="0" normalizeH="0" baseline="0" noProof="0" dirty="0">
                <a:ln>
                  <a:noFill/>
                </a:ln>
                <a:solidFill>
                  <a:srgbClr val="9B8357">
                    <a:lumMod val="75000"/>
                  </a:srgbClr>
                </a:solidFill>
                <a:effectLst/>
                <a:uLnTx/>
                <a:uFillTx/>
                <a:latin typeface="Arial"/>
                <a:ea typeface="+mn-ea"/>
                <a:cs typeface="+mn-cs"/>
              </a:endParaRPr>
            </a:p>
          </p:txBody>
        </p:sp>
      </p:grpSp>
      <p:sp>
        <p:nvSpPr>
          <p:cNvPr id="25" name="CuadroTexto 24"/>
          <p:cNvSpPr txBox="1"/>
          <p:nvPr/>
        </p:nvSpPr>
        <p:spPr>
          <a:xfrm>
            <a:off x="7592548" y="2832691"/>
            <a:ext cx="1523960" cy="7045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marR="0" lvl="0" indent="0" algn="l" defTabSz="466725" rtl="0" eaLnBrk="1" fontAlgn="auto" latinLnBrk="0" hangingPunct="1">
              <a:lnSpc>
                <a:spcPct val="100000"/>
              </a:lnSpc>
              <a:spcBef>
                <a:spcPct val="0"/>
              </a:spcBef>
              <a:spcAft>
                <a:spcPct val="35000"/>
              </a:spcAft>
              <a:buClrTx/>
              <a:buSzTx/>
              <a:buFontTx/>
              <a:buNone/>
              <a:tabLst/>
              <a:defRPr/>
            </a:pPr>
            <a:r>
              <a:rPr kumimoji="0" lang="es-ES" sz="1200" b="1" i="0" u="none" strike="noStrike" kern="1200" cap="none" spc="0" normalizeH="0" baseline="0" noProof="0" dirty="0">
                <a:ln>
                  <a:noFill/>
                </a:ln>
                <a:solidFill>
                  <a:srgbClr val="9B8357">
                    <a:lumMod val="75000"/>
                  </a:srgbClr>
                </a:solidFill>
                <a:effectLst/>
                <a:uLnTx/>
                <a:uFillTx/>
                <a:latin typeface="Arial"/>
                <a:ea typeface="+mn-ea"/>
                <a:cs typeface="+mn-cs"/>
              </a:rPr>
              <a:t>HABILITADOS </a:t>
            </a:r>
          </a:p>
          <a:p>
            <a:pPr marL="0" marR="0" lvl="0" indent="0" algn="l" defTabSz="466725" rtl="0" eaLnBrk="1" fontAlgn="auto" latinLnBrk="0" hangingPunct="1">
              <a:lnSpc>
                <a:spcPct val="100000"/>
              </a:lnSpc>
              <a:spcBef>
                <a:spcPct val="0"/>
              </a:spcBef>
              <a:spcAft>
                <a:spcPct val="35000"/>
              </a:spcAft>
              <a:buClrTx/>
              <a:buSzTx/>
              <a:buFontTx/>
              <a:buNone/>
              <a:tabLst/>
              <a:defRPr/>
            </a:pPr>
            <a:r>
              <a:rPr kumimoji="0" lang="es-ES" sz="1200" b="1" i="0" u="none" strike="noStrike" kern="1200" cap="none" spc="0" normalizeH="0" baseline="0" noProof="0" dirty="0">
                <a:ln>
                  <a:noFill/>
                </a:ln>
                <a:solidFill>
                  <a:srgbClr val="9B8357">
                    <a:lumMod val="75000"/>
                  </a:srgbClr>
                </a:solidFill>
                <a:effectLst/>
                <a:uLnTx/>
                <a:uFillTx/>
                <a:latin typeface="Arial"/>
                <a:ea typeface="+mn-ea"/>
                <a:cs typeface="+mn-cs"/>
              </a:rPr>
              <a:t>Primer nivel: 7 </a:t>
            </a:r>
          </a:p>
          <a:p>
            <a:pPr marL="0" marR="0" lvl="0" indent="0" algn="l" defTabSz="466725" rtl="0" eaLnBrk="1" fontAlgn="auto" latinLnBrk="0" hangingPunct="1">
              <a:lnSpc>
                <a:spcPct val="100000"/>
              </a:lnSpc>
              <a:spcBef>
                <a:spcPct val="0"/>
              </a:spcBef>
              <a:spcAft>
                <a:spcPct val="35000"/>
              </a:spcAft>
              <a:buClrTx/>
              <a:buSzTx/>
              <a:buFontTx/>
              <a:buNone/>
              <a:tabLst/>
              <a:defRPr/>
            </a:pPr>
            <a:r>
              <a:rPr kumimoji="0" lang="es-ES" sz="1200" b="1" i="0" u="none" strike="noStrike" kern="1200" cap="none" spc="0" normalizeH="0" baseline="0" noProof="0" dirty="0">
                <a:ln>
                  <a:noFill/>
                </a:ln>
                <a:solidFill>
                  <a:srgbClr val="9B8357">
                    <a:lumMod val="75000"/>
                  </a:srgbClr>
                </a:solidFill>
                <a:effectLst/>
                <a:uLnTx/>
                <a:uFillTx/>
                <a:latin typeface="Arial"/>
                <a:ea typeface="+mn-ea"/>
                <a:cs typeface="+mn-cs"/>
              </a:rPr>
              <a:t>Segundo nivel: 1</a:t>
            </a:r>
          </a:p>
        </p:txBody>
      </p:sp>
      <p:pic>
        <p:nvPicPr>
          <p:cNvPr id="8" name="Imagen 7"/>
          <p:cNvPicPr>
            <a:picLocks noChangeAspect="1"/>
          </p:cNvPicPr>
          <p:nvPr/>
        </p:nvPicPr>
        <p:blipFill rotWithShape="1">
          <a:blip r:embed="rId8"/>
          <a:srcRect r="4405" b="1770"/>
          <a:stretch/>
        </p:blipFill>
        <p:spPr>
          <a:xfrm>
            <a:off x="1966748" y="3452770"/>
            <a:ext cx="1324563" cy="1863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4" name="CuadroTexto 33"/>
          <p:cNvSpPr txBox="1"/>
          <p:nvPr/>
        </p:nvSpPr>
        <p:spPr>
          <a:xfrm rot="16200000">
            <a:off x="-1810270" y="3422983"/>
            <a:ext cx="4800971" cy="369332"/>
          </a:xfrm>
          <a:prstGeom prst="rect">
            <a:avLst/>
          </a:prstGeom>
          <a:solidFill>
            <a:schemeClr val="accent2"/>
          </a:solidFill>
        </p:spPr>
        <p:txBody>
          <a:bodyPr wrap="square" rtlCol="0">
            <a:spAutoFit/>
          </a:bodyPr>
          <a:lstStyle/>
          <a:p>
            <a:pPr algn="ctr"/>
            <a:r>
              <a:rPr lang="es-ES" b="1" dirty="0">
                <a:solidFill>
                  <a:schemeClr val="bg1"/>
                </a:solidFill>
              </a:rPr>
              <a:t>GESTIÓN DE CALIDAD</a:t>
            </a:r>
            <a:endParaRPr lang="es-BO" b="1" dirty="0">
              <a:solidFill>
                <a:schemeClr val="bg1"/>
              </a:solidFill>
            </a:endParaRPr>
          </a:p>
        </p:txBody>
      </p:sp>
      <p:sp>
        <p:nvSpPr>
          <p:cNvPr id="29" name="CuadroTexto 28"/>
          <p:cNvSpPr txBox="1"/>
          <p:nvPr/>
        </p:nvSpPr>
        <p:spPr>
          <a:xfrm>
            <a:off x="389299" y="365086"/>
            <a:ext cx="517957" cy="519351"/>
          </a:xfrm>
          <a:prstGeom prst="ellipse">
            <a:avLst/>
          </a:prstGeom>
          <a:solidFill>
            <a:srgbClr val="B4DDF3"/>
          </a:solidFill>
          <a:ln>
            <a:noFill/>
          </a:ln>
        </p:spPr>
        <p:txBody>
          <a:bodyPr wrap="square" rtlCol="0">
            <a:spAutoFit/>
          </a:bodyPr>
          <a:lstStyle/>
          <a:p>
            <a:r>
              <a:rPr lang="es-ES" b="1" dirty="0">
                <a:solidFill>
                  <a:schemeClr val="bg1"/>
                </a:solidFill>
              </a:rPr>
              <a:t>2</a:t>
            </a:r>
            <a:endParaRPr lang="es-BO" b="1" dirty="0">
              <a:solidFill>
                <a:schemeClr val="bg1"/>
              </a:solidFill>
            </a:endParaRPr>
          </a:p>
        </p:txBody>
      </p:sp>
      <p:sp>
        <p:nvSpPr>
          <p:cNvPr id="31" name="Rectángulo 30"/>
          <p:cNvSpPr/>
          <p:nvPr/>
        </p:nvSpPr>
        <p:spPr>
          <a:xfrm>
            <a:off x="977773" y="335760"/>
            <a:ext cx="109142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lgn="ctr">
              <a:lnSpc>
                <a:spcPct val="90000"/>
              </a:lnSpc>
              <a:spcBef>
                <a:spcPts val="500"/>
              </a:spcBef>
            </a:pPr>
            <a:r>
              <a:rPr lang="es-ES" sz="2000" b="1" dirty="0">
                <a:latin typeface="Century Gothic" panose="020B0502020202020204" pitchFamily="34" charset="0"/>
              </a:rPr>
              <a:t>HABILITAR 2 ESTABLECIMIENTOS DE SALUD, CON BASE EN LA MEJORA DE LA CALIDAD EN LA PRESTACIÓN DE SERVICIOS</a:t>
            </a:r>
          </a:p>
        </p:txBody>
      </p:sp>
      <p:pic>
        <p:nvPicPr>
          <p:cNvPr id="2" name="Imagen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792149" y="3082439"/>
            <a:ext cx="1396627" cy="1396627"/>
          </a:xfrm>
          <a:prstGeom prst="rect">
            <a:avLst/>
          </a:prstGeom>
        </p:spPr>
      </p:pic>
      <p:pic>
        <p:nvPicPr>
          <p:cNvPr id="3" name="Imagen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857287" y="1931145"/>
            <a:ext cx="1253830" cy="1253830"/>
          </a:xfrm>
          <a:prstGeom prst="rect">
            <a:avLst/>
          </a:prstGeom>
        </p:spPr>
      </p:pic>
      <p:pic>
        <p:nvPicPr>
          <p:cNvPr id="6" name="Imagen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81612" y="2570944"/>
            <a:ext cx="1222245" cy="732723"/>
          </a:xfrm>
          <a:prstGeom prst="rect">
            <a:avLst/>
          </a:prstGeom>
        </p:spPr>
      </p:pic>
    </p:spTree>
    <p:extLst>
      <p:ext uri="{BB962C8B-B14F-4D97-AF65-F5344CB8AC3E}">
        <p14:creationId xmlns:p14="http://schemas.microsoft.com/office/powerpoint/2010/main" val="41170254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89299" y="365086"/>
            <a:ext cx="508432" cy="519351"/>
          </a:xfrm>
          <a:prstGeom prst="ellipse">
            <a:avLst/>
          </a:prstGeom>
          <a:solidFill>
            <a:srgbClr val="B4DDF3"/>
          </a:solidFill>
          <a:ln>
            <a:noFill/>
          </a:ln>
        </p:spPr>
        <p:txBody>
          <a:bodyPr wrap="square" rtlCol="0">
            <a:spAutoFit/>
          </a:bodyPr>
          <a:lstStyle/>
          <a:p>
            <a:r>
              <a:rPr lang="es-ES" b="1" dirty="0">
                <a:solidFill>
                  <a:schemeClr val="bg1"/>
                </a:solidFill>
              </a:rPr>
              <a:t>2</a:t>
            </a:r>
            <a:endParaRPr lang="es-BO" b="1" dirty="0">
              <a:solidFill>
                <a:schemeClr val="bg1"/>
              </a:solidFill>
            </a:endParaRPr>
          </a:p>
        </p:txBody>
      </p:sp>
      <p:sp>
        <p:nvSpPr>
          <p:cNvPr id="18" name="Rectángulo 17"/>
          <p:cNvSpPr>
            <a:spLocks noChangeArrowheads="1"/>
          </p:cNvSpPr>
          <p:nvPr/>
        </p:nvSpPr>
        <p:spPr bwMode="auto">
          <a:xfrm rot="16200000">
            <a:off x="-1704258" y="3599254"/>
            <a:ext cx="4611574" cy="369332"/>
          </a:xfrm>
          <a:prstGeom prst="rect">
            <a:avLst/>
          </a:prstGeom>
          <a:solidFill>
            <a:schemeClr val="accent2"/>
          </a:solidFill>
        </p:spPr>
        <p:txBody>
          <a:bodyPr wrap="square" rtlCol="0">
            <a:spAutoFit/>
          </a:bodyPr>
          <a:lstStyle/>
          <a:p>
            <a:pPr algn="ctr"/>
            <a:r>
              <a:rPr lang="es-ES" altLang="es-BO" b="1" dirty="0">
                <a:solidFill>
                  <a:schemeClr val="bg1"/>
                </a:solidFill>
              </a:rPr>
              <a:t>RED NACIONAL DE LABORATORIOS</a:t>
            </a:r>
            <a:endParaRPr lang="es-BO" altLang="es-BO" b="1" dirty="0">
              <a:solidFill>
                <a:schemeClr val="bg1"/>
              </a:solidFill>
            </a:endParaRPr>
          </a:p>
        </p:txBody>
      </p:sp>
      <p:sp>
        <p:nvSpPr>
          <p:cNvPr id="23" name="CuadroTexto 22"/>
          <p:cNvSpPr txBox="1"/>
          <p:nvPr/>
        </p:nvSpPr>
        <p:spPr>
          <a:xfrm>
            <a:off x="601316" y="2066708"/>
            <a:ext cx="3483878" cy="923330"/>
          </a:xfrm>
          <a:prstGeom prst="rect">
            <a:avLst/>
          </a:prstGeom>
          <a:noFill/>
        </p:spPr>
        <p:txBody>
          <a:bodyPr wrap="square" rtlCol="0">
            <a:spAutoFit/>
          </a:bodyPr>
          <a:lstStyle/>
          <a:p>
            <a:pPr algn="r"/>
            <a:r>
              <a:rPr lang="es-ES" b="1" dirty="0"/>
              <a:t>BS. 5’698.065 ASIGNADOS</a:t>
            </a:r>
          </a:p>
          <a:p>
            <a:pPr algn="r"/>
            <a:r>
              <a:rPr lang="es-ES" dirty="0"/>
              <a:t>INCREMENTO DEL 30% RESPECTO AL 2023</a:t>
            </a:r>
          </a:p>
        </p:txBody>
      </p:sp>
      <p:sp>
        <p:nvSpPr>
          <p:cNvPr id="24" name="CuadroTexto 23"/>
          <p:cNvSpPr txBox="1"/>
          <p:nvPr/>
        </p:nvSpPr>
        <p:spPr>
          <a:xfrm>
            <a:off x="4684993" y="2091599"/>
            <a:ext cx="2083263" cy="369332"/>
          </a:xfrm>
          <a:prstGeom prst="rect">
            <a:avLst/>
          </a:prstGeom>
          <a:noFill/>
        </p:spPr>
        <p:txBody>
          <a:bodyPr wrap="square" rtlCol="0">
            <a:spAutoFit/>
          </a:bodyPr>
          <a:lstStyle/>
          <a:p>
            <a:r>
              <a:rPr lang="es-ES" b="1" dirty="0"/>
              <a:t>47 EQUIPOS</a:t>
            </a:r>
          </a:p>
        </p:txBody>
      </p:sp>
      <p:sp>
        <p:nvSpPr>
          <p:cNvPr id="25" name="CuadroTexto 24"/>
          <p:cNvSpPr txBox="1"/>
          <p:nvPr/>
        </p:nvSpPr>
        <p:spPr>
          <a:xfrm>
            <a:off x="4612319" y="3176261"/>
            <a:ext cx="3590081" cy="2554545"/>
          </a:xfrm>
          <a:prstGeom prst="rect">
            <a:avLst/>
          </a:prstGeom>
          <a:noFill/>
        </p:spPr>
        <p:txBody>
          <a:bodyPr wrap="square" rtlCol="0">
            <a:spAutoFit/>
          </a:bodyPr>
          <a:lstStyle/>
          <a:p>
            <a:pPr marL="285750" indent="-285750">
              <a:buFont typeface="Wingdings" panose="05000000000000000000" pitchFamily="2" charset="2"/>
              <a:buChar char="ü"/>
            </a:pPr>
            <a:r>
              <a:rPr lang="es-ES" sz="1600" dirty="0"/>
              <a:t>ANALIZADOR AUTOMATIZADO DE QUIMICA SANGUÍNEA</a:t>
            </a:r>
          </a:p>
          <a:p>
            <a:pPr marL="285750" indent="-285750">
              <a:buFont typeface="Wingdings" panose="05000000000000000000" pitchFamily="2" charset="2"/>
              <a:buChar char="ü"/>
            </a:pPr>
            <a:r>
              <a:rPr lang="es-ES" sz="1600" dirty="0"/>
              <a:t>EQUIPO DE ELECTROLITOS</a:t>
            </a:r>
          </a:p>
          <a:p>
            <a:pPr marL="285750" indent="-285750">
              <a:buFont typeface="Wingdings" panose="05000000000000000000" pitchFamily="2" charset="2"/>
              <a:buChar char="ü"/>
            </a:pPr>
            <a:r>
              <a:rPr lang="es-ES" sz="1600" dirty="0"/>
              <a:t>EQUIPO DE AUTOMATIZADO DE INMUNOLOGÍA</a:t>
            </a:r>
          </a:p>
          <a:p>
            <a:pPr marL="285750" indent="-285750">
              <a:buFont typeface="Wingdings" panose="05000000000000000000" pitchFamily="2" charset="2"/>
              <a:buChar char="ü"/>
            </a:pPr>
            <a:r>
              <a:rPr lang="es-ES" sz="1600" dirty="0"/>
              <a:t>ESTUFAS DE INCUBACIÓN DE CO2 PARA MICROAEREOFILIA</a:t>
            </a:r>
          </a:p>
          <a:p>
            <a:pPr marL="285750" indent="-285750">
              <a:buFont typeface="Wingdings" panose="05000000000000000000" pitchFamily="2" charset="2"/>
              <a:buChar char="ü"/>
            </a:pPr>
            <a:r>
              <a:rPr lang="es-ES" sz="1600" dirty="0"/>
              <a:t>ESTUFAS DE SECADO</a:t>
            </a:r>
          </a:p>
          <a:p>
            <a:pPr marL="285750" indent="-285750">
              <a:buFont typeface="Wingdings" panose="05000000000000000000" pitchFamily="2" charset="2"/>
              <a:buChar char="ü"/>
            </a:pPr>
            <a:r>
              <a:rPr lang="es-ES" sz="1600" dirty="0"/>
              <a:t>LECTORES DE ELISA</a:t>
            </a:r>
          </a:p>
          <a:p>
            <a:pPr marL="285750" indent="-285750">
              <a:buFont typeface="Wingdings" panose="05000000000000000000" pitchFamily="2" charset="2"/>
              <a:buChar char="ü"/>
            </a:pPr>
            <a:r>
              <a:rPr lang="es-ES" sz="1600" dirty="0"/>
              <a:t>BAÑO MARIA</a:t>
            </a:r>
            <a:endParaRPr lang="es-ES" b="1" dirty="0"/>
          </a:p>
        </p:txBody>
      </p:sp>
      <p:sp>
        <p:nvSpPr>
          <p:cNvPr id="26" name="CuadroTexto 25"/>
          <p:cNvSpPr txBox="1"/>
          <p:nvPr/>
        </p:nvSpPr>
        <p:spPr>
          <a:xfrm>
            <a:off x="535780" y="3044852"/>
            <a:ext cx="3483878" cy="1200329"/>
          </a:xfrm>
          <a:prstGeom prst="rect">
            <a:avLst/>
          </a:prstGeom>
          <a:noFill/>
        </p:spPr>
        <p:txBody>
          <a:bodyPr wrap="square" rtlCol="0">
            <a:spAutoFit/>
          </a:bodyPr>
          <a:lstStyle/>
          <a:p>
            <a:pPr algn="r"/>
            <a:r>
              <a:rPr lang="es-ES" b="1" dirty="0"/>
              <a:t>BS. 3’484.555 EN INSUMOS DE LABORATORIO</a:t>
            </a:r>
          </a:p>
          <a:p>
            <a:pPr algn="r"/>
            <a:r>
              <a:rPr lang="es-ES" dirty="0"/>
              <a:t>INCREMENTO DEL 46% RESPECTO AL 2023</a:t>
            </a:r>
          </a:p>
        </p:txBody>
      </p:sp>
      <p:sp>
        <p:nvSpPr>
          <p:cNvPr id="27" name="CuadroTexto 26"/>
          <p:cNvSpPr txBox="1"/>
          <p:nvPr/>
        </p:nvSpPr>
        <p:spPr>
          <a:xfrm>
            <a:off x="4631832" y="2562998"/>
            <a:ext cx="3483878" cy="646331"/>
          </a:xfrm>
          <a:prstGeom prst="rect">
            <a:avLst/>
          </a:prstGeom>
          <a:noFill/>
        </p:spPr>
        <p:txBody>
          <a:bodyPr wrap="square" rtlCol="0">
            <a:spAutoFit/>
          </a:bodyPr>
          <a:lstStyle/>
          <a:p>
            <a:r>
              <a:rPr lang="es-ES" b="1" dirty="0"/>
              <a:t>BS. 1’776.265 EN EQUIPOS DE LABORATORIO</a:t>
            </a:r>
          </a:p>
        </p:txBody>
      </p:sp>
      <p:sp>
        <p:nvSpPr>
          <p:cNvPr id="14" name="Título 1">
            <a:extLst>
              <a:ext uri="{FF2B5EF4-FFF2-40B4-BE49-F238E27FC236}">
                <a16:creationId xmlns:a16="http://schemas.microsoft.com/office/drawing/2014/main" id="{DD95D4AD-5E97-BB37-A5F2-C269B09FA030}"/>
              </a:ext>
            </a:extLst>
          </p:cNvPr>
          <p:cNvSpPr txBox="1">
            <a:spLocks/>
          </p:cNvSpPr>
          <p:nvPr/>
        </p:nvSpPr>
        <p:spPr>
          <a:xfrm>
            <a:off x="4684993" y="1478134"/>
            <a:ext cx="3251018" cy="646331"/>
          </a:xfrm>
          <a:prstGeom prst="rect">
            <a:avLst/>
          </a:prstGeom>
          <a:solidFill>
            <a:schemeClr val="accent2"/>
          </a:solidFill>
          <a:ln>
            <a:noFill/>
          </a:ln>
        </p:spPr>
        <p:txBody>
          <a:bodyPr wrap="square">
            <a:spAutoFit/>
          </a:bodyPr>
          <a:lstStyle>
            <a:defPPr>
              <a:defRPr lang="en-US"/>
            </a:defPPr>
            <a:lvl1pPr algn="r">
              <a:defRPr sz="1600"/>
            </a:lvl1pPr>
          </a:lstStyle>
          <a:p>
            <a:pPr algn="ctr"/>
            <a:r>
              <a:rPr lang="es-ES" sz="1800" b="1" dirty="0">
                <a:solidFill>
                  <a:schemeClr val="bg1"/>
                </a:solidFill>
              </a:rPr>
              <a:t>RENOVACIÓN DE</a:t>
            </a:r>
          </a:p>
          <a:p>
            <a:pPr algn="ctr"/>
            <a:r>
              <a:rPr lang="es-ES" sz="1800" b="1" dirty="0">
                <a:solidFill>
                  <a:schemeClr val="bg1"/>
                </a:solidFill>
              </a:rPr>
              <a:t> EQUIPOS 2024:</a:t>
            </a:r>
            <a:endParaRPr lang="es-BO" sz="1800" b="1" dirty="0">
              <a:solidFill>
                <a:schemeClr val="bg1"/>
              </a:solidFill>
            </a:endParaRPr>
          </a:p>
        </p:txBody>
      </p:sp>
      <p:sp>
        <p:nvSpPr>
          <p:cNvPr id="15" name="Título 1">
            <a:extLst>
              <a:ext uri="{FF2B5EF4-FFF2-40B4-BE49-F238E27FC236}">
                <a16:creationId xmlns:a16="http://schemas.microsoft.com/office/drawing/2014/main" id="{DD95D4AD-5E97-BB37-A5F2-C269B09FA030}"/>
              </a:ext>
            </a:extLst>
          </p:cNvPr>
          <p:cNvSpPr txBox="1">
            <a:spLocks/>
          </p:cNvSpPr>
          <p:nvPr/>
        </p:nvSpPr>
        <p:spPr>
          <a:xfrm>
            <a:off x="956872" y="1481451"/>
            <a:ext cx="3151963" cy="369332"/>
          </a:xfrm>
          <a:prstGeom prst="rect">
            <a:avLst/>
          </a:prstGeom>
          <a:solidFill>
            <a:schemeClr val="accent2"/>
          </a:solidFill>
          <a:ln>
            <a:noFill/>
          </a:ln>
        </p:spPr>
        <p:txBody>
          <a:bodyPr wrap="square">
            <a:spAutoFit/>
          </a:bodyPr>
          <a:lstStyle>
            <a:defPPr>
              <a:defRPr lang="en-US"/>
            </a:defPPr>
            <a:lvl1pPr algn="r">
              <a:defRPr sz="1600"/>
            </a:lvl1pPr>
          </a:lstStyle>
          <a:p>
            <a:pPr algn="ctr"/>
            <a:r>
              <a:rPr lang="es-ES" sz="1800" b="1" dirty="0">
                <a:solidFill>
                  <a:schemeClr val="bg1"/>
                </a:solidFill>
              </a:rPr>
              <a:t>PRESUPUESTO 2024:</a:t>
            </a:r>
            <a:endParaRPr lang="es-BO" sz="1800" b="1" dirty="0">
              <a:solidFill>
                <a:schemeClr val="bg1"/>
              </a:solidFill>
            </a:endParaRPr>
          </a:p>
        </p:txBody>
      </p:sp>
      <p:sp>
        <p:nvSpPr>
          <p:cNvPr id="17" name="Rectángulo 16"/>
          <p:cNvSpPr/>
          <p:nvPr/>
        </p:nvSpPr>
        <p:spPr>
          <a:xfrm>
            <a:off x="398272" y="495933"/>
            <a:ext cx="11502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lgn="ctr">
              <a:lnSpc>
                <a:spcPct val="90000"/>
              </a:lnSpc>
              <a:spcBef>
                <a:spcPts val="500"/>
              </a:spcBef>
            </a:pPr>
            <a:r>
              <a:rPr lang="es-ES" sz="2000" b="1" dirty="0">
                <a:solidFill>
                  <a:schemeClr val="tx1">
                    <a:lumMod val="50000"/>
                  </a:schemeClr>
                </a:solidFill>
                <a:latin typeface="Century Gothic" panose="020B0502020202020204" pitchFamily="34" charset="0"/>
              </a:rPr>
              <a:t>HABILITAR 2 ESTABLECIMIENTOS DE SALUD, CON BASE EN LA MEJORA DE LA CALIDAD EN LA PRESTACIÓN DE SERVICIOS</a:t>
            </a:r>
          </a:p>
        </p:txBody>
      </p:sp>
      <p:sp>
        <p:nvSpPr>
          <p:cNvPr id="20" name="Título 1">
            <a:extLst>
              <a:ext uri="{FF2B5EF4-FFF2-40B4-BE49-F238E27FC236}">
                <a16:creationId xmlns:a16="http://schemas.microsoft.com/office/drawing/2014/main" id="{DD95D4AD-5E97-BB37-A5F2-C269B09FA030}"/>
              </a:ext>
            </a:extLst>
          </p:cNvPr>
          <p:cNvSpPr txBox="1">
            <a:spLocks/>
          </p:cNvSpPr>
          <p:nvPr/>
        </p:nvSpPr>
        <p:spPr>
          <a:xfrm>
            <a:off x="8157172" y="1481451"/>
            <a:ext cx="3392847" cy="369332"/>
          </a:xfrm>
          <a:prstGeom prst="rect">
            <a:avLst/>
          </a:prstGeom>
          <a:solidFill>
            <a:schemeClr val="accent2"/>
          </a:solidFill>
          <a:ln>
            <a:noFill/>
          </a:ln>
        </p:spPr>
        <p:txBody>
          <a:bodyPr wrap="square">
            <a:spAutoFit/>
          </a:bodyPr>
          <a:lstStyle>
            <a:defPPr>
              <a:defRPr lang="en-US"/>
            </a:defPPr>
            <a:lvl1pPr algn="r">
              <a:defRPr sz="1600"/>
            </a:lvl1pPr>
          </a:lstStyle>
          <a:p>
            <a:pPr algn="ctr"/>
            <a:r>
              <a:rPr lang="es-ES" sz="1800" b="1" dirty="0">
                <a:solidFill>
                  <a:schemeClr val="bg1"/>
                </a:solidFill>
              </a:rPr>
              <a:t>ELABORACIÓN DE PLANOS:</a:t>
            </a:r>
            <a:endParaRPr lang="es-BO" sz="1800" b="1" dirty="0">
              <a:solidFill>
                <a:schemeClr val="bg1"/>
              </a:solidFill>
            </a:endParaRPr>
          </a:p>
        </p:txBody>
      </p:sp>
      <p:grpSp>
        <p:nvGrpSpPr>
          <p:cNvPr id="28" name="Grupo 27"/>
          <p:cNvGrpSpPr/>
          <p:nvPr/>
        </p:nvGrpSpPr>
        <p:grpSpPr>
          <a:xfrm>
            <a:off x="8701586" y="2002471"/>
            <a:ext cx="2506930" cy="4087237"/>
            <a:chOff x="1773523" y="2316556"/>
            <a:chExt cx="2506930" cy="3446444"/>
          </a:xfrm>
        </p:grpSpPr>
        <p:sp>
          <p:nvSpPr>
            <p:cNvPr id="30" name="Rectángulo 29"/>
            <p:cNvSpPr/>
            <p:nvPr/>
          </p:nvSpPr>
          <p:spPr>
            <a:xfrm>
              <a:off x="1773523" y="2316556"/>
              <a:ext cx="2304017" cy="1372739"/>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1800" b="0" i="0" u="none" strike="noStrike" kern="1200" cap="none" spc="0" normalizeH="0" baseline="0" noProof="0" dirty="0">
                <a:ln>
                  <a:noFill/>
                </a:ln>
                <a:solidFill>
                  <a:srgbClr val="7F7F7F"/>
                </a:solidFill>
                <a:effectLst/>
                <a:uLnTx/>
                <a:uFillTx/>
                <a:latin typeface="Arial"/>
                <a:ea typeface="+mn-ea"/>
                <a:cs typeface="+mn-cs"/>
              </a:endParaRPr>
            </a:p>
          </p:txBody>
        </p:sp>
        <p:pic>
          <p:nvPicPr>
            <p:cNvPr id="31" name="Imagen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8510" y="2488614"/>
              <a:ext cx="1241059" cy="992847"/>
            </a:xfrm>
            <a:prstGeom prst="rect">
              <a:avLst/>
            </a:prstGeom>
          </p:spPr>
        </p:pic>
        <p:pic>
          <p:nvPicPr>
            <p:cNvPr id="32" name="Imagen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028069" y="2599249"/>
              <a:ext cx="1075165" cy="860132"/>
            </a:xfrm>
            <a:prstGeom prst="rect">
              <a:avLst/>
            </a:prstGeom>
          </p:spPr>
        </p:pic>
        <p:sp>
          <p:nvSpPr>
            <p:cNvPr id="33" name="Google Shape;310;p14"/>
            <p:cNvSpPr txBox="1">
              <a:spLocks noChangeArrowheads="1"/>
            </p:cNvSpPr>
            <p:nvPr/>
          </p:nvSpPr>
          <p:spPr bwMode="auto">
            <a:xfrm>
              <a:off x="2052846" y="3706017"/>
              <a:ext cx="2227607" cy="24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BO" sz="105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rPr>
                <a:t>SANTA CRUZ </a:t>
              </a:r>
            </a:p>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BO" sz="105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rPr>
                <a:t>LABORATORIO-FARMACIA</a:t>
              </a:r>
            </a:p>
          </p:txBody>
        </p:sp>
        <p:sp>
          <p:nvSpPr>
            <p:cNvPr id="34" name="Rectángulo 33"/>
            <p:cNvSpPr/>
            <p:nvPr/>
          </p:nvSpPr>
          <p:spPr>
            <a:xfrm>
              <a:off x="2023048" y="4095541"/>
              <a:ext cx="1804969" cy="1367623"/>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BO" sz="1800" b="0" i="0" u="none" strike="noStrike" kern="1200" cap="none" spc="0" normalizeH="0" baseline="0" noProof="0" dirty="0">
                <a:ln>
                  <a:noFill/>
                </a:ln>
                <a:solidFill>
                  <a:srgbClr val="7F7F7F"/>
                </a:solidFill>
                <a:effectLst/>
                <a:uLnTx/>
                <a:uFillTx/>
                <a:latin typeface="Arial"/>
                <a:ea typeface="+mn-ea"/>
                <a:cs typeface="+mn-cs"/>
              </a:endParaRPr>
            </a:p>
          </p:txBody>
        </p:sp>
        <p:pic>
          <p:nvPicPr>
            <p:cNvPr id="35" name="Imagen 34"/>
            <p:cNvPicPr>
              <a:picLocks noChangeAspect="1"/>
            </p:cNvPicPr>
            <p:nvPr/>
          </p:nvPicPr>
          <p:blipFill rotWithShape="1">
            <a:blip r:embed="rId4" cstate="print">
              <a:extLst>
                <a:ext uri="{28A0092B-C50C-407E-A947-70E740481C1C}">
                  <a14:useLocalDpi xmlns:a14="http://schemas.microsoft.com/office/drawing/2010/main" val="0"/>
                </a:ext>
              </a:extLst>
            </a:blip>
            <a:srcRect t="8294" b="8375"/>
            <a:stretch/>
          </p:blipFill>
          <p:spPr>
            <a:xfrm rot="16200000">
              <a:off x="1902752" y="4385862"/>
              <a:ext cx="1152577" cy="768370"/>
            </a:xfrm>
            <a:prstGeom prst="rect">
              <a:avLst/>
            </a:prstGeom>
          </p:spPr>
        </p:pic>
        <p:pic>
          <p:nvPicPr>
            <p:cNvPr id="36" name="Imagen 35"/>
            <p:cNvPicPr>
              <a:picLocks noChangeAspect="1"/>
            </p:cNvPicPr>
            <p:nvPr/>
          </p:nvPicPr>
          <p:blipFill rotWithShape="1">
            <a:blip r:embed="rId5" cstate="print">
              <a:extLst>
                <a:ext uri="{28A0092B-C50C-407E-A947-70E740481C1C}">
                  <a14:useLocalDpi xmlns:a14="http://schemas.microsoft.com/office/drawing/2010/main" val="0"/>
                </a:ext>
              </a:extLst>
            </a:blip>
            <a:srcRect t="9215" b="9608"/>
            <a:stretch/>
          </p:blipFill>
          <p:spPr>
            <a:xfrm rot="16200000">
              <a:off x="2728237" y="4400557"/>
              <a:ext cx="1179717" cy="766122"/>
            </a:xfrm>
            <a:prstGeom prst="rect">
              <a:avLst/>
            </a:prstGeom>
          </p:spPr>
        </p:pic>
        <p:sp>
          <p:nvSpPr>
            <p:cNvPr id="37" name="Google Shape;310;p14"/>
            <p:cNvSpPr txBox="1">
              <a:spLocks noChangeArrowheads="1"/>
            </p:cNvSpPr>
            <p:nvPr/>
          </p:nvSpPr>
          <p:spPr bwMode="auto">
            <a:xfrm>
              <a:off x="2015566" y="5520134"/>
              <a:ext cx="2227607" cy="24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BO" sz="105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rPr>
                <a:t>ORURO</a:t>
              </a:r>
            </a:p>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BO" sz="105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rPr>
                <a:t>LABORATORIO-FARMACIA</a:t>
              </a:r>
            </a:p>
          </p:txBody>
        </p:sp>
      </p:grpSp>
    </p:spTree>
    <p:extLst>
      <p:ext uri="{BB962C8B-B14F-4D97-AF65-F5344CB8AC3E}">
        <p14:creationId xmlns:p14="http://schemas.microsoft.com/office/powerpoint/2010/main" val="5459287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14" grpId="0" animBg="1"/>
      <p:bldP spid="15"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a:spLocks noChangeArrowheads="1"/>
          </p:cNvSpPr>
          <p:nvPr/>
        </p:nvSpPr>
        <p:spPr bwMode="auto">
          <a:xfrm rot="16200000">
            <a:off x="-1870607" y="3432906"/>
            <a:ext cx="4944271" cy="369332"/>
          </a:xfrm>
          <a:prstGeom prst="rect">
            <a:avLst/>
          </a:prstGeom>
          <a:solidFill>
            <a:schemeClr val="accent2"/>
          </a:solidFill>
        </p:spPr>
        <p:txBody>
          <a:bodyPr wrap="square" rtlCol="0">
            <a:spAutoFit/>
          </a:bodyPr>
          <a:lstStyle/>
          <a:p>
            <a:pPr algn="ctr"/>
            <a:r>
              <a:rPr lang="es-ES" altLang="es-BO" b="1" dirty="0">
                <a:solidFill>
                  <a:schemeClr val="bg1"/>
                </a:solidFill>
              </a:rPr>
              <a:t>RED NACIONAL DE LABORATORIOS</a:t>
            </a:r>
            <a:endParaRPr lang="es-BO" altLang="es-BO" b="1" dirty="0">
              <a:solidFill>
                <a:schemeClr val="bg1"/>
              </a:solidFill>
            </a:endParaRPr>
          </a:p>
        </p:txBody>
      </p:sp>
      <p:sp>
        <p:nvSpPr>
          <p:cNvPr id="19" name="CuadroTexto 18"/>
          <p:cNvSpPr txBox="1"/>
          <p:nvPr/>
        </p:nvSpPr>
        <p:spPr>
          <a:xfrm>
            <a:off x="6261868" y="1091837"/>
            <a:ext cx="4132460" cy="1200329"/>
          </a:xfrm>
          <a:prstGeom prst="rect">
            <a:avLst/>
          </a:prstGeom>
          <a:noFill/>
        </p:spPr>
        <p:txBody>
          <a:bodyPr wrap="square" rtlCol="0">
            <a:spAutoFit/>
          </a:bodyPr>
          <a:lstStyle/>
          <a:p>
            <a:pPr marL="285750" indent="-285750">
              <a:buFont typeface="Wingdings" panose="05000000000000000000" pitchFamily="2" charset="2"/>
              <a:buChar char="ü"/>
            </a:pPr>
            <a:r>
              <a:rPr lang="es-ES" b="1" dirty="0"/>
              <a:t>9 LABORATORIOS HABILITADOS</a:t>
            </a:r>
          </a:p>
          <a:p>
            <a:pPr marL="285750" indent="-285750">
              <a:buFont typeface="Wingdings" panose="05000000000000000000" pitchFamily="2" charset="2"/>
              <a:buChar char="ü"/>
            </a:pPr>
            <a:r>
              <a:rPr lang="es-ES" b="1" dirty="0"/>
              <a:t>9 LABORATORIOS INSCRITOS EN EL CONTROL DE CALIDAD EXTERNO - CENETROP</a:t>
            </a:r>
          </a:p>
        </p:txBody>
      </p:sp>
      <p:sp>
        <p:nvSpPr>
          <p:cNvPr id="21" name="Título 1">
            <a:extLst>
              <a:ext uri="{FF2B5EF4-FFF2-40B4-BE49-F238E27FC236}">
                <a16:creationId xmlns:a16="http://schemas.microsoft.com/office/drawing/2014/main" id="{DD95D4AD-5E97-BB37-A5F2-C269B09FA030}"/>
              </a:ext>
            </a:extLst>
          </p:cNvPr>
          <p:cNvSpPr txBox="1">
            <a:spLocks/>
          </p:cNvSpPr>
          <p:nvPr/>
        </p:nvSpPr>
        <p:spPr>
          <a:xfrm>
            <a:off x="1025016" y="1144687"/>
            <a:ext cx="4364294" cy="369332"/>
          </a:xfrm>
          <a:prstGeom prst="rect">
            <a:avLst/>
          </a:prstGeom>
          <a:solidFill>
            <a:schemeClr val="accent2"/>
          </a:solidFill>
          <a:ln>
            <a:noFill/>
          </a:ln>
        </p:spPr>
        <p:txBody>
          <a:bodyPr wrap="square">
            <a:spAutoFit/>
          </a:bodyPr>
          <a:lstStyle>
            <a:defPPr>
              <a:defRPr lang="en-US"/>
            </a:defPPr>
            <a:lvl1pPr algn="r">
              <a:defRPr sz="1600"/>
            </a:lvl1pPr>
          </a:lstStyle>
          <a:p>
            <a:pPr algn="ctr"/>
            <a:r>
              <a:rPr lang="es-ES" sz="1800" b="1" dirty="0">
                <a:solidFill>
                  <a:schemeClr val="bg1"/>
                </a:solidFill>
              </a:rPr>
              <a:t>AL 2023:</a:t>
            </a:r>
            <a:endParaRPr lang="es-BO" sz="1800" b="1" dirty="0">
              <a:solidFill>
                <a:schemeClr val="bg1"/>
              </a:solidFill>
            </a:endParaRPr>
          </a:p>
        </p:txBody>
      </p:sp>
      <p:sp>
        <p:nvSpPr>
          <p:cNvPr id="14" name="CuadroTexto 13"/>
          <p:cNvSpPr txBox="1"/>
          <p:nvPr/>
        </p:nvSpPr>
        <p:spPr>
          <a:xfrm>
            <a:off x="1019842" y="1607557"/>
            <a:ext cx="4572000" cy="1231106"/>
          </a:xfrm>
          <a:prstGeom prst="rect">
            <a:avLst/>
          </a:prstGeom>
          <a:noFill/>
        </p:spPr>
        <p:txBody>
          <a:bodyPr wrap="square" rtlCol="0">
            <a:spAutoFit/>
          </a:bodyPr>
          <a:lstStyle/>
          <a:p>
            <a:pPr marL="285750" indent="-285750">
              <a:buFont typeface="Wingdings" panose="05000000000000000000" pitchFamily="2" charset="2"/>
              <a:buChar char="ü"/>
            </a:pPr>
            <a:r>
              <a:rPr lang="es-ES" sz="2000" b="1" dirty="0"/>
              <a:t>2 LABORATORIOS </a:t>
            </a:r>
            <a:r>
              <a:rPr lang="es-ES" dirty="0"/>
              <a:t>(COCHABAMBA Y CHUQUISACA) DE PRIMER NIVEL CON PRESTACIONES DE SEGUNDO NIVEL</a:t>
            </a:r>
            <a:endParaRPr lang="es-BO" dirty="0"/>
          </a:p>
        </p:txBody>
      </p:sp>
      <p:graphicFrame>
        <p:nvGraphicFramePr>
          <p:cNvPr id="15" name="Marcador de contenido 5">
            <a:extLst>
              <a:ext uri="{FF2B5EF4-FFF2-40B4-BE49-F238E27FC236}">
                <a16:creationId xmlns:a16="http://schemas.microsoft.com/office/drawing/2014/main" id="{5D7B5BD5-E845-328C-7620-4B576A6C2BC9}"/>
              </a:ext>
            </a:extLst>
          </p:cNvPr>
          <p:cNvGraphicFramePr>
            <a:graphicFrameLocks/>
          </p:cNvGraphicFramePr>
          <p:nvPr>
            <p:extLst>
              <p:ext uri="{D42A27DB-BD31-4B8C-83A1-F6EECF244321}">
                <p14:modId xmlns:p14="http://schemas.microsoft.com/office/powerpoint/2010/main" val="2513809997"/>
              </p:ext>
            </p:extLst>
          </p:nvPr>
        </p:nvGraphicFramePr>
        <p:xfrm>
          <a:off x="1237684" y="2001155"/>
          <a:ext cx="10233660" cy="40885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ángulo: esquinas redondeadas 6">
            <a:extLst>
              <a:ext uri="{FF2B5EF4-FFF2-40B4-BE49-F238E27FC236}">
                <a16:creationId xmlns:a16="http://schemas.microsoft.com/office/drawing/2014/main" id="{59A08EE3-0646-7A73-D898-346E4918CAE2}"/>
              </a:ext>
            </a:extLst>
          </p:cNvPr>
          <p:cNvSpPr/>
          <p:nvPr/>
        </p:nvSpPr>
        <p:spPr>
          <a:xfrm>
            <a:off x="1237684" y="4378046"/>
            <a:ext cx="655357" cy="2284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ABRIL</a:t>
            </a:r>
            <a:endParaRPr lang="es-BO" sz="1100" dirty="0"/>
          </a:p>
        </p:txBody>
      </p:sp>
      <p:sp>
        <p:nvSpPr>
          <p:cNvPr id="17" name="Rectángulo: esquinas redondeadas 7">
            <a:extLst>
              <a:ext uri="{FF2B5EF4-FFF2-40B4-BE49-F238E27FC236}">
                <a16:creationId xmlns:a16="http://schemas.microsoft.com/office/drawing/2014/main" id="{B099F16C-342A-A4AE-C957-28BB6CAD0CD0}"/>
              </a:ext>
            </a:extLst>
          </p:cNvPr>
          <p:cNvSpPr/>
          <p:nvPr/>
        </p:nvSpPr>
        <p:spPr>
          <a:xfrm>
            <a:off x="2490157" y="4045431"/>
            <a:ext cx="655357" cy="236643"/>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ABRIL</a:t>
            </a:r>
            <a:endParaRPr lang="es-BO" sz="1100" dirty="0"/>
          </a:p>
        </p:txBody>
      </p:sp>
      <p:sp>
        <p:nvSpPr>
          <p:cNvPr id="20" name="Rectángulo: esquinas redondeadas 8">
            <a:extLst>
              <a:ext uri="{FF2B5EF4-FFF2-40B4-BE49-F238E27FC236}">
                <a16:creationId xmlns:a16="http://schemas.microsoft.com/office/drawing/2014/main" id="{E1C9FE4F-A033-9B5C-BB4C-D3953AC976EC}"/>
              </a:ext>
            </a:extLst>
          </p:cNvPr>
          <p:cNvSpPr/>
          <p:nvPr/>
        </p:nvSpPr>
        <p:spPr>
          <a:xfrm>
            <a:off x="3668464" y="3809008"/>
            <a:ext cx="655357" cy="228410"/>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MAYO</a:t>
            </a:r>
            <a:endParaRPr lang="es-BO" sz="1100" dirty="0"/>
          </a:p>
        </p:txBody>
      </p:sp>
      <p:sp>
        <p:nvSpPr>
          <p:cNvPr id="28" name="Rectángulo: esquinas redondeadas 9">
            <a:extLst>
              <a:ext uri="{FF2B5EF4-FFF2-40B4-BE49-F238E27FC236}">
                <a16:creationId xmlns:a16="http://schemas.microsoft.com/office/drawing/2014/main" id="{06504163-B8EA-F2C1-7F3D-B8854E98629C}"/>
              </a:ext>
            </a:extLst>
          </p:cNvPr>
          <p:cNvSpPr/>
          <p:nvPr/>
        </p:nvSpPr>
        <p:spPr>
          <a:xfrm>
            <a:off x="4811464" y="3461317"/>
            <a:ext cx="655357" cy="228410"/>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JULIO</a:t>
            </a:r>
            <a:endParaRPr lang="es-BO" sz="1100" dirty="0"/>
          </a:p>
        </p:txBody>
      </p:sp>
      <p:sp>
        <p:nvSpPr>
          <p:cNvPr id="29" name="Rectángulo: esquinas redondeadas 10">
            <a:extLst>
              <a:ext uri="{FF2B5EF4-FFF2-40B4-BE49-F238E27FC236}">
                <a16:creationId xmlns:a16="http://schemas.microsoft.com/office/drawing/2014/main" id="{B426AFF3-E333-439D-F7FD-525B32396E36}"/>
              </a:ext>
            </a:extLst>
          </p:cNvPr>
          <p:cNvSpPr/>
          <p:nvPr/>
        </p:nvSpPr>
        <p:spPr>
          <a:xfrm>
            <a:off x="5918649" y="3170078"/>
            <a:ext cx="857006" cy="22841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AGOSTO</a:t>
            </a:r>
            <a:endParaRPr lang="es-BO" sz="1100" dirty="0"/>
          </a:p>
        </p:txBody>
      </p:sp>
      <p:sp>
        <p:nvSpPr>
          <p:cNvPr id="30" name="Rectángulo: esquinas redondeadas 11">
            <a:extLst>
              <a:ext uri="{FF2B5EF4-FFF2-40B4-BE49-F238E27FC236}">
                <a16:creationId xmlns:a16="http://schemas.microsoft.com/office/drawing/2014/main" id="{8013464B-9582-EDC3-A57C-7CB226800440}"/>
              </a:ext>
            </a:extLst>
          </p:cNvPr>
          <p:cNvSpPr/>
          <p:nvPr/>
        </p:nvSpPr>
        <p:spPr>
          <a:xfrm>
            <a:off x="6623219" y="2854924"/>
            <a:ext cx="1203440" cy="261387"/>
          </a:xfrm>
          <a:prstGeom prst="roundRec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SEPTIEMBRE</a:t>
            </a:r>
            <a:endParaRPr lang="es-BO" sz="1100" dirty="0"/>
          </a:p>
        </p:txBody>
      </p:sp>
      <p:sp>
        <p:nvSpPr>
          <p:cNvPr id="31" name="Rectángulo: esquinas redondeadas 12">
            <a:extLst>
              <a:ext uri="{FF2B5EF4-FFF2-40B4-BE49-F238E27FC236}">
                <a16:creationId xmlns:a16="http://schemas.microsoft.com/office/drawing/2014/main" id="{3C6EC7FA-CA45-C9CA-2937-2E82439F71A3}"/>
              </a:ext>
            </a:extLst>
          </p:cNvPr>
          <p:cNvSpPr/>
          <p:nvPr/>
        </p:nvSpPr>
        <p:spPr>
          <a:xfrm>
            <a:off x="8077884" y="2637037"/>
            <a:ext cx="907418" cy="228410"/>
          </a:xfrm>
          <a:prstGeom prst="round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OCTUBRE</a:t>
            </a:r>
            <a:endParaRPr lang="es-BO" sz="1100" dirty="0"/>
          </a:p>
        </p:txBody>
      </p:sp>
      <p:sp>
        <p:nvSpPr>
          <p:cNvPr id="32" name="Rectángulo: esquinas redondeadas 13">
            <a:extLst>
              <a:ext uri="{FF2B5EF4-FFF2-40B4-BE49-F238E27FC236}">
                <a16:creationId xmlns:a16="http://schemas.microsoft.com/office/drawing/2014/main" id="{C2FF8F51-AEB2-801F-6882-47F380B459CC}"/>
              </a:ext>
            </a:extLst>
          </p:cNvPr>
          <p:cNvSpPr/>
          <p:nvPr/>
        </p:nvSpPr>
        <p:spPr>
          <a:xfrm>
            <a:off x="9157447" y="2370013"/>
            <a:ext cx="975359" cy="263942"/>
          </a:xfrm>
          <a:prstGeom prst="round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OCTUBRE</a:t>
            </a:r>
            <a:endParaRPr lang="es-BO" sz="1100" dirty="0"/>
          </a:p>
        </p:txBody>
      </p:sp>
      <p:sp>
        <p:nvSpPr>
          <p:cNvPr id="33" name="Rectángulo: esquinas redondeadas 14">
            <a:extLst>
              <a:ext uri="{FF2B5EF4-FFF2-40B4-BE49-F238E27FC236}">
                <a16:creationId xmlns:a16="http://schemas.microsoft.com/office/drawing/2014/main" id="{1447801A-86E3-D925-B6A6-BAF41641FB25}"/>
              </a:ext>
            </a:extLst>
          </p:cNvPr>
          <p:cNvSpPr/>
          <p:nvPr/>
        </p:nvSpPr>
        <p:spPr>
          <a:xfrm>
            <a:off x="10394328" y="2155043"/>
            <a:ext cx="1077016" cy="21214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NOVIEMBRE</a:t>
            </a:r>
            <a:endParaRPr lang="es-BO" sz="1100" dirty="0"/>
          </a:p>
        </p:txBody>
      </p:sp>
      <p:sp>
        <p:nvSpPr>
          <p:cNvPr id="34" name="CuadroTexto 33"/>
          <p:cNvSpPr txBox="1"/>
          <p:nvPr/>
        </p:nvSpPr>
        <p:spPr>
          <a:xfrm>
            <a:off x="7017778" y="4858602"/>
            <a:ext cx="4572000" cy="1231106"/>
          </a:xfrm>
          <a:prstGeom prst="rect">
            <a:avLst/>
          </a:prstGeom>
          <a:noFill/>
        </p:spPr>
        <p:txBody>
          <a:bodyPr wrap="square" rtlCol="0">
            <a:spAutoFit/>
          </a:bodyPr>
          <a:lstStyle/>
          <a:p>
            <a:pPr marL="285750" indent="-285750">
              <a:buFont typeface="Wingdings" panose="05000000000000000000" pitchFamily="2" charset="2"/>
              <a:buChar char="ü"/>
            </a:pPr>
            <a:r>
              <a:rPr lang="es-ES" sz="2000" b="1" dirty="0"/>
              <a:t>4 LABORATORIOS </a:t>
            </a:r>
            <a:r>
              <a:rPr lang="es-ES" dirty="0"/>
              <a:t>(COCHABAMBA, CHUQUISACA, TARIJA Y ORURO) DE PRIMER NIVEL CON PRESTACIONES DE SEGUNDO NIVEL</a:t>
            </a:r>
            <a:endParaRPr lang="es-BO" dirty="0"/>
          </a:p>
        </p:txBody>
      </p:sp>
      <p:sp>
        <p:nvSpPr>
          <p:cNvPr id="35" name="Título 1">
            <a:extLst>
              <a:ext uri="{FF2B5EF4-FFF2-40B4-BE49-F238E27FC236}">
                <a16:creationId xmlns:a16="http://schemas.microsoft.com/office/drawing/2014/main" id="{DD95D4AD-5E97-BB37-A5F2-C269B09FA030}"/>
              </a:ext>
            </a:extLst>
          </p:cNvPr>
          <p:cNvSpPr txBox="1">
            <a:spLocks/>
          </p:cNvSpPr>
          <p:nvPr/>
        </p:nvSpPr>
        <p:spPr>
          <a:xfrm>
            <a:off x="7107050" y="4489270"/>
            <a:ext cx="4364294" cy="369332"/>
          </a:xfrm>
          <a:prstGeom prst="rect">
            <a:avLst/>
          </a:prstGeom>
          <a:solidFill>
            <a:schemeClr val="accent2"/>
          </a:solidFill>
          <a:ln>
            <a:noFill/>
          </a:ln>
        </p:spPr>
        <p:txBody>
          <a:bodyPr wrap="square">
            <a:spAutoFit/>
          </a:bodyPr>
          <a:lstStyle>
            <a:defPPr>
              <a:defRPr lang="en-US"/>
            </a:defPPr>
            <a:lvl1pPr algn="r">
              <a:defRPr sz="1600"/>
            </a:lvl1pPr>
          </a:lstStyle>
          <a:p>
            <a:pPr algn="ctr"/>
            <a:r>
              <a:rPr lang="es-ES" sz="1800" b="1" dirty="0">
                <a:solidFill>
                  <a:schemeClr val="bg1"/>
                </a:solidFill>
              </a:rPr>
              <a:t>AL 2024:</a:t>
            </a:r>
            <a:endParaRPr lang="es-BO" sz="1800" b="1" dirty="0">
              <a:solidFill>
                <a:schemeClr val="bg1"/>
              </a:solidFill>
            </a:endParaRPr>
          </a:p>
        </p:txBody>
      </p:sp>
      <p:sp>
        <p:nvSpPr>
          <p:cNvPr id="36" name="CuadroTexto 35"/>
          <p:cNvSpPr txBox="1"/>
          <p:nvPr/>
        </p:nvSpPr>
        <p:spPr>
          <a:xfrm>
            <a:off x="389299" y="365086"/>
            <a:ext cx="513195" cy="519351"/>
          </a:xfrm>
          <a:prstGeom prst="ellipse">
            <a:avLst/>
          </a:prstGeom>
          <a:solidFill>
            <a:srgbClr val="B4DDF3"/>
          </a:solidFill>
          <a:ln>
            <a:noFill/>
          </a:ln>
        </p:spPr>
        <p:txBody>
          <a:bodyPr wrap="square" rtlCol="0">
            <a:spAutoFit/>
          </a:bodyPr>
          <a:lstStyle/>
          <a:p>
            <a:r>
              <a:rPr lang="es-ES" b="1" dirty="0">
                <a:solidFill>
                  <a:schemeClr val="bg1"/>
                </a:solidFill>
              </a:rPr>
              <a:t>2</a:t>
            </a:r>
            <a:endParaRPr lang="es-BO" b="1" dirty="0">
              <a:solidFill>
                <a:schemeClr val="bg1"/>
              </a:solidFill>
            </a:endParaRPr>
          </a:p>
        </p:txBody>
      </p:sp>
      <p:sp>
        <p:nvSpPr>
          <p:cNvPr id="37" name="Rectángulo 36"/>
          <p:cNvSpPr/>
          <p:nvPr/>
        </p:nvSpPr>
        <p:spPr>
          <a:xfrm>
            <a:off x="846391" y="335760"/>
            <a:ext cx="110456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lgn="ctr">
              <a:lnSpc>
                <a:spcPct val="90000"/>
              </a:lnSpc>
              <a:spcBef>
                <a:spcPts val="500"/>
              </a:spcBef>
            </a:pPr>
            <a:r>
              <a:rPr lang="es-ES" sz="2000" b="1" dirty="0">
                <a:latin typeface="Century Gothic" panose="020B0502020202020204" pitchFamily="34" charset="0"/>
              </a:rPr>
              <a:t>HABILITAR 2 ESTABLECIMIENTOS DE SALUD, CON BASE EN LA MEJORA DE LA CALIDAD EN LA PRESTACIÓN DE SERVICIOS</a:t>
            </a:r>
          </a:p>
        </p:txBody>
      </p:sp>
      <p:sp>
        <p:nvSpPr>
          <p:cNvPr id="56" name="Google Shape;310;p14"/>
          <p:cNvSpPr txBox="1">
            <a:spLocks noChangeArrowheads="1"/>
          </p:cNvSpPr>
          <p:nvPr/>
        </p:nvSpPr>
        <p:spPr bwMode="auto">
          <a:xfrm>
            <a:off x="2555526" y="4904072"/>
            <a:ext cx="866725" cy="169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sz="11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rPr>
              <a:t>Elaborados:</a:t>
            </a:r>
            <a:endParaRPr kumimoji="0" lang="es-BO" sz="11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2043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a:spLocks noChangeArrowheads="1"/>
          </p:cNvSpPr>
          <p:nvPr/>
        </p:nvSpPr>
        <p:spPr bwMode="auto">
          <a:xfrm rot="16200000">
            <a:off x="-1870607" y="3432906"/>
            <a:ext cx="4944271" cy="369332"/>
          </a:xfrm>
          <a:prstGeom prst="rect">
            <a:avLst/>
          </a:prstGeom>
          <a:solidFill>
            <a:schemeClr val="accent2"/>
          </a:solidFill>
        </p:spPr>
        <p:txBody>
          <a:bodyPr wrap="square" rtlCol="0">
            <a:spAutoFit/>
          </a:bodyPr>
          <a:lstStyle/>
          <a:p>
            <a:pPr algn="ctr"/>
            <a:r>
              <a:rPr lang="es-ES" altLang="es-BO" b="1" dirty="0">
                <a:solidFill>
                  <a:schemeClr val="bg1"/>
                </a:solidFill>
              </a:rPr>
              <a:t>RED NACIONAL DE LABORATORIOS</a:t>
            </a:r>
            <a:endParaRPr lang="es-BO" altLang="es-BO" b="1" dirty="0">
              <a:solidFill>
                <a:schemeClr val="bg1"/>
              </a:solidFill>
            </a:endParaRPr>
          </a:p>
        </p:txBody>
      </p:sp>
      <p:graphicFrame>
        <p:nvGraphicFramePr>
          <p:cNvPr id="29" name="Gráfico 28"/>
          <p:cNvGraphicFramePr>
            <a:graphicFrameLocks/>
          </p:cNvGraphicFramePr>
          <p:nvPr>
            <p:extLst>
              <p:ext uri="{D42A27DB-BD31-4B8C-83A1-F6EECF244321}">
                <p14:modId xmlns:p14="http://schemas.microsoft.com/office/powerpoint/2010/main" val="3065328941"/>
              </p:ext>
            </p:extLst>
          </p:nvPr>
        </p:nvGraphicFramePr>
        <p:xfrm>
          <a:off x="995984" y="2218098"/>
          <a:ext cx="4798233" cy="31596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Gráfico 29"/>
          <p:cNvGraphicFramePr>
            <a:graphicFrameLocks/>
          </p:cNvGraphicFramePr>
          <p:nvPr>
            <p:extLst>
              <p:ext uri="{D42A27DB-BD31-4B8C-83A1-F6EECF244321}">
                <p14:modId xmlns:p14="http://schemas.microsoft.com/office/powerpoint/2010/main" val="2680767978"/>
              </p:ext>
            </p:extLst>
          </p:nvPr>
        </p:nvGraphicFramePr>
        <p:xfrm>
          <a:off x="6298488" y="2218099"/>
          <a:ext cx="4943475" cy="3159658"/>
        </p:xfrm>
        <a:graphic>
          <a:graphicData uri="http://schemas.openxmlformats.org/drawingml/2006/chart">
            <c:chart xmlns:c="http://schemas.openxmlformats.org/drawingml/2006/chart" xmlns:r="http://schemas.openxmlformats.org/officeDocument/2006/relationships" r:id="rId3"/>
          </a:graphicData>
        </a:graphic>
      </p:graphicFrame>
      <p:sp>
        <p:nvSpPr>
          <p:cNvPr id="31" name="CuadroTexto 30"/>
          <p:cNvSpPr txBox="1"/>
          <p:nvPr/>
        </p:nvSpPr>
        <p:spPr>
          <a:xfrm>
            <a:off x="985618" y="5490008"/>
            <a:ext cx="4673566" cy="830997"/>
          </a:xfrm>
          <a:prstGeom prst="rect">
            <a:avLst/>
          </a:prstGeom>
          <a:noFill/>
        </p:spPr>
        <p:txBody>
          <a:bodyPr wrap="square" rtlCol="0">
            <a:spAutoFit/>
          </a:bodyPr>
          <a:lstStyle/>
          <a:p>
            <a:pPr marL="285750" indent="-285750">
              <a:buFont typeface="Wingdings" panose="05000000000000000000" pitchFamily="2" charset="2"/>
              <a:buChar char="ü"/>
            </a:pPr>
            <a:r>
              <a:rPr lang="es-ES" sz="1600" dirty="0"/>
              <a:t>INCREMENTO PROMEDIO DEL 27,67% DE PRUEBAS DE LABORATORIO DE LAS TRES REGIONALES PRINCIPALES</a:t>
            </a:r>
            <a:endParaRPr lang="es-ES" b="1" dirty="0"/>
          </a:p>
        </p:txBody>
      </p:sp>
      <p:sp>
        <p:nvSpPr>
          <p:cNvPr id="32" name="CuadroTexto 31"/>
          <p:cNvSpPr txBox="1"/>
          <p:nvPr/>
        </p:nvSpPr>
        <p:spPr>
          <a:xfrm>
            <a:off x="5858607" y="5475509"/>
            <a:ext cx="5823233" cy="830997"/>
          </a:xfrm>
          <a:prstGeom prst="rect">
            <a:avLst/>
          </a:prstGeom>
          <a:noFill/>
        </p:spPr>
        <p:txBody>
          <a:bodyPr wrap="square" rtlCol="0">
            <a:spAutoFit/>
          </a:bodyPr>
          <a:lstStyle/>
          <a:p>
            <a:pPr marL="285750" indent="-285750">
              <a:buFont typeface="Wingdings" panose="05000000000000000000" pitchFamily="2" charset="2"/>
              <a:buChar char="ü"/>
            </a:pPr>
            <a:r>
              <a:rPr lang="es-ES" sz="1600" dirty="0"/>
              <a:t>INCREMENTO PROMEDIO DEL 124,42% DE PRUEBAS DE LABORATORIO DE LAS 6 REGIONALES RESTANTES</a:t>
            </a:r>
            <a:endParaRPr lang="es-ES" b="1" dirty="0"/>
          </a:p>
        </p:txBody>
      </p:sp>
      <p:sp>
        <p:nvSpPr>
          <p:cNvPr id="11" name="Título 1">
            <a:extLst>
              <a:ext uri="{FF2B5EF4-FFF2-40B4-BE49-F238E27FC236}">
                <a16:creationId xmlns:a16="http://schemas.microsoft.com/office/drawing/2014/main" id="{DD95D4AD-5E97-BB37-A5F2-C269B09FA030}"/>
              </a:ext>
            </a:extLst>
          </p:cNvPr>
          <p:cNvSpPr txBox="1">
            <a:spLocks/>
          </p:cNvSpPr>
          <p:nvPr/>
        </p:nvSpPr>
        <p:spPr>
          <a:xfrm>
            <a:off x="3080850" y="1459516"/>
            <a:ext cx="6119618" cy="646331"/>
          </a:xfrm>
          <a:prstGeom prst="rect">
            <a:avLst/>
          </a:prstGeom>
          <a:solidFill>
            <a:schemeClr val="accent2"/>
          </a:solidFill>
          <a:ln>
            <a:noFill/>
          </a:ln>
        </p:spPr>
        <p:txBody>
          <a:bodyPr wrap="square">
            <a:spAutoFit/>
          </a:bodyPr>
          <a:lstStyle>
            <a:defPPr>
              <a:defRPr lang="en-US"/>
            </a:defPPr>
            <a:lvl1pPr algn="r">
              <a:defRPr sz="1600"/>
            </a:lvl1pPr>
          </a:lstStyle>
          <a:p>
            <a:pPr algn="ctr"/>
            <a:r>
              <a:rPr lang="es-ES" sz="1800" b="1" dirty="0">
                <a:solidFill>
                  <a:schemeClr val="bg1"/>
                </a:solidFill>
              </a:rPr>
              <a:t>PRODUCCIÓN DE LABORATORIO</a:t>
            </a:r>
          </a:p>
          <a:p>
            <a:pPr algn="ctr"/>
            <a:r>
              <a:rPr lang="es-ES" sz="1800" b="1" dirty="0">
                <a:solidFill>
                  <a:schemeClr val="bg1"/>
                </a:solidFill>
              </a:rPr>
              <a:t>(Comparativo de las últimas gestiones y meta 2024)</a:t>
            </a:r>
          </a:p>
        </p:txBody>
      </p:sp>
      <p:sp>
        <p:nvSpPr>
          <p:cNvPr id="12" name="CuadroTexto 11"/>
          <p:cNvSpPr txBox="1"/>
          <p:nvPr/>
        </p:nvSpPr>
        <p:spPr>
          <a:xfrm>
            <a:off x="389299" y="365086"/>
            <a:ext cx="508432" cy="519351"/>
          </a:xfrm>
          <a:prstGeom prst="ellipse">
            <a:avLst/>
          </a:prstGeom>
          <a:solidFill>
            <a:srgbClr val="B4DDF3"/>
          </a:solidFill>
          <a:ln>
            <a:noFill/>
          </a:ln>
        </p:spPr>
        <p:txBody>
          <a:bodyPr wrap="square" rtlCol="0">
            <a:spAutoFit/>
          </a:bodyPr>
          <a:lstStyle/>
          <a:p>
            <a:r>
              <a:rPr lang="es-ES" b="1" dirty="0">
                <a:solidFill>
                  <a:schemeClr val="bg1"/>
                </a:solidFill>
              </a:rPr>
              <a:t>2</a:t>
            </a:r>
            <a:endParaRPr lang="es-BO" b="1" dirty="0">
              <a:solidFill>
                <a:schemeClr val="bg1"/>
              </a:solidFill>
            </a:endParaRPr>
          </a:p>
        </p:txBody>
      </p:sp>
      <p:sp>
        <p:nvSpPr>
          <p:cNvPr id="13" name="Rectángulo 12"/>
          <p:cNvSpPr/>
          <p:nvPr/>
        </p:nvSpPr>
        <p:spPr>
          <a:xfrm>
            <a:off x="846391" y="335760"/>
            <a:ext cx="110456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lgn="ctr">
              <a:lnSpc>
                <a:spcPct val="90000"/>
              </a:lnSpc>
              <a:spcBef>
                <a:spcPts val="500"/>
              </a:spcBef>
            </a:pPr>
            <a:r>
              <a:rPr lang="es-ES" sz="2000" b="1" dirty="0">
                <a:solidFill>
                  <a:schemeClr val="tx1">
                    <a:lumMod val="50000"/>
                  </a:schemeClr>
                </a:solidFill>
                <a:latin typeface="Century Gothic" panose="020B0502020202020204" pitchFamily="34" charset="0"/>
              </a:rPr>
              <a:t>HABILITAR 2 ESTABLECIMIENTOS DE SALUD, CON BASE EN LA MEJORA DE LA CALIDAD EN LA PRESTACIÓN DE SERVICIOS</a:t>
            </a:r>
          </a:p>
        </p:txBody>
      </p:sp>
    </p:spTree>
    <p:extLst>
      <p:ext uri="{BB962C8B-B14F-4D97-AF65-F5344CB8AC3E}">
        <p14:creationId xmlns:p14="http://schemas.microsoft.com/office/powerpoint/2010/main" val="42403837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a:spLocks noChangeArrowheads="1"/>
          </p:cNvSpPr>
          <p:nvPr/>
        </p:nvSpPr>
        <p:spPr bwMode="auto">
          <a:xfrm rot="16200000">
            <a:off x="-2043429" y="3554278"/>
            <a:ext cx="5222369" cy="369332"/>
          </a:xfrm>
          <a:prstGeom prst="rect">
            <a:avLst/>
          </a:prstGeom>
          <a:solidFill>
            <a:schemeClr val="accent2"/>
          </a:solidFill>
        </p:spPr>
        <p:txBody>
          <a:bodyPr wrap="square" rtlCol="0">
            <a:spAutoFit/>
          </a:bodyPr>
          <a:lstStyle/>
          <a:p>
            <a:pPr algn="ctr"/>
            <a:r>
              <a:rPr lang="es-ES" altLang="es-BO" b="1" dirty="0">
                <a:solidFill>
                  <a:schemeClr val="bg1"/>
                </a:solidFill>
              </a:rPr>
              <a:t>REGENCIA NACIONAL DE FARMACIA</a:t>
            </a:r>
            <a:endParaRPr lang="es-BO" altLang="es-BO" b="1" dirty="0">
              <a:solidFill>
                <a:schemeClr val="bg1"/>
              </a:solidFill>
            </a:endParaRPr>
          </a:p>
        </p:txBody>
      </p:sp>
      <p:graphicFrame>
        <p:nvGraphicFramePr>
          <p:cNvPr id="5" name="Marcador de contenido 6">
            <a:extLst>
              <a:ext uri="{FF2B5EF4-FFF2-40B4-BE49-F238E27FC236}">
                <a16:creationId xmlns:a16="http://schemas.microsoft.com/office/drawing/2014/main" id="{A29B86E5-B6B8-24A9-87A2-8EC0BEBB5E31}"/>
              </a:ext>
            </a:extLst>
          </p:cNvPr>
          <p:cNvGraphicFramePr>
            <a:graphicFrameLocks/>
          </p:cNvGraphicFramePr>
          <p:nvPr>
            <p:extLst>
              <p:ext uri="{D42A27DB-BD31-4B8C-83A1-F6EECF244321}">
                <p14:modId xmlns:p14="http://schemas.microsoft.com/office/powerpoint/2010/main" val="1040542269"/>
              </p:ext>
            </p:extLst>
          </p:nvPr>
        </p:nvGraphicFramePr>
        <p:xfrm>
          <a:off x="1094730" y="1628926"/>
          <a:ext cx="6718411" cy="46710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a 5">
            <a:extLst>
              <a:ext uri="{FF2B5EF4-FFF2-40B4-BE49-F238E27FC236}">
                <a16:creationId xmlns:a16="http://schemas.microsoft.com/office/drawing/2014/main" id="{8528BA4A-AC5B-CE55-8214-D79585CF1D18}"/>
              </a:ext>
            </a:extLst>
          </p:cNvPr>
          <p:cNvGraphicFramePr>
            <a:graphicFrameLocks noGrp="1"/>
          </p:cNvGraphicFramePr>
          <p:nvPr>
            <p:extLst>
              <p:ext uri="{D42A27DB-BD31-4B8C-83A1-F6EECF244321}">
                <p14:modId xmlns:p14="http://schemas.microsoft.com/office/powerpoint/2010/main" val="1221946856"/>
              </p:ext>
            </p:extLst>
          </p:nvPr>
        </p:nvGraphicFramePr>
        <p:xfrm>
          <a:off x="8030424" y="3935150"/>
          <a:ext cx="3586824" cy="1134474"/>
        </p:xfrm>
        <a:graphic>
          <a:graphicData uri="http://schemas.openxmlformats.org/drawingml/2006/table">
            <a:tbl>
              <a:tblPr firstRow="1" bandRow="1">
                <a:effectLst/>
                <a:tableStyleId>{D113A9D2-9D6B-4929-AA2D-F23B5EE8CBE7}</a:tableStyleId>
              </a:tblPr>
              <a:tblGrid>
                <a:gridCol w="1793412">
                  <a:extLst>
                    <a:ext uri="{9D8B030D-6E8A-4147-A177-3AD203B41FA5}">
                      <a16:colId xmlns:a16="http://schemas.microsoft.com/office/drawing/2014/main" val="3882329613"/>
                    </a:ext>
                  </a:extLst>
                </a:gridCol>
                <a:gridCol w="1793412">
                  <a:extLst>
                    <a:ext uri="{9D8B030D-6E8A-4147-A177-3AD203B41FA5}">
                      <a16:colId xmlns:a16="http://schemas.microsoft.com/office/drawing/2014/main" val="1168997173"/>
                    </a:ext>
                  </a:extLst>
                </a:gridCol>
              </a:tblGrid>
              <a:tr h="595440">
                <a:tc>
                  <a:txBody>
                    <a:bodyPr/>
                    <a:lstStyle/>
                    <a:p>
                      <a:r>
                        <a:rPr lang="es-ES" sz="1600" dirty="0"/>
                        <a:t>GESTIÓN 2023</a:t>
                      </a:r>
                      <a:endParaRPr lang="es-BO" sz="1600" b="1" dirty="0">
                        <a:solidFill>
                          <a:schemeClr val="tx1"/>
                        </a:solidFill>
                      </a:endParaRPr>
                    </a:p>
                  </a:txBody>
                  <a:tcPr/>
                </a:tc>
                <a:tc>
                  <a:txBody>
                    <a:bodyPr/>
                    <a:lstStyle/>
                    <a:p>
                      <a:r>
                        <a:rPr lang="es-ES" sz="1600" kern="1200" dirty="0">
                          <a:effectLst/>
                        </a:rPr>
                        <a:t>9.200.000,0</a:t>
                      </a:r>
                      <a:endParaRPr lang="es-BO" sz="1600" dirty="0"/>
                    </a:p>
                  </a:txBody>
                  <a:tcPr/>
                </a:tc>
                <a:extLst>
                  <a:ext uri="{0D108BD9-81ED-4DB2-BD59-A6C34878D82A}">
                    <a16:rowId xmlns:a16="http://schemas.microsoft.com/office/drawing/2014/main" val="232587497"/>
                  </a:ext>
                </a:extLst>
              </a:tr>
              <a:tr h="539034">
                <a:tc>
                  <a:txBody>
                    <a:bodyPr/>
                    <a:lstStyle/>
                    <a:p>
                      <a:r>
                        <a:rPr lang="es-ES" sz="1600" dirty="0"/>
                        <a:t>GESTIÓN 2024</a:t>
                      </a:r>
                      <a:endParaRPr lang="es-BO"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dirty="0"/>
                        <a:t>16.000,000</a:t>
                      </a:r>
                      <a:endParaRPr lang="es-BO" sz="1600" b="1" dirty="0"/>
                    </a:p>
                  </a:txBody>
                  <a:tcPr/>
                </a:tc>
                <a:extLst>
                  <a:ext uri="{0D108BD9-81ED-4DB2-BD59-A6C34878D82A}">
                    <a16:rowId xmlns:a16="http://schemas.microsoft.com/office/drawing/2014/main" val="1335652270"/>
                  </a:ext>
                </a:extLst>
              </a:tr>
            </a:tbl>
          </a:graphicData>
        </a:graphic>
      </p:graphicFrame>
      <p:sp>
        <p:nvSpPr>
          <p:cNvPr id="9" name="Título 1">
            <a:extLst>
              <a:ext uri="{FF2B5EF4-FFF2-40B4-BE49-F238E27FC236}">
                <a16:creationId xmlns:a16="http://schemas.microsoft.com/office/drawing/2014/main" id="{DD95D4AD-5E97-BB37-A5F2-C269B09FA030}"/>
              </a:ext>
            </a:extLst>
          </p:cNvPr>
          <p:cNvSpPr txBox="1">
            <a:spLocks/>
          </p:cNvSpPr>
          <p:nvPr/>
        </p:nvSpPr>
        <p:spPr>
          <a:xfrm>
            <a:off x="8030424" y="1793187"/>
            <a:ext cx="3586824" cy="369332"/>
          </a:xfrm>
          <a:prstGeom prst="rect">
            <a:avLst/>
          </a:prstGeom>
          <a:solidFill>
            <a:schemeClr val="accent2"/>
          </a:solidFill>
          <a:ln>
            <a:noFill/>
          </a:ln>
        </p:spPr>
        <p:txBody>
          <a:bodyPr wrap="square">
            <a:spAutoFit/>
          </a:bodyPr>
          <a:lstStyle>
            <a:defPPr>
              <a:defRPr lang="en-US"/>
            </a:defPPr>
            <a:lvl1pPr algn="r">
              <a:defRPr sz="1600"/>
            </a:lvl1pPr>
          </a:lstStyle>
          <a:p>
            <a:pPr algn="ctr"/>
            <a:r>
              <a:rPr lang="es-ES" sz="1800" b="1" dirty="0">
                <a:solidFill>
                  <a:schemeClr val="bg1"/>
                </a:solidFill>
              </a:rPr>
              <a:t>PRESUPUESTO ASIGNADO</a:t>
            </a:r>
          </a:p>
        </p:txBody>
      </p:sp>
      <p:sp>
        <p:nvSpPr>
          <p:cNvPr id="10" name="CuadroTexto 9"/>
          <p:cNvSpPr txBox="1"/>
          <p:nvPr/>
        </p:nvSpPr>
        <p:spPr>
          <a:xfrm>
            <a:off x="8030424" y="2493881"/>
            <a:ext cx="3483878" cy="1015663"/>
          </a:xfrm>
          <a:prstGeom prst="rect">
            <a:avLst/>
          </a:prstGeom>
          <a:noFill/>
        </p:spPr>
        <p:txBody>
          <a:bodyPr wrap="square" rtlCol="0">
            <a:spAutoFit/>
          </a:bodyPr>
          <a:lstStyle/>
          <a:p>
            <a:r>
              <a:rPr lang="es-ES" b="1" dirty="0"/>
              <a:t>BS. 16’000.000 ASIGNADOS</a:t>
            </a:r>
          </a:p>
          <a:p>
            <a:r>
              <a:rPr lang="es-ES" dirty="0"/>
              <a:t>INCREMENTO DEL </a:t>
            </a:r>
            <a:r>
              <a:rPr lang="es-ES" sz="2400" b="1" dirty="0"/>
              <a:t>74%</a:t>
            </a:r>
            <a:r>
              <a:rPr lang="es-ES" dirty="0"/>
              <a:t> RESPECTO AL 2023</a:t>
            </a:r>
          </a:p>
        </p:txBody>
      </p:sp>
      <p:sp>
        <p:nvSpPr>
          <p:cNvPr id="11" name="CuadroTexto 10"/>
          <p:cNvSpPr txBox="1"/>
          <p:nvPr/>
        </p:nvSpPr>
        <p:spPr>
          <a:xfrm>
            <a:off x="389299" y="365086"/>
            <a:ext cx="529864" cy="519351"/>
          </a:xfrm>
          <a:prstGeom prst="ellipse">
            <a:avLst/>
          </a:prstGeom>
          <a:solidFill>
            <a:srgbClr val="B4DDF3"/>
          </a:solidFill>
          <a:ln>
            <a:noFill/>
          </a:ln>
        </p:spPr>
        <p:txBody>
          <a:bodyPr wrap="square" rtlCol="0">
            <a:spAutoFit/>
          </a:bodyPr>
          <a:lstStyle/>
          <a:p>
            <a:r>
              <a:rPr lang="es-ES" b="1" dirty="0">
                <a:solidFill>
                  <a:schemeClr val="bg1"/>
                </a:solidFill>
              </a:rPr>
              <a:t>2</a:t>
            </a:r>
            <a:endParaRPr lang="es-BO" b="1" dirty="0">
              <a:solidFill>
                <a:schemeClr val="bg1"/>
              </a:solidFill>
            </a:endParaRPr>
          </a:p>
        </p:txBody>
      </p:sp>
      <p:sp>
        <p:nvSpPr>
          <p:cNvPr id="12" name="Rectángulo 11"/>
          <p:cNvSpPr/>
          <p:nvPr/>
        </p:nvSpPr>
        <p:spPr>
          <a:xfrm>
            <a:off x="846391" y="335760"/>
            <a:ext cx="110456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lgn="ctr">
              <a:lnSpc>
                <a:spcPct val="90000"/>
              </a:lnSpc>
              <a:spcBef>
                <a:spcPts val="500"/>
              </a:spcBef>
            </a:pPr>
            <a:r>
              <a:rPr lang="es-ES" sz="2000" b="1" dirty="0">
                <a:solidFill>
                  <a:schemeClr val="tx1">
                    <a:lumMod val="50000"/>
                  </a:schemeClr>
                </a:solidFill>
                <a:latin typeface="Century Gothic" panose="020B0502020202020204" pitchFamily="34" charset="0"/>
              </a:rPr>
              <a:t>HABILITAR 2 ESTABLECIMIENTOS DE SALUD, CON BASE EN LA MEJORA DE LA CALIDAD EN LA PRESTACIÓN DE SERVICIOS</a:t>
            </a:r>
          </a:p>
        </p:txBody>
      </p:sp>
    </p:spTree>
    <p:extLst>
      <p:ext uri="{BB962C8B-B14F-4D97-AF65-F5344CB8AC3E}">
        <p14:creationId xmlns:p14="http://schemas.microsoft.com/office/powerpoint/2010/main" val="12483132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a:spLocks noChangeArrowheads="1"/>
          </p:cNvSpPr>
          <p:nvPr/>
        </p:nvSpPr>
        <p:spPr bwMode="auto">
          <a:xfrm rot="16200000">
            <a:off x="-2037219" y="3554278"/>
            <a:ext cx="5222369" cy="369332"/>
          </a:xfrm>
          <a:prstGeom prst="rect">
            <a:avLst/>
          </a:prstGeom>
          <a:solidFill>
            <a:schemeClr val="accent2"/>
          </a:solidFill>
        </p:spPr>
        <p:txBody>
          <a:bodyPr wrap="square" rtlCol="0">
            <a:spAutoFit/>
          </a:bodyPr>
          <a:lstStyle/>
          <a:p>
            <a:pPr algn="ctr"/>
            <a:r>
              <a:rPr lang="es-ES" altLang="es-BO" b="1" dirty="0">
                <a:solidFill>
                  <a:schemeClr val="bg1"/>
                </a:solidFill>
              </a:rPr>
              <a:t>REGENCIA NACIONAL DE FARMACIA</a:t>
            </a:r>
            <a:endParaRPr lang="es-BO" altLang="es-BO" b="1" dirty="0">
              <a:solidFill>
                <a:schemeClr val="bg1"/>
              </a:solidFill>
            </a:endParaRPr>
          </a:p>
        </p:txBody>
      </p:sp>
      <p:sp>
        <p:nvSpPr>
          <p:cNvPr id="9" name="Título 1">
            <a:extLst>
              <a:ext uri="{FF2B5EF4-FFF2-40B4-BE49-F238E27FC236}">
                <a16:creationId xmlns:a16="http://schemas.microsoft.com/office/drawing/2014/main" id="{DD95D4AD-5E97-BB37-A5F2-C269B09FA030}"/>
              </a:ext>
            </a:extLst>
          </p:cNvPr>
          <p:cNvSpPr txBox="1">
            <a:spLocks/>
          </p:cNvSpPr>
          <p:nvPr/>
        </p:nvSpPr>
        <p:spPr>
          <a:xfrm>
            <a:off x="8437830" y="1843672"/>
            <a:ext cx="3293598" cy="369332"/>
          </a:xfrm>
          <a:prstGeom prst="rect">
            <a:avLst/>
          </a:prstGeom>
          <a:solidFill>
            <a:schemeClr val="accent2"/>
          </a:solidFill>
          <a:ln>
            <a:noFill/>
          </a:ln>
        </p:spPr>
        <p:txBody>
          <a:bodyPr wrap="square">
            <a:spAutoFit/>
          </a:bodyPr>
          <a:lstStyle>
            <a:defPPr>
              <a:defRPr lang="en-US"/>
            </a:defPPr>
            <a:lvl1pPr algn="r">
              <a:defRPr sz="1600"/>
            </a:lvl1pPr>
          </a:lstStyle>
          <a:p>
            <a:pPr algn="ctr"/>
            <a:r>
              <a:rPr lang="es-ES" sz="1800" b="1" dirty="0">
                <a:solidFill>
                  <a:schemeClr val="bg1"/>
                </a:solidFill>
              </a:rPr>
              <a:t>METAS GESTIÓN 2024</a:t>
            </a:r>
          </a:p>
        </p:txBody>
      </p:sp>
      <p:sp>
        <p:nvSpPr>
          <p:cNvPr id="13" name="CuadroTexto 12"/>
          <p:cNvSpPr txBox="1"/>
          <p:nvPr/>
        </p:nvSpPr>
        <p:spPr>
          <a:xfrm>
            <a:off x="8247550" y="2801763"/>
            <a:ext cx="3483878" cy="2308324"/>
          </a:xfrm>
          <a:prstGeom prst="rect">
            <a:avLst/>
          </a:prstGeom>
          <a:noFill/>
        </p:spPr>
        <p:txBody>
          <a:bodyPr wrap="square" rtlCol="0">
            <a:spAutoFit/>
          </a:bodyPr>
          <a:lstStyle/>
          <a:p>
            <a:pPr marL="285750" indent="-285750">
              <a:buFont typeface="Wingdings" panose="05000000000000000000" pitchFamily="2" charset="2"/>
              <a:buChar char="ü"/>
            </a:pPr>
            <a:r>
              <a:rPr lang="es-ES" dirty="0"/>
              <a:t>INCREMENTAR EL PORCENTAJE DE ABASTECIMIENTO DE MEDICAMENTOS Y DISPOSITIVOS MEDICOS  A NIVEL NACIONAL EN RELACION A LA GESTIÓN 2023</a:t>
            </a:r>
            <a:endParaRPr lang="es-BO" dirty="0"/>
          </a:p>
        </p:txBody>
      </p:sp>
      <p:graphicFrame>
        <p:nvGraphicFramePr>
          <p:cNvPr id="12" name="Marcador de contenido 5">
            <a:extLst>
              <a:ext uri="{FF2B5EF4-FFF2-40B4-BE49-F238E27FC236}">
                <a16:creationId xmlns:a16="http://schemas.microsoft.com/office/drawing/2014/main" id="{746776BD-878D-B600-72F0-B428EC9B675F}"/>
              </a:ext>
            </a:extLst>
          </p:cNvPr>
          <p:cNvGraphicFramePr>
            <a:graphicFrameLocks/>
          </p:cNvGraphicFramePr>
          <p:nvPr>
            <p:extLst>
              <p:ext uri="{D42A27DB-BD31-4B8C-83A1-F6EECF244321}">
                <p14:modId xmlns:p14="http://schemas.microsoft.com/office/powerpoint/2010/main" val="42459038"/>
              </p:ext>
            </p:extLst>
          </p:nvPr>
        </p:nvGraphicFramePr>
        <p:xfrm>
          <a:off x="1288532" y="2127338"/>
          <a:ext cx="6959018" cy="4090582"/>
        </p:xfrm>
        <a:graphic>
          <a:graphicData uri="http://schemas.openxmlformats.org/drawingml/2006/chart">
            <c:chart xmlns:c="http://schemas.openxmlformats.org/drawingml/2006/chart" xmlns:r="http://schemas.openxmlformats.org/officeDocument/2006/relationships" r:id="rId2"/>
          </a:graphicData>
        </a:graphic>
      </p:graphicFrame>
      <p:sp>
        <p:nvSpPr>
          <p:cNvPr id="11" name="CuadroTexto 10"/>
          <p:cNvSpPr txBox="1"/>
          <p:nvPr/>
        </p:nvSpPr>
        <p:spPr>
          <a:xfrm>
            <a:off x="389299" y="365086"/>
            <a:ext cx="506051" cy="519351"/>
          </a:xfrm>
          <a:prstGeom prst="ellipse">
            <a:avLst/>
          </a:prstGeom>
          <a:solidFill>
            <a:srgbClr val="B4DDF3"/>
          </a:solidFill>
          <a:ln>
            <a:noFill/>
          </a:ln>
        </p:spPr>
        <p:txBody>
          <a:bodyPr wrap="square" rtlCol="0">
            <a:spAutoFit/>
          </a:bodyPr>
          <a:lstStyle/>
          <a:p>
            <a:r>
              <a:rPr lang="es-ES" b="1" dirty="0">
                <a:solidFill>
                  <a:schemeClr val="bg1"/>
                </a:solidFill>
              </a:rPr>
              <a:t>2</a:t>
            </a:r>
            <a:endParaRPr lang="es-BO" b="1" dirty="0">
              <a:solidFill>
                <a:schemeClr val="bg1"/>
              </a:solidFill>
            </a:endParaRPr>
          </a:p>
        </p:txBody>
      </p:sp>
      <p:sp>
        <p:nvSpPr>
          <p:cNvPr id="14" name="Rectángulo 13"/>
          <p:cNvSpPr/>
          <p:nvPr/>
        </p:nvSpPr>
        <p:spPr>
          <a:xfrm>
            <a:off x="389299" y="335760"/>
            <a:ext cx="11502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lgn="ctr">
              <a:lnSpc>
                <a:spcPct val="90000"/>
              </a:lnSpc>
              <a:spcBef>
                <a:spcPts val="500"/>
              </a:spcBef>
            </a:pPr>
            <a:r>
              <a:rPr lang="es-ES" sz="2000" b="1" dirty="0">
                <a:solidFill>
                  <a:schemeClr val="tx1">
                    <a:lumMod val="50000"/>
                  </a:schemeClr>
                </a:solidFill>
                <a:latin typeface="Century Gothic" panose="020B0502020202020204" pitchFamily="34" charset="0"/>
              </a:rPr>
              <a:t>HABILITAR 2 ESTABLECIMIENTOS DE SALUD, CON BASE EN LA MEJORA DE LA CALIDAD EN LA PRESTACIÓN DE SERVICIOS</a:t>
            </a:r>
          </a:p>
        </p:txBody>
      </p:sp>
    </p:spTree>
    <p:extLst>
      <p:ext uri="{BB962C8B-B14F-4D97-AF65-F5344CB8AC3E}">
        <p14:creationId xmlns:p14="http://schemas.microsoft.com/office/powerpoint/2010/main" val="2752724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a:spLocks noChangeArrowheads="1"/>
          </p:cNvSpPr>
          <p:nvPr/>
        </p:nvSpPr>
        <p:spPr bwMode="auto">
          <a:xfrm rot="16200000">
            <a:off x="-2043429" y="3554278"/>
            <a:ext cx="5222369" cy="369332"/>
          </a:xfrm>
          <a:prstGeom prst="rect">
            <a:avLst/>
          </a:prstGeom>
          <a:solidFill>
            <a:schemeClr val="accent2"/>
          </a:solidFill>
        </p:spPr>
        <p:txBody>
          <a:bodyPr wrap="square" rtlCol="0">
            <a:spAutoFit/>
          </a:bodyPr>
          <a:lstStyle/>
          <a:p>
            <a:pPr algn="ctr"/>
            <a:r>
              <a:rPr lang="es-ES" altLang="es-BO" b="1" dirty="0">
                <a:solidFill>
                  <a:schemeClr val="bg1"/>
                </a:solidFill>
              </a:rPr>
              <a:t>REGENCIA NACIONAL DE FARMACIA</a:t>
            </a:r>
            <a:endParaRPr lang="es-BO" altLang="es-BO" b="1" dirty="0">
              <a:solidFill>
                <a:schemeClr val="bg1"/>
              </a:solidFill>
            </a:endParaRPr>
          </a:p>
        </p:txBody>
      </p:sp>
      <p:sp>
        <p:nvSpPr>
          <p:cNvPr id="9" name="Título 1">
            <a:extLst>
              <a:ext uri="{FF2B5EF4-FFF2-40B4-BE49-F238E27FC236}">
                <a16:creationId xmlns:a16="http://schemas.microsoft.com/office/drawing/2014/main" id="{DD95D4AD-5E97-BB37-A5F2-C269B09FA030}"/>
              </a:ext>
            </a:extLst>
          </p:cNvPr>
          <p:cNvSpPr txBox="1">
            <a:spLocks/>
          </p:cNvSpPr>
          <p:nvPr/>
        </p:nvSpPr>
        <p:spPr>
          <a:xfrm>
            <a:off x="5882640" y="1276171"/>
            <a:ext cx="5452298" cy="369332"/>
          </a:xfrm>
          <a:prstGeom prst="rect">
            <a:avLst/>
          </a:prstGeom>
          <a:solidFill>
            <a:schemeClr val="accent2"/>
          </a:solidFill>
          <a:ln>
            <a:noFill/>
          </a:ln>
        </p:spPr>
        <p:txBody>
          <a:bodyPr wrap="square">
            <a:spAutoFit/>
          </a:bodyPr>
          <a:lstStyle>
            <a:defPPr>
              <a:defRPr lang="en-US"/>
            </a:defPPr>
            <a:lvl1pPr algn="r">
              <a:defRPr sz="1600"/>
            </a:lvl1pPr>
          </a:lstStyle>
          <a:p>
            <a:pPr algn="ctr"/>
            <a:r>
              <a:rPr lang="es-ES" sz="1800" b="1" dirty="0">
                <a:solidFill>
                  <a:schemeClr val="bg1"/>
                </a:solidFill>
              </a:rPr>
              <a:t>METAS GESTIÓN 2024</a:t>
            </a:r>
          </a:p>
        </p:txBody>
      </p:sp>
      <p:sp>
        <p:nvSpPr>
          <p:cNvPr id="10" name="CuadroTexto 9"/>
          <p:cNvSpPr txBox="1"/>
          <p:nvPr/>
        </p:nvSpPr>
        <p:spPr>
          <a:xfrm>
            <a:off x="6778694" y="4875750"/>
            <a:ext cx="5113325" cy="1015663"/>
          </a:xfrm>
          <a:prstGeom prst="rect">
            <a:avLst/>
          </a:prstGeom>
          <a:noFill/>
        </p:spPr>
        <p:txBody>
          <a:bodyPr wrap="square" rtlCol="0">
            <a:spAutoFit/>
          </a:bodyPr>
          <a:lstStyle/>
          <a:p>
            <a:pPr marL="285750" indent="-285750">
              <a:buFont typeface="Wingdings" panose="05000000000000000000" pitchFamily="2" charset="2"/>
              <a:buChar char="ü"/>
            </a:pPr>
            <a:r>
              <a:rPr lang="es-ES" dirty="0"/>
              <a:t>HABILITACIÓN DE</a:t>
            </a:r>
            <a:r>
              <a:rPr lang="es-ES" sz="2400" b="1" dirty="0"/>
              <a:t> 9 FARMACIAS </a:t>
            </a:r>
            <a:r>
              <a:rPr lang="es-ES" dirty="0"/>
              <a:t>CON RESOLUCIÓN DEPARTAMENTAL</a:t>
            </a:r>
          </a:p>
          <a:p>
            <a:pPr marL="285750" indent="-285750">
              <a:buFont typeface="Wingdings" panose="05000000000000000000" pitchFamily="2" charset="2"/>
              <a:buChar char="ü"/>
            </a:pPr>
            <a:r>
              <a:rPr lang="es-ES" dirty="0"/>
              <a:t>ACREDITACIÓN A NIVEL NACIONAL</a:t>
            </a:r>
            <a:endParaRPr lang="es-BO" dirty="0"/>
          </a:p>
        </p:txBody>
      </p:sp>
      <p:graphicFrame>
        <p:nvGraphicFramePr>
          <p:cNvPr id="24" name="Marcador de contenido 5">
            <a:extLst>
              <a:ext uri="{FF2B5EF4-FFF2-40B4-BE49-F238E27FC236}">
                <a16:creationId xmlns:a16="http://schemas.microsoft.com/office/drawing/2014/main" id="{5D7B5BD5-E845-328C-7620-4B576A6C2BC9}"/>
              </a:ext>
            </a:extLst>
          </p:cNvPr>
          <p:cNvGraphicFramePr>
            <a:graphicFrameLocks/>
          </p:cNvGraphicFramePr>
          <p:nvPr>
            <p:extLst>
              <p:ext uri="{D42A27DB-BD31-4B8C-83A1-F6EECF244321}">
                <p14:modId xmlns:p14="http://schemas.microsoft.com/office/powerpoint/2010/main" val="1311112339"/>
              </p:ext>
            </p:extLst>
          </p:nvPr>
        </p:nvGraphicFramePr>
        <p:xfrm>
          <a:off x="1409700" y="1672167"/>
          <a:ext cx="10233660" cy="4088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Rectángulo: esquinas redondeadas 6">
            <a:extLst>
              <a:ext uri="{FF2B5EF4-FFF2-40B4-BE49-F238E27FC236}">
                <a16:creationId xmlns:a16="http://schemas.microsoft.com/office/drawing/2014/main" id="{59A08EE3-0646-7A73-D898-346E4918CAE2}"/>
              </a:ext>
            </a:extLst>
          </p:cNvPr>
          <p:cNvSpPr/>
          <p:nvPr/>
        </p:nvSpPr>
        <p:spPr>
          <a:xfrm>
            <a:off x="1409700" y="4049058"/>
            <a:ext cx="655357" cy="2284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MAYO</a:t>
            </a:r>
            <a:endParaRPr lang="es-BO" sz="1100" dirty="0"/>
          </a:p>
        </p:txBody>
      </p:sp>
      <p:sp>
        <p:nvSpPr>
          <p:cNvPr id="26" name="Rectángulo: esquinas redondeadas 7">
            <a:extLst>
              <a:ext uri="{FF2B5EF4-FFF2-40B4-BE49-F238E27FC236}">
                <a16:creationId xmlns:a16="http://schemas.microsoft.com/office/drawing/2014/main" id="{B099F16C-342A-A4AE-C957-28BB6CAD0CD0}"/>
              </a:ext>
            </a:extLst>
          </p:cNvPr>
          <p:cNvSpPr/>
          <p:nvPr/>
        </p:nvSpPr>
        <p:spPr>
          <a:xfrm>
            <a:off x="2662173" y="3716443"/>
            <a:ext cx="655357" cy="236643"/>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JUNIO</a:t>
            </a:r>
            <a:endParaRPr lang="es-BO" sz="1100" dirty="0"/>
          </a:p>
        </p:txBody>
      </p:sp>
      <p:sp>
        <p:nvSpPr>
          <p:cNvPr id="27" name="Rectángulo: esquinas redondeadas 8">
            <a:extLst>
              <a:ext uri="{FF2B5EF4-FFF2-40B4-BE49-F238E27FC236}">
                <a16:creationId xmlns:a16="http://schemas.microsoft.com/office/drawing/2014/main" id="{E1C9FE4F-A033-9B5C-BB4C-D3953AC976EC}"/>
              </a:ext>
            </a:extLst>
          </p:cNvPr>
          <p:cNvSpPr/>
          <p:nvPr/>
        </p:nvSpPr>
        <p:spPr>
          <a:xfrm>
            <a:off x="3840480" y="3480020"/>
            <a:ext cx="655357" cy="228410"/>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JUNIO</a:t>
            </a:r>
            <a:endParaRPr lang="es-BO" sz="1100" dirty="0"/>
          </a:p>
        </p:txBody>
      </p:sp>
      <p:sp>
        <p:nvSpPr>
          <p:cNvPr id="28" name="Rectángulo: esquinas redondeadas 9">
            <a:extLst>
              <a:ext uri="{FF2B5EF4-FFF2-40B4-BE49-F238E27FC236}">
                <a16:creationId xmlns:a16="http://schemas.microsoft.com/office/drawing/2014/main" id="{06504163-B8EA-F2C1-7F3D-B8854E98629C}"/>
              </a:ext>
            </a:extLst>
          </p:cNvPr>
          <p:cNvSpPr/>
          <p:nvPr/>
        </p:nvSpPr>
        <p:spPr>
          <a:xfrm>
            <a:off x="4983480" y="3132329"/>
            <a:ext cx="655357" cy="228410"/>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JULIO</a:t>
            </a:r>
            <a:endParaRPr lang="es-BO" sz="1100" dirty="0"/>
          </a:p>
        </p:txBody>
      </p:sp>
      <p:sp>
        <p:nvSpPr>
          <p:cNvPr id="29" name="Rectángulo: esquinas redondeadas 10">
            <a:extLst>
              <a:ext uri="{FF2B5EF4-FFF2-40B4-BE49-F238E27FC236}">
                <a16:creationId xmlns:a16="http://schemas.microsoft.com/office/drawing/2014/main" id="{B426AFF3-E333-439D-F7FD-525B32396E36}"/>
              </a:ext>
            </a:extLst>
          </p:cNvPr>
          <p:cNvSpPr/>
          <p:nvPr/>
        </p:nvSpPr>
        <p:spPr>
          <a:xfrm>
            <a:off x="6090665" y="2841090"/>
            <a:ext cx="857006" cy="22841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AGOSTO</a:t>
            </a:r>
            <a:endParaRPr lang="es-BO" sz="1100" dirty="0"/>
          </a:p>
        </p:txBody>
      </p:sp>
      <p:sp>
        <p:nvSpPr>
          <p:cNvPr id="30" name="Rectángulo: esquinas redondeadas 11">
            <a:extLst>
              <a:ext uri="{FF2B5EF4-FFF2-40B4-BE49-F238E27FC236}">
                <a16:creationId xmlns:a16="http://schemas.microsoft.com/office/drawing/2014/main" id="{8013464B-9582-EDC3-A57C-7CB226800440}"/>
              </a:ext>
            </a:extLst>
          </p:cNvPr>
          <p:cNvSpPr/>
          <p:nvPr/>
        </p:nvSpPr>
        <p:spPr>
          <a:xfrm>
            <a:off x="6947672" y="2542026"/>
            <a:ext cx="1203440" cy="261387"/>
          </a:xfrm>
          <a:prstGeom prst="roundRec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SEPTIEMBRE</a:t>
            </a:r>
            <a:endParaRPr lang="es-BO" sz="1100" dirty="0"/>
          </a:p>
        </p:txBody>
      </p:sp>
      <p:sp>
        <p:nvSpPr>
          <p:cNvPr id="31" name="Rectángulo: esquinas redondeadas 12">
            <a:extLst>
              <a:ext uri="{FF2B5EF4-FFF2-40B4-BE49-F238E27FC236}">
                <a16:creationId xmlns:a16="http://schemas.microsoft.com/office/drawing/2014/main" id="{3C6EC7FA-CA45-C9CA-2937-2E82439F71A3}"/>
              </a:ext>
            </a:extLst>
          </p:cNvPr>
          <p:cNvSpPr/>
          <p:nvPr/>
        </p:nvSpPr>
        <p:spPr>
          <a:xfrm>
            <a:off x="8155080" y="2313617"/>
            <a:ext cx="907418" cy="228410"/>
          </a:xfrm>
          <a:prstGeom prst="round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OCTUBRE</a:t>
            </a:r>
            <a:endParaRPr lang="es-BO" sz="1100" dirty="0"/>
          </a:p>
        </p:txBody>
      </p:sp>
      <p:sp>
        <p:nvSpPr>
          <p:cNvPr id="32" name="Rectángulo: esquinas redondeadas 13">
            <a:extLst>
              <a:ext uri="{FF2B5EF4-FFF2-40B4-BE49-F238E27FC236}">
                <a16:creationId xmlns:a16="http://schemas.microsoft.com/office/drawing/2014/main" id="{C2FF8F51-AEB2-801F-6882-47F380B459CC}"/>
              </a:ext>
            </a:extLst>
          </p:cNvPr>
          <p:cNvSpPr/>
          <p:nvPr/>
        </p:nvSpPr>
        <p:spPr>
          <a:xfrm>
            <a:off x="9232096" y="2049675"/>
            <a:ext cx="975359" cy="263942"/>
          </a:xfrm>
          <a:prstGeom prst="round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OCTUBRE</a:t>
            </a:r>
            <a:endParaRPr lang="es-BO" sz="1100" dirty="0"/>
          </a:p>
        </p:txBody>
      </p:sp>
      <p:sp>
        <p:nvSpPr>
          <p:cNvPr id="33" name="Rectángulo: esquinas redondeadas 14">
            <a:extLst>
              <a:ext uri="{FF2B5EF4-FFF2-40B4-BE49-F238E27FC236}">
                <a16:creationId xmlns:a16="http://schemas.microsoft.com/office/drawing/2014/main" id="{1447801A-86E3-D925-B6A6-BAF41641FB25}"/>
              </a:ext>
            </a:extLst>
          </p:cNvPr>
          <p:cNvSpPr/>
          <p:nvPr/>
        </p:nvSpPr>
        <p:spPr>
          <a:xfrm>
            <a:off x="10735942" y="1672168"/>
            <a:ext cx="1077016" cy="37610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NOVIEMBRE</a:t>
            </a:r>
            <a:endParaRPr lang="es-BO" sz="1100" dirty="0"/>
          </a:p>
        </p:txBody>
      </p:sp>
      <p:sp>
        <p:nvSpPr>
          <p:cNvPr id="17" name="CuadroTexto 16"/>
          <p:cNvSpPr txBox="1"/>
          <p:nvPr/>
        </p:nvSpPr>
        <p:spPr>
          <a:xfrm>
            <a:off x="389299" y="365086"/>
            <a:ext cx="525101" cy="519351"/>
          </a:xfrm>
          <a:prstGeom prst="ellipse">
            <a:avLst/>
          </a:prstGeom>
          <a:solidFill>
            <a:srgbClr val="B4DDF3"/>
          </a:solidFill>
          <a:ln>
            <a:noFill/>
          </a:ln>
        </p:spPr>
        <p:txBody>
          <a:bodyPr wrap="square" rtlCol="0">
            <a:spAutoFit/>
          </a:bodyPr>
          <a:lstStyle/>
          <a:p>
            <a:r>
              <a:rPr lang="es-ES" b="1" dirty="0">
                <a:solidFill>
                  <a:schemeClr val="bg1"/>
                </a:solidFill>
              </a:rPr>
              <a:t>2</a:t>
            </a:r>
            <a:endParaRPr lang="es-BO" b="1" dirty="0">
              <a:solidFill>
                <a:schemeClr val="bg1"/>
              </a:solidFill>
            </a:endParaRPr>
          </a:p>
        </p:txBody>
      </p:sp>
      <p:sp>
        <p:nvSpPr>
          <p:cNvPr id="18" name="Rectángulo 17"/>
          <p:cNvSpPr/>
          <p:nvPr/>
        </p:nvSpPr>
        <p:spPr>
          <a:xfrm>
            <a:off x="846391" y="335760"/>
            <a:ext cx="110456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lgn="ctr">
              <a:lnSpc>
                <a:spcPct val="90000"/>
              </a:lnSpc>
              <a:spcBef>
                <a:spcPts val="500"/>
              </a:spcBef>
            </a:pPr>
            <a:r>
              <a:rPr lang="es-ES" sz="2000" b="1" dirty="0">
                <a:solidFill>
                  <a:schemeClr val="tx1">
                    <a:lumMod val="50000"/>
                  </a:schemeClr>
                </a:solidFill>
                <a:latin typeface="Century Gothic" panose="020B0502020202020204" pitchFamily="34" charset="0"/>
              </a:rPr>
              <a:t>HABILITAR 2 ESTABLECIMIENTOS DE SALUD, CON BASE EN LA MEJORA DE LA CALIDAD EN LA PRESTACIÓN DE SERVICIOS</a:t>
            </a:r>
          </a:p>
        </p:txBody>
      </p:sp>
    </p:spTree>
    <p:extLst>
      <p:ext uri="{BB962C8B-B14F-4D97-AF65-F5344CB8AC3E}">
        <p14:creationId xmlns:p14="http://schemas.microsoft.com/office/powerpoint/2010/main" val="1916913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ángulo 1"/>
          <p:cNvSpPr>
            <a:spLocks noChangeArrowheads="1"/>
          </p:cNvSpPr>
          <p:nvPr/>
        </p:nvSpPr>
        <p:spPr bwMode="auto">
          <a:xfrm>
            <a:off x="2715742" y="698540"/>
            <a:ext cx="687880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BO" altLang="es-BO" sz="25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OBJETIVOS ESTRATÉGICOS INSTITUCIONALES</a:t>
            </a:r>
          </a:p>
        </p:txBody>
      </p:sp>
      <p:sp>
        <p:nvSpPr>
          <p:cNvPr id="11268" name="Rectángulo 2"/>
          <p:cNvSpPr>
            <a:spLocks noChangeArrowheads="1"/>
          </p:cNvSpPr>
          <p:nvPr/>
        </p:nvSpPr>
        <p:spPr bwMode="auto">
          <a:xfrm>
            <a:off x="1409700" y="2435953"/>
            <a:ext cx="9804933"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30000"/>
              </a:lnSpc>
              <a:spcBef>
                <a:spcPct val="0"/>
              </a:spcBef>
              <a:buClr>
                <a:srgbClr val="098A79"/>
              </a:buClr>
              <a:buNone/>
            </a:pPr>
            <a:r>
              <a:rPr lang="es-BO" altLang="es-BO" sz="2400" b="1" dirty="0">
                <a:latin typeface="Arial" panose="020B0604020202020204" pitchFamily="34" charset="0"/>
                <a:ea typeface="Calibri" panose="020F0502020204030204" pitchFamily="34" charset="0"/>
                <a:cs typeface="Arial" panose="020B0604020202020204" pitchFamily="34" charset="0"/>
              </a:rPr>
              <a:t>Fortalecer la infraestructura y equipamiento </a:t>
            </a:r>
            <a:r>
              <a:rPr lang="es-BO" altLang="es-BO" sz="2400" dirty="0">
                <a:latin typeface="Arial" panose="020B0604020202020204" pitchFamily="34" charset="0"/>
                <a:ea typeface="Calibri" panose="020F0502020204030204" pitchFamily="34" charset="0"/>
                <a:cs typeface="Arial" panose="020B0604020202020204" pitchFamily="34" charset="0"/>
              </a:rPr>
              <a:t>para la atención en salud de la CBES al 2025.</a:t>
            </a:r>
            <a:endParaRPr lang="es-BO" altLang="es-BO" sz="24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9" name="Rectángulo 2"/>
          <p:cNvSpPr>
            <a:spLocks noChangeArrowheads="1"/>
          </p:cNvSpPr>
          <p:nvPr/>
        </p:nvSpPr>
        <p:spPr bwMode="auto">
          <a:xfrm>
            <a:off x="1409700" y="1372496"/>
            <a:ext cx="9804933"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30000"/>
              </a:lnSpc>
              <a:spcBef>
                <a:spcPct val="0"/>
              </a:spcBef>
              <a:buClr>
                <a:srgbClr val="098A79"/>
              </a:buClr>
              <a:buNone/>
            </a:pPr>
            <a:r>
              <a:rPr lang="es-BO" altLang="es-BO" sz="2400" dirty="0">
                <a:latin typeface="Arial" panose="020B0604020202020204" pitchFamily="34" charset="0"/>
                <a:ea typeface="Calibri" panose="020F0502020204030204" pitchFamily="34" charset="0"/>
                <a:cs typeface="Arial" panose="020B0604020202020204" pitchFamily="34" charset="0"/>
              </a:rPr>
              <a:t>Mejorar los servicios de salud a través del </a:t>
            </a:r>
            <a:r>
              <a:rPr lang="es-BO" altLang="es-BO" sz="2400" b="1" dirty="0">
                <a:latin typeface="Arial" panose="020B0604020202020204" pitchFamily="34" charset="0"/>
                <a:ea typeface="Calibri" panose="020F0502020204030204" pitchFamily="34" charset="0"/>
                <a:cs typeface="Arial" panose="020B0604020202020204" pitchFamily="34" charset="0"/>
              </a:rPr>
              <a:t>nuevo modelo de atención integral</a:t>
            </a:r>
            <a:r>
              <a:rPr lang="es-BO" altLang="es-BO" sz="2400" dirty="0">
                <a:latin typeface="Arial" panose="020B0604020202020204" pitchFamily="34" charset="0"/>
                <a:ea typeface="Calibri" panose="020F0502020204030204" pitchFamily="34" charset="0"/>
                <a:cs typeface="Arial" panose="020B0604020202020204" pitchFamily="34" charset="0"/>
              </a:rPr>
              <a:t> en salud a nivel nacional al 2025.</a:t>
            </a:r>
          </a:p>
        </p:txBody>
      </p:sp>
      <p:sp>
        <p:nvSpPr>
          <p:cNvPr id="10" name="Rectángulo 2"/>
          <p:cNvSpPr>
            <a:spLocks noChangeArrowheads="1"/>
          </p:cNvSpPr>
          <p:nvPr/>
        </p:nvSpPr>
        <p:spPr bwMode="auto">
          <a:xfrm>
            <a:off x="1409700" y="3539381"/>
            <a:ext cx="9804933"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30000"/>
              </a:lnSpc>
              <a:spcBef>
                <a:spcPct val="0"/>
              </a:spcBef>
              <a:spcAft>
                <a:spcPts val="1000"/>
              </a:spcAft>
              <a:buClr>
                <a:srgbClr val="098A79"/>
              </a:buClr>
              <a:buNone/>
            </a:pPr>
            <a:r>
              <a:rPr lang="es-BO" altLang="es-BO" sz="2400" dirty="0">
                <a:latin typeface="Arial" panose="020B0604020202020204" pitchFamily="34" charset="0"/>
                <a:ea typeface="Calibri" panose="020F0502020204030204" pitchFamily="34" charset="0"/>
                <a:cs typeface="Arial" panose="020B0604020202020204" pitchFamily="34" charset="0"/>
              </a:rPr>
              <a:t>Desarrollar una </a:t>
            </a:r>
            <a:r>
              <a:rPr lang="es-BO" altLang="es-BO" sz="2400" b="1" dirty="0">
                <a:latin typeface="Arial" panose="020B0604020202020204" pitchFamily="34" charset="0"/>
                <a:ea typeface="Calibri" panose="020F0502020204030204" pitchFamily="34" charset="0"/>
                <a:cs typeface="Arial" panose="020B0604020202020204" pitchFamily="34" charset="0"/>
              </a:rPr>
              <a:t>gestión administrativa eficiente y transparente </a:t>
            </a:r>
            <a:r>
              <a:rPr lang="es-BO" altLang="es-BO" sz="2400" dirty="0">
                <a:latin typeface="Arial" panose="020B0604020202020204" pitchFamily="34" charset="0"/>
                <a:ea typeface="Calibri" panose="020F0502020204030204" pitchFamily="34" charset="0"/>
                <a:cs typeface="Arial" panose="020B0604020202020204" pitchFamily="34" charset="0"/>
              </a:rPr>
              <a:t>al 2025.</a:t>
            </a:r>
            <a:endParaRPr lang="es-BO" altLang="es-BO" sz="24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1" name="Rectángulo 2"/>
          <p:cNvSpPr>
            <a:spLocks noChangeArrowheads="1"/>
          </p:cNvSpPr>
          <p:nvPr/>
        </p:nvSpPr>
        <p:spPr bwMode="auto">
          <a:xfrm>
            <a:off x="1409700" y="4591977"/>
            <a:ext cx="9804933"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gn="just">
              <a:lnSpc>
                <a:spcPct val="130000"/>
              </a:lnSpc>
              <a:spcBef>
                <a:spcPct val="0"/>
              </a:spcBef>
              <a:spcAft>
                <a:spcPts val="1000"/>
              </a:spcAft>
              <a:buClr>
                <a:srgbClr val="098A79"/>
              </a:buClr>
              <a:buNone/>
            </a:pPr>
            <a:r>
              <a:rPr lang="es-BO" altLang="es-BO" sz="24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Innovar tecnologías de información y comunicación a nivel nacional </a:t>
            </a:r>
            <a:r>
              <a:rPr lang="es-BO" altLang="es-BO" sz="2400" dirty="0">
                <a:latin typeface="Arial" panose="020B0604020202020204" pitchFamily="34" charset="0"/>
                <a:ea typeface="Calibri" panose="020F0502020204030204" pitchFamily="34" charset="0"/>
                <a:cs typeface="Arial" panose="020B0604020202020204" pitchFamily="34" charset="0"/>
              </a:rPr>
              <a:t>al 2025. </a:t>
            </a:r>
            <a:endParaRPr lang="es-BO" altLang="es-BO" sz="24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Google Shape;461;p17"/>
          <p:cNvSpPr>
            <a:spLocks noChangeArrowheads="1"/>
          </p:cNvSpPr>
          <p:nvPr/>
        </p:nvSpPr>
        <p:spPr bwMode="auto">
          <a:xfrm>
            <a:off x="619125" y="1526433"/>
            <a:ext cx="700088" cy="695907"/>
          </a:xfrm>
          <a:prstGeom prst="ellipse">
            <a:avLst/>
          </a:prstGeom>
          <a:solidFill>
            <a:srgbClr val="FFB31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Arial" panose="020B0604020202020204" pitchFamily="34" charset="0"/>
              <a:buNone/>
            </a:pPr>
            <a:endParaRPr lang="en-US" altLang="en-US" sz="1800" dirty="0">
              <a:solidFill>
                <a:srgbClr val="000000"/>
              </a:solidFill>
              <a:cs typeface="Calibri" panose="020F0502020204030204" pitchFamily="34" charset="0"/>
              <a:sym typeface="Calibri" panose="020F0502020204030204" pitchFamily="34" charset="0"/>
            </a:endParaRPr>
          </a:p>
        </p:txBody>
      </p:sp>
      <p:sp>
        <p:nvSpPr>
          <p:cNvPr id="8" name="Google Shape;462;p17"/>
          <p:cNvSpPr>
            <a:spLocks noChangeArrowheads="1"/>
          </p:cNvSpPr>
          <p:nvPr/>
        </p:nvSpPr>
        <p:spPr bwMode="auto">
          <a:xfrm>
            <a:off x="619125" y="2637683"/>
            <a:ext cx="700088" cy="693818"/>
          </a:xfrm>
          <a:prstGeom prst="ellipse">
            <a:avLst/>
          </a:prstGeom>
          <a:solidFill>
            <a:srgbClr val="FC79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Arial" panose="020B0604020202020204" pitchFamily="34" charset="0"/>
              <a:buNone/>
            </a:pPr>
            <a:endParaRPr lang="en-US" altLang="en-US" sz="1800" dirty="0">
              <a:solidFill>
                <a:srgbClr val="000000"/>
              </a:solidFill>
              <a:cs typeface="Calibri" panose="020F0502020204030204" pitchFamily="34" charset="0"/>
              <a:sym typeface="Calibri" panose="020F0502020204030204" pitchFamily="34" charset="0"/>
            </a:endParaRPr>
          </a:p>
        </p:txBody>
      </p:sp>
      <p:sp>
        <p:nvSpPr>
          <p:cNvPr id="12" name="Google Shape;471;p17"/>
          <p:cNvSpPr txBox="1">
            <a:spLocks noChangeArrowheads="1"/>
          </p:cNvSpPr>
          <p:nvPr/>
        </p:nvSpPr>
        <p:spPr bwMode="auto">
          <a:xfrm>
            <a:off x="781050" y="1713758"/>
            <a:ext cx="4667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FFFFFF"/>
              </a:buClr>
              <a:buSzPts val="2000"/>
              <a:buFont typeface="Open Sans SemiBold" panose="020B0706030804020204"/>
              <a:buNone/>
            </a:pPr>
            <a:r>
              <a:rPr lang="en-US" altLang="en-US" sz="2000" b="1" dirty="0">
                <a:solidFill>
                  <a:srgbClr val="FFFFFF"/>
                </a:solidFill>
                <a:latin typeface="Open Sans SemiBold" panose="020B0706030804020204"/>
                <a:ea typeface="Open Sans SemiBold" panose="020B0706030804020204"/>
                <a:cs typeface="Open Sans SemiBold" panose="020B0706030804020204"/>
                <a:sym typeface="Open Sans SemiBold" panose="020B0706030804020204"/>
              </a:rPr>
              <a:t>OE1</a:t>
            </a: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3" name="Google Shape;472;p17"/>
          <p:cNvSpPr txBox="1">
            <a:spLocks noChangeArrowheads="1"/>
          </p:cNvSpPr>
          <p:nvPr/>
        </p:nvSpPr>
        <p:spPr bwMode="auto">
          <a:xfrm>
            <a:off x="768350" y="2825008"/>
            <a:ext cx="4667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FFFFFF"/>
              </a:buClr>
              <a:buSzPts val="2000"/>
              <a:buFont typeface="Open Sans SemiBold" panose="020B0706030804020204"/>
              <a:buNone/>
            </a:pPr>
            <a:r>
              <a:rPr lang="en-US" altLang="en-US" sz="2000" b="1" dirty="0">
                <a:solidFill>
                  <a:srgbClr val="FFFFFF"/>
                </a:solidFill>
                <a:latin typeface="Open Sans SemiBold" panose="020B0706030804020204"/>
                <a:ea typeface="Open Sans SemiBold" panose="020B0706030804020204"/>
                <a:cs typeface="Open Sans SemiBold" panose="020B0706030804020204"/>
                <a:sym typeface="Open Sans SemiBold" panose="020B0706030804020204"/>
              </a:rPr>
              <a:t>OE2</a:t>
            </a: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4" name="Google Shape;463;p17"/>
          <p:cNvSpPr>
            <a:spLocks noChangeArrowheads="1"/>
          </p:cNvSpPr>
          <p:nvPr/>
        </p:nvSpPr>
        <p:spPr bwMode="auto">
          <a:xfrm>
            <a:off x="619125" y="3718770"/>
            <a:ext cx="700088" cy="693818"/>
          </a:xfrm>
          <a:prstGeom prst="ellipse">
            <a:avLst/>
          </a:prstGeom>
          <a:solidFill>
            <a:srgbClr val="E24956"/>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Arial" panose="020B0604020202020204" pitchFamily="34" charset="0"/>
              <a:buNone/>
            </a:pPr>
            <a:endParaRPr lang="en-US" altLang="en-US" sz="1800" dirty="0">
              <a:solidFill>
                <a:srgbClr val="000000"/>
              </a:solidFill>
              <a:cs typeface="Calibri" panose="020F0502020204030204" pitchFamily="34" charset="0"/>
              <a:sym typeface="Calibri" panose="020F0502020204030204" pitchFamily="34" charset="0"/>
            </a:endParaRPr>
          </a:p>
        </p:txBody>
      </p:sp>
      <p:sp>
        <p:nvSpPr>
          <p:cNvPr id="15" name="Google Shape;464;p17"/>
          <p:cNvSpPr>
            <a:spLocks noChangeArrowheads="1"/>
          </p:cNvSpPr>
          <p:nvPr/>
        </p:nvSpPr>
        <p:spPr bwMode="auto">
          <a:xfrm>
            <a:off x="631825" y="4676033"/>
            <a:ext cx="700088" cy="693818"/>
          </a:xfrm>
          <a:prstGeom prst="ellipse">
            <a:avLst/>
          </a:prstGeom>
          <a:solidFill>
            <a:srgbClr val="06528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000000"/>
              </a:buClr>
              <a:buFont typeface="Arial" panose="020B0604020202020204" pitchFamily="34" charset="0"/>
              <a:buNone/>
            </a:pPr>
            <a:endParaRPr lang="en-US" altLang="en-US" sz="1800" dirty="0">
              <a:solidFill>
                <a:srgbClr val="000000"/>
              </a:solidFill>
              <a:cs typeface="Calibri" panose="020F0502020204030204" pitchFamily="34" charset="0"/>
              <a:sym typeface="Calibri" panose="020F0502020204030204" pitchFamily="34" charset="0"/>
            </a:endParaRPr>
          </a:p>
        </p:txBody>
      </p:sp>
      <p:sp>
        <p:nvSpPr>
          <p:cNvPr id="16" name="Google Shape;473;p17"/>
          <p:cNvSpPr txBox="1">
            <a:spLocks noChangeArrowheads="1"/>
          </p:cNvSpPr>
          <p:nvPr/>
        </p:nvSpPr>
        <p:spPr bwMode="auto">
          <a:xfrm>
            <a:off x="768350" y="3901333"/>
            <a:ext cx="46672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FFFFFF"/>
              </a:buClr>
              <a:buSzPts val="2000"/>
              <a:buFont typeface="Open Sans SemiBold" panose="020B0706030804020204"/>
              <a:buNone/>
            </a:pPr>
            <a:r>
              <a:rPr lang="en-US" altLang="en-US" sz="2000" b="1" dirty="0">
                <a:solidFill>
                  <a:srgbClr val="FFFFFF"/>
                </a:solidFill>
                <a:latin typeface="Open Sans SemiBold" panose="020B0706030804020204"/>
                <a:ea typeface="Open Sans SemiBold" panose="020B0706030804020204"/>
                <a:cs typeface="Open Sans SemiBold" panose="020B0706030804020204"/>
                <a:sym typeface="Open Sans SemiBold" panose="020B0706030804020204"/>
              </a:rPr>
              <a:t>OE3</a:t>
            </a: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7" name="Google Shape;474;p17"/>
          <p:cNvSpPr txBox="1">
            <a:spLocks noChangeArrowheads="1"/>
          </p:cNvSpPr>
          <p:nvPr/>
        </p:nvSpPr>
        <p:spPr bwMode="auto">
          <a:xfrm>
            <a:off x="781050" y="4855420"/>
            <a:ext cx="46672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FFFFFF"/>
              </a:buClr>
              <a:buSzPts val="2000"/>
              <a:buFont typeface="Open Sans SemiBold" panose="020B0706030804020204"/>
              <a:buNone/>
            </a:pPr>
            <a:r>
              <a:rPr lang="en-US" altLang="en-US" sz="2000" b="1" dirty="0">
                <a:solidFill>
                  <a:srgbClr val="FFFFFF"/>
                </a:solidFill>
                <a:latin typeface="Open Sans SemiBold" panose="020B0706030804020204"/>
                <a:ea typeface="Open Sans SemiBold" panose="020B0706030804020204"/>
                <a:cs typeface="Open Sans SemiBold" panose="020B0706030804020204"/>
                <a:sym typeface="Open Sans SemiBold" panose="020B0706030804020204"/>
              </a:rPr>
              <a:t>OE4</a:t>
            </a: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10896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268"/>
                                        </p:tgtEl>
                                        <p:attrNameLst>
                                          <p:attrName>style.visibility</p:attrName>
                                        </p:attrNameLst>
                                      </p:cBhvr>
                                      <p:to>
                                        <p:strVal val="visible"/>
                                      </p:to>
                                    </p:set>
                                    <p:animEffect transition="in" filter="fade">
                                      <p:cBhvr>
                                        <p:cTn id="38" dur="1000"/>
                                        <p:tgtEl>
                                          <p:spTgt spid="11268"/>
                                        </p:tgtEl>
                                      </p:cBhvr>
                                    </p:animEffect>
                                    <p:anim calcmode="lin" valueType="num">
                                      <p:cBhvr>
                                        <p:cTn id="39" dur="1000" fill="hold"/>
                                        <p:tgtEl>
                                          <p:spTgt spid="11268"/>
                                        </p:tgtEl>
                                        <p:attrNameLst>
                                          <p:attrName>ppt_x</p:attrName>
                                        </p:attrNameLst>
                                      </p:cBhvr>
                                      <p:tavLst>
                                        <p:tav tm="0">
                                          <p:val>
                                            <p:strVal val="#ppt_x"/>
                                          </p:val>
                                        </p:tav>
                                        <p:tav tm="100000">
                                          <p:val>
                                            <p:strVal val="#ppt_x"/>
                                          </p:val>
                                        </p:tav>
                                      </p:tavLst>
                                    </p:anim>
                                    <p:anim calcmode="lin" valueType="num">
                                      <p:cBhvr>
                                        <p:cTn id="40"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anim calcmode="lin" valueType="num">
                                      <p:cBhvr>
                                        <p:cTn id="58" dur="1000" fill="hold"/>
                                        <p:tgtEl>
                                          <p:spTgt spid="10"/>
                                        </p:tgtEl>
                                        <p:attrNameLst>
                                          <p:attrName>ppt_x</p:attrName>
                                        </p:attrNameLst>
                                      </p:cBhvr>
                                      <p:tavLst>
                                        <p:tav tm="0">
                                          <p:val>
                                            <p:strVal val="#ppt_x"/>
                                          </p:val>
                                        </p:tav>
                                        <p:tav tm="100000">
                                          <p:val>
                                            <p:strVal val="#ppt_x"/>
                                          </p:val>
                                        </p:tav>
                                      </p:tavLst>
                                    </p:anim>
                                    <p:anim calcmode="lin" valueType="num">
                                      <p:cBhvr>
                                        <p:cTn id="5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1000"/>
                                        <p:tgtEl>
                                          <p:spTgt spid="11"/>
                                        </p:tgtEl>
                                      </p:cBhvr>
                                    </p:animEffect>
                                    <p:anim calcmode="lin" valueType="num">
                                      <p:cBhvr>
                                        <p:cTn id="77" dur="1000" fill="hold"/>
                                        <p:tgtEl>
                                          <p:spTgt spid="11"/>
                                        </p:tgtEl>
                                        <p:attrNameLst>
                                          <p:attrName>ppt_x</p:attrName>
                                        </p:attrNameLst>
                                      </p:cBhvr>
                                      <p:tavLst>
                                        <p:tav tm="0">
                                          <p:val>
                                            <p:strVal val="#ppt_x"/>
                                          </p:val>
                                        </p:tav>
                                        <p:tav tm="100000">
                                          <p:val>
                                            <p:strVal val="#ppt_x"/>
                                          </p:val>
                                        </p:tav>
                                      </p:tavLst>
                                    </p:anim>
                                    <p:anim calcmode="lin" valueType="num">
                                      <p:cBhvr>
                                        <p:cTn id="7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9" grpId="0"/>
      <p:bldP spid="10" grpId="0"/>
      <p:bldP spid="11" grpId="0"/>
      <p:bldP spid="7" grpId="0" animBg="1"/>
      <p:bldP spid="8" grpId="0" animBg="1"/>
      <p:bldP spid="12" grpId="0"/>
      <p:bldP spid="13" grpId="0"/>
      <p:bldP spid="14" grpId="0" animBg="1"/>
      <p:bldP spid="15" grpId="0" animBg="1"/>
      <p:bldP spid="16"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a:spLocks noChangeArrowheads="1"/>
          </p:cNvSpPr>
          <p:nvPr/>
        </p:nvSpPr>
        <p:spPr bwMode="auto">
          <a:xfrm rot="16200000">
            <a:off x="-2043429" y="3554278"/>
            <a:ext cx="5222369" cy="369332"/>
          </a:xfrm>
          <a:prstGeom prst="rect">
            <a:avLst/>
          </a:prstGeom>
          <a:solidFill>
            <a:schemeClr val="accent2"/>
          </a:solidFill>
        </p:spPr>
        <p:txBody>
          <a:bodyPr wrap="square" rtlCol="0">
            <a:spAutoFit/>
          </a:bodyPr>
          <a:lstStyle/>
          <a:p>
            <a:pPr algn="ctr"/>
            <a:r>
              <a:rPr lang="es-ES" altLang="es-BO" b="1" dirty="0">
                <a:solidFill>
                  <a:schemeClr val="bg1"/>
                </a:solidFill>
              </a:rPr>
              <a:t>REGENCIA NACIONAL DE FARMACIA</a:t>
            </a:r>
            <a:endParaRPr lang="es-BO" altLang="es-BO" b="1" dirty="0">
              <a:solidFill>
                <a:schemeClr val="bg1"/>
              </a:solidFill>
            </a:endParaRPr>
          </a:p>
        </p:txBody>
      </p:sp>
      <p:sp>
        <p:nvSpPr>
          <p:cNvPr id="9" name="Título 1">
            <a:extLst>
              <a:ext uri="{FF2B5EF4-FFF2-40B4-BE49-F238E27FC236}">
                <a16:creationId xmlns:a16="http://schemas.microsoft.com/office/drawing/2014/main" id="{DD95D4AD-5E97-BB37-A5F2-C269B09FA030}"/>
              </a:ext>
            </a:extLst>
          </p:cNvPr>
          <p:cNvSpPr txBox="1">
            <a:spLocks/>
          </p:cNvSpPr>
          <p:nvPr/>
        </p:nvSpPr>
        <p:spPr>
          <a:xfrm>
            <a:off x="7224665" y="1369664"/>
            <a:ext cx="4454154" cy="646331"/>
          </a:xfrm>
          <a:prstGeom prst="rect">
            <a:avLst/>
          </a:prstGeom>
          <a:solidFill>
            <a:schemeClr val="accent2"/>
          </a:solidFill>
          <a:ln>
            <a:noFill/>
          </a:ln>
        </p:spPr>
        <p:txBody>
          <a:bodyPr wrap="square">
            <a:spAutoFit/>
          </a:bodyPr>
          <a:lstStyle>
            <a:defPPr>
              <a:defRPr lang="en-US"/>
            </a:defPPr>
            <a:lvl1pPr algn="r">
              <a:defRPr sz="1600"/>
            </a:lvl1pPr>
          </a:lstStyle>
          <a:p>
            <a:pPr algn="ctr"/>
            <a:r>
              <a:rPr lang="es-ES" sz="1800" b="1" dirty="0">
                <a:solidFill>
                  <a:schemeClr val="bg1"/>
                </a:solidFill>
              </a:rPr>
              <a:t>COMPARACIÓN ABASTECIMIENTO</a:t>
            </a:r>
          </a:p>
          <a:p>
            <a:pPr algn="ctr"/>
            <a:r>
              <a:rPr lang="es-ES" sz="1800" b="1" dirty="0">
                <a:solidFill>
                  <a:schemeClr val="bg1"/>
                </a:solidFill>
              </a:rPr>
              <a:t> (Al 1er trimestre gestión 2023-2024)</a:t>
            </a:r>
          </a:p>
        </p:txBody>
      </p:sp>
      <p:sp>
        <p:nvSpPr>
          <p:cNvPr id="10" name="CuadroTexto 9"/>
          <p:cNvSpPr txBox="1"/>
          <p:nvPr/>
        </p:nvSpPr>
        <p:spPr>
          <a:xfrm>
            <a:off x="8408141" y="2372968"/>
            <a:ext cx="3483878" cy="1015663"/>
          </a:xfrm>
          <a:prstGeom prst="rect">
            <a:avLst/>
          </a:prstGeom>
          <a:noFill/>
        </p:spPr>
        <p:txBody>
          <a:bodyPr wrap="square" rtlCol="0">
            <a:spAutoFit/>
          </a:bodyPr>
          <a:lstStyle/>
          <a:p>
            <a:r>
              <a:rPr lang="es-ES" dirty="0"/>
              <a:t>INCREMENTO PROMEDIO DEL </a:t>
            </a:r>
            <a:r>
              <a:rPr lang="es-ES" sz="2400" b="1" dirty="0"/>
              <a:t>31,50%</a:t>
            </a:r>
            <a:r>
              <a:rPr lang="es-ES" dirty="0"/>
              <a:t> RESPECTO AL 2023</a:t>
            </a:r>
          </a:p>
        </p:txBody>
      </p:sp>
      <p:graphicFrame>
        <p:nvGraphicFramePr>
          <p:cNvPr id="11" name="Marcador de contenido 5">
            <a:extLst>
              <a:ext uri="{FF2B5EF4-FFF2-40B4-BE49-F238E27FC236}">
                <a16:creationId xmlns:a16="http://schemas.microsoft.com/office/drawing/2014/main" id="{F3BD00A8-9BB5-77E5-D8F5-010E87597581}"/>
              </a:ext>
            </a:extLst>
          </p:cNvPr>
          <p:cNvGraphicFramePr>
            <a:graphicFrameLocks/>
          </p:cNvGraphicFramePr>
          <p:nvPr>
            <p:extLst>
              <p:ext uri="{D42A27DB-BD31-4B8C-83A1-F6EECF244321}">
                <p14:modId xmlns:p14="http://schemas.microsoft.com/office/powerpoint/2010/main" val="4136684877"/>
              </p:ext>
            </p:extLst>
          </p:nvPr>
        </p:nvGraphicFramePr>
        <p:xfrm>
          <a:off x="990600" y="2439462"/>
          <a:ext cx="7294226" cy="3354756"/>
        </p:xfrm>
        <a:graphic>
          <a:graphicData uri="http://schemas.openxmlformats.org/drawingml/2006/chart">
            <c:chart xmlns:c="http://schemas.openxmlformats.org/drawingml/2006/chart" xmlns:r="http://schemas.openxmlformats.org/officeDocument/2006/relationships" r:id="rId2"/>
          </a:graphicData>
        </a:graphic>
      </p:graphicFrame>
      <p:sp>
        <p:nvSpPr>
          <p:cNvPr id="13" name="CuadroTexto 12"/>
          <p:cNvSpPr txBox="1"/>
          <p:nvPr/>
        </p:nvSpPr>
        <p:spPr>
          <a:xfrm>
            <a:off x="8408141" y="3485894"/>
            <a:ext cx="3483878" cy="2308324"/>
          </a:xfrm>
          <a:prstGeom prst="rect">
            <a:avLst/>
          </a:prstGeom>
          <a:noFill/>
        </p:spPr>
        <p:txBody>
          <a:bodyPr wrap="square" rtlCol="0">
            <a:spAutoFit/>
          </a:bodyPr>
          <a:lstStyle/>
          <a:p>
            <a:pPr marL="285750" indent="-285750">
              <a:buFont typeface="Wingdings" panose="05000000000000000000" pitchFamily="2" charset="2"/>
              <a:buChar char="ü"/>
            </a:pPr>
            <a:r>
              <a:rPr lang="es-ES" dirty="0"/>
              <a:t>CON LA EJECUCIÓN INICIAL DE UN ANPE DE BS. 492.460,00</a:t>
            </a:r>
          </a:p>
          <a:p>
            <a:pPr marL="285750" indent="-285750">
              <a:buFont typeface="Wingdings" panose="05000000000000000000" pitchFamily="2" charset="2"/>
              <a:buChar char="ü"/>
            </a:pPr>
            <a:r>
              <a:rPr lang="es-ES" dirty="0"/>
              <a:t>CON EL INICIO DE 75 PROCESOS DE CONTRATACIÓN PARA GARANTIZAR EL ABASTECIMIENTO</a:t>
            </a:r>
          </a:p>
        </p:txBody>
      </p:sp>
      <p:sp>
        <p:nvSpPr>
          <p:cNvPr id="12" name="CuadroTexto 11"/>
          <p:cNvSpPr txBox="1"/>
          <p:nvPr/>
        </p:nvSpPr>
        <p:spPr>
          <a:xfrm>
            <a:off x="389299" y="365086"/>
            <a:ext cx="513195" cy="519351"/>
          </a:xfrm>
          <a:prstGeom prst="ellipse">
            <a:avLst/>
          </a:prstGeom>
          <a:solidFill>
            <a:srgbClr val="B4DDF3"/>
          </a:solidFill>
          <a:ln>
            <a:noFill/>
          </a:ln>
        </p:spPr>
        <p:txBody>
          <a:bodyPr wrap="square" rtlCol="0">
            <a:spAutoFit/>
          </a:bodyPr>
          <a:lstStyle/>
          <a:p>
            <a:r>
              <a:rPr lang="es-ES" b="1" dirty="0">
                <a:solidFill>
                  <a:schemeClr val="bg1"/>
                </a:solidFill>
              </a:rPr>
              <a:t>2</a:t>
            </a:r>
            <a:endParaRPr lang="es-BO" b="1" dirty="0">
              <a:solidFill>
                <a:schemeClr val="bg1"/>
              </a:solidFill>
            </a:endParaRPr>
          </a:p>
        </p:txBody>
      </p:sp>
      <p:sp>
        <p:nvSpPr>
          <p:cNvPr id="14" name="Rectángulo 13"/>
          <p:cNvSpPr/>
          <p:nvPr/>
        </p:nvSpPr>
        <p:spPr>
          <a:xfrm>
            <a:off x="389299" y="335760"/>
            <a:ext cx="115027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lgn="ctr">
              <a:lnSpc>
                <a:spcPct val="90000"/>
              </a:lnSpc>
              <a:spcBef>
                <a:spcPts val="500"/>
              </a:spcBef>
            </a:pPr>
            <a:r>
              <a:rPr lang="es-ES" sz="2000" b="1" dirty="0">
                <a:latin typeface="Century Gothic" panose="020B0502020202020204" pitchFamily="34" charset="0"/>
              </a:rPr>
              <a:t>HABILITAR 2 ESTABLECIMIENTOS DE SALUD, CON BASE EN LA MEJORA DE LA CALIDAD EN LA PRESTACIÓN DE SERVICIOS</a:t>
            </a:r>
          </a:p>
        </p:txBody>
      </p:sp>
    </p:spTree>
    <p:extLst>
      <p:ext uri="{BB962C8B-B14F-4D97-AF65-F5344CB8AC3E}">
        <p14:creationId xmlns:p14="http://schemas.microsoft.com/office/powerpoint/2010/main" val="30286526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89299" y="365086"/>
            <a:ext cx="510230" cy="519351"/>
          </a:xfrm>
          <a:prstGeom prst="ellipse">
            <a:avLst/>
          </a:prstGeom>
          <a:solidFill>
            <a:srgbClr val="92D050"/>
          </a:solidFill>
          <a:ln>
            <a:noFill/>
          </a:ln>
        </p:spPr>
        <p:txBody>
          <a:bodyPr wrap="square" rtlCol="0">
            <a:spAutoFit/>
          </a:bodyPr>
          <a:lstStyle/>
          <a:p>
            <a:r>
              <a:rPr lang="es-ES" b="1" dirty="0">
                <a:solidFill>
                  <a:schemeClr val="bg1"/>
                </a:solidFill>
              </a:rPr>
              <a:t>3</a:t>
            </a:r>
            <a:endParaRPr lang="es-BO" b="1" dirty="0">
              <a:solidFill>
                <a:schemeClr val="bg1"/>
              </a:solidFill>
            </a:endParaRPr>
          </a:p>
        </p:txBody>
      </p:sp>
      <p:sp>
        <p:nvSpPr>
          <p:cNvPr id="4" name="Rectángulo 1"/>
          <p:cNvSpPr>
            <a:spLocks noChangeArrowheads="1"/>
          </p:cNvSpPr>
          <p:nvPr/>
        </p:nvSpPr>
        <p:spPr bwMode="auto">
          <a:xfrm>
            <a:off x="816411" y="275221"/>
            <a:ext cx="109702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latin typeface="Century Gothic" panose="020B0502020202020204" pitchFamily="34" charset="0"/>
              </a:rPr>
              <a:t>FORTALECER LA CAPACIDAD INSTALADA Y LA CARTERA DE SERVICIOS DE OCHO POLICONSULTORIOS AMPLIADOS EN LA GESTIÓN 2024</a:t>
            </a:r>
            <a:endParaRPr lang="es-BO" altLang="es-BO" sz="48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CuadroTexto 11"/>
          <p:cNvSpPr txBox="1"/>
          <p:nvPr/>
        </p:nvSpPr>
        <p:spPr>
          <a:xfrm rot="16200000">
            <a:off x="-1845045" y="3366365"/>
            <a:ext cx="4939680" cy="383233"/>
          </a:xfrm>
          <a:prstGeom prst="rect">
            <a:avLst/>
          </a:prstGeom>
          <a:solidFill>
            <a:schemeClr val="accent2"/>
          </a:solidFill>
        </p:spPr>
        <p:txBody>
          <a:bodyPr wrap="square" rtlCol="0">
            <a:spAutoFit/>
          </a:bodyPr>
          <a:lstStyle/>
          <a:p>
            <a:pPr algn="ctr"/>
            <a:r>
              <a:rPr lang="es-ES" b="1" dirty="0">
                <a:solidFill>
                  <a:schemeClr val="bg1"/>
                </a:solidFill>
              </a:rPr>
              <a:t>SERVICIOS DE SALUD CENTRAL</a:t>
            </a:r>
            <a:endParaRPr lang="es-BO" b="1" dirty="0">
              <a:solidFill>
                <a:schemeClr val="bg1"/>
              </a:solidFill>
            </a:endParaRPr>
          </a:p>
        </p:txBody>
      </p:sp>
      <p:sp>
        <p:nvSpPr>
          <p:cNvPr id="14" name="Rectángulo redondeado 13"/>
          <p:cNvSpPr/>
          <p:nvPr/>
        </p:nvSpPr>
        <p:spPr>
          <a:xfrm>
            <a:off x="4716378" y="1218434"/>
            <a:ext cx="7070236" cy="675263"/>
          </a:xfrm>
          <a:prstGeom prst="roundRect">
            <a:avLst>
              <a:gd name="adj" fmla="val 23383"/>
            </a:avLst>
          </a:prstGeom>
          <a:solidFill>
            <a:schemeClr val="accent2"/>
          </a:solidFill>
          <a:ln>
            <a:noFill/>
          </a:ln>
        </p:spPr>
        <p:txBody>
          <a:bodyPr wrap="square">
            <a:spAutoFit/>
          </a:bodyPr>
          <a:lstStyle/>
          <a:p>
            <a:pPr algn="ctr"/>
            <a:r>
              <a:rPr lang="es-ES" sz="1600" dirty="0">
                <a:solidFill>
                  <a:schemeClr val="bg1"/>
                </a:solidFill>
              </a:rPr>
              <a:t>FORTALECER LOS SERVICIOS DE ATENCIÓN MEDICA CON EQUIPAMIENTO MÉDICO</a:t>
            </a:r>
            <a:endParaRPr lang="es-BO" sz="1600" dirty="0">
              <a:solidFill>
                <a:schemeClr val="bg1"/>
              </a:solidFill>
            </a:endParaRPr>
          </a:p>
        </p:txBody>
      </p:sp>
      <p:sp>
        <p:nvSpPr>
          <p:cNvPr id="15" name="Rectángulo 14"/>
          <p:cNvSpPr/>
          <p:nvPr/>
        </p:nvSpPr>
        <p:spPr>
          <a:xfrm>
            <a:off x="7922421" y="2284756"/>
            <a:ext cx="3864193" cy="430887"/>
          </a:xfrm>
          <a:prstGeom prst="rect">
            <a:avLst/>
          </a:prstGeom>
        </p:spPr>
        <p:txBody>
          <a:bodyPr wrap="square">
            <a:spAutoFit/>
          </a:bodyPr>
          <a:lstStyle/>
          <a:p>
            <a:r>
              <a:rPr lang="es-ES" sz="2200" b="1" dirty="0"/>
              <a:t>130 EQUIPOS </a:t>
            </a:r>
            <a:r>
              <a:rPr lang="es-ES" sz="2200" b="1" dirty="0" smtClean="0"/>
              <a:t>MÉDICOS</a:t>
            </a:r>
            <a:endParaRPr lang="es-BO" sz="2200" b="1" dirty="0"/>
          </a:p>
        </p:txBody>
      </p:sp>
      <p:sp>
        <p:nvSpPr>
          <p:cNvPr id="17" name="Rectángulo 16"/>
          <p:cNvSpPr/>
          <p:nvPr/>
        </p:nvSpPr>
        <p:spPr>
          <a:xfrm>
            <a:off x="756010" y="2315534"/>
            <a:ext cx="2569241" cy="369332"/>
          </a:xfrm>
          <a:prstGeom prst="rect">
            <a:avLst/>
          </a:prstGeom>
        </p:spPr>
        <p:txBody>
          <a:bodyPr wrap="square">
            <a:spAutoFit/>
          </a:bodyPr>
          <a:lstStyle/>
          <a:p>
            <a:pPr algn="r"/>
            <a:r>
              <a:rPr lang="es-ES" b="1" dirty="0"/>
              <a:t>2.600 MUEBLES</a:t>
            </a:r>
            <a:endParaRPr lang="es-BO" b="1" dirty="0"/>
          </a:p>
        </p:txBody>
      </p:sp>
      <p:sp>
        <p:nvSpPr>
          <p:cNvPr id="18" name="Rectángulo 17"/>
          <p:cNvSpPr/>
          <p:nvPr/>
        </p:nvSpPr>
        <p:spPr>
          <a:xfrm>
            <a:off x="899529" y="2684866"/>
            <a:ext cx="2756660" cy="307777"/>
          </a:xfrm>
          <a:prstGeom prst="rect">
            <a:avLst/>
          </a:prstGeom>
        </p:spPr>
        <p:txBody>
          <a:bodyPr wrap="square">
            <a:spAutoFit/>
          </a:bodyPr>
          <a:lstStyle/>
          <a:p>
            <a:pPr marL="285750" indent="-285750">
              <a:buFont typeface="Wingdings" panose="05000000000000000000" pitchFamily="2" charset="2"/>
              <a:buChar char="ü"/>
            </a:pPr>
            <a:r>
              <a:rPr lang="es-ES" sz="1400" dirty="0"/>
              <a:t>MAS DE BS. 160.000</a:t>
            </a:r>
            <a:endParaRPr lang="es-BO" sz="1400" dirty="0"/>
          </a:p>
        </p:txBody>
      </p:sp>
      <p:sp>
        <p:nvSpPr>
          <p:cNvPr id="19" name="Rectángulo 18"/>
          <p:cNvSpPr/>
          <p:nvPr/>
        </p:nvSpPr>
        <p:spPr>
          <a:xfrm>
            <a:off x="757720" y="4837763"/>
            <a:ext cx="2567531" cy="369332"/>
          </a:xfrm>
          <a:prstGeom prst="rect">
            <a:avLst/>
          </a:prstGeom>
        </p:spPr>
        <p:txBody>
          <a:bodyPr wrap="square">
            <a:spAutoFit/>
          </a:bodyPr>
          <a:lstStyle/>
          <a:p>
            <a:pPr algn="r"/>
            <a:r>
              <a:rPr lang="es-ES" b="1" dirty="0"/>
              <a:t>OTROS EQUIPOS</a:t>
            </a:r>
            <a:endParaRPr lang="es-BO" b="1" dirty="0"/>
          </a:p>
        </p:txBody>
      </p:sp>
      <p:sp>
        <p:nvSpPr>
          <p:cNvPr id="20" name="Rectángulo 19"/>
          <p:cNvSpPr/>
          <p:nvPr/>
        </p:nvSpPr>
        <p:spPr>
          <a:xfrm>
            <a:off x="904547" y="5235583"/>
            <a:ext cx="3145052" cy="738664"/>
          </a:xfrm>
          <a:prstGeom prst="rect">
            <a:avLst/>
          </a:prstGeom>
        </p:spPr>
        <p:txBody>
          <a:bodyPr wrap="square">
            <a:spAutoFit/>
          </a:bodyPr>
          <a:lstStyle/>
          <a:p>
            <a:pPr marL="285750" indent="-285750">
              <a:buFont typeface="Wingdings" panose="05000000000000000000" pitchFamily="2" charset="2"/>
              <a:buChar char="ü"/>
            </a:pPr>
            <a:r>
              <a:rPr lang="es-ES" sz="1400" dirty="0"/>
              <a:t>EQUIPOS DE COMUNICACIONES</a:t>
            </a:r>
          </a:p>
          <a:p>
            <a:pPr marL="285750" indent="-285750">
              <a:buFont typeface="Wingdings" panose="05000000000000000000" pitchFamily="2" charset="2"/>
              <a:buChar char="ü"/>
            </a:pPr>
            <a:r>
              <a:rPr lang="es-ES" sz="1400" dirty="0"/>
              <a:t>EQUIPO EDUCACIONAL</a:t>
            </a:r>
            <a:endParaRPr lang="es-BO" sz="1400" dirty="0"/>
          </a:p>
        </p:txBody>
      </p:sp>
      <p:sp>
        <p:nvSpPr>
          <p:cNvPr id="21" name="Rectángulo 20"/>
          <p:cNvSpPr/>
          <p:nvPr/>
        </p:nvSpPr>
        <p:spPr>
          <a:xfrm>
            <a:off x="1264445" y="3467363"/>
            <a:ext cx="2060806" cy="369332"/>
          </a:xfrm>
          <a:prstGeom prst="rect">
            <a:avLst/>
          </a:prstGeom>
        </p:spPr>
        <p:txBody>
          <a:bodyPr wrap="square">
            <a:spAutoFit/>
          </a:bodyPr>
          <a:lstStyle/>
          <a:p>
            <a:pPr algn="r"/>
            <a:r>
              <a:rPr lang="es-ES" b="1" dirty="0"/>
              <a:t>LAVANDERIA</a:t>
            </a:r>
            <a:endParaRPr lang="es-BO" b="1" dirty="0"/>
          </a:p>
        </p:txBody>
      </p:sp>
      <p:sp>
        <p:nvSpPr>
          <p:cNvPr id="22" name="Rectángulo 21"/>
          <p:cNvSpPr/>
          <p:nvPr/>
        </p:nvSpPr>
        <p:spPr>
          <a:xfrm>
            <a:off x="899529" y="3850266"/>
            <a:ext cx="2756660" cy="523220"/>
          </a:xfrm>
          <a:prstGeom prst="rect">
            <a:avLst/>
          </a:prstGeom>
        </p:spPr>
        <p:txBody>
          <a:bodyPr wrap="square">
            <a:spAutoFit/>
          </a:bodyPr>
          <a:lstStyle/>
          <a:p>
            <a:pPr marL="285750" indent="-285750">
              <a:buFont typeface="Wingdings" panose="05000000000000000000" pitchFamily="2" charset="2"/>
              <a:buChar char="ü"/>
            </a:pPr>
            <a:r>
              <a:rPr lang="es-ES" sz="1400" dirty="0"/>
              <a:t>17 EQUIPOS</a:t>
            </a:r>
          </a:p>
          <a:p>
            <a:pPr marL="285750" indent="-285750">
              <a:buFont typeface="Wingdings" panose="05000000000000000000" pitchFamily="2" charset="2"/>
              <a:buChar char="ü"/>
            </a:pPr>
            <a:r>
              <a:rPr lang="es-ES" sz="1400" dirty="0"/>
              <a:t>MAS DE BS. 430.000</a:t>
            </a:r>
            <a:endParaRPr lang="es-BO" sz="1400" dirty="0"/>
          </a:p>
        </p:txBody>
      </p:sp>
      <p:graphicFrame>
        <p:nvGraphicFramePr>
          <p:cNvPr id="23" name="Gráfico 22"/>
          <p:cNvGraphicFramePr>
            <a:graphicFrameLocks/>
          </p:cNvGraphicFramePr>
          <p:nvPr>
            <p:extLst>
              <p:ext uri="{D42A27DB-BD31-4B8C-83A1-F6EECF244321}">
                <p14:modId xmlns:p14="http://schemas.microsoft.com/office/powerpoint/2010/main" val="2858135641"/>
              </p:ext>
            </p:extLst>
          </p:nvPr>
        </p:nvGraphicFramePr>
        <p:xfrm>
          <a:off x="3280736" y="2467797"/>
          <a:ext cx="5593502" cy="3422129"/>
        </p:xfrm>
        <a:graphic>
          <a:graphicData uri="http://schemas.openxmlformats.org/drawingml/2006/chart">
            <c:chart xmlns:c="http://schemas.openxmlformats.org/drawingml/2006/chart" xmlns:r="http://schemas.openxmlformats.org/officeDocument/2006/relationships" r:id="rId2"/>
          </a:graphicData>
        </a:graphic>
      </p:graphicFrame>
      <p:sp>
        <p:nvSpPr>
          <p:cNvPr id="24" name="Rectángulo 23"/>
          <p:cNvSpPr/>
          <p:nvPr/>
        </p:nvSpPr>
        <p:spPr>
          <a:xfrm>
            <a:off x="7739319" y="2875894"/>
            <a:ext cx="3864193" cy="430887"/>
          </a:xfrm>
          <a:prstGeom prst="rect">
            <a:avLst/>
          </a:prstGeom>
          <a:solidFill>
            <a:schemeClr val="bg1"/>
          </a:solidFill>
        </p:spPr>
        <p:txBody>
          <a:bodyPr wrap="square">
            <a:spAutoFit/>
          </a:bodyPr>
          <a:lstStyle/>
          <a:p>
            <a:r>
              <a:rPr lang="es-ES" sz="2200" b="1" dirty="0"/>
              <a:t>BS. </a:t>
            </a:r>
            <a:r>
              <a:rPr lang="es-ES" sz="2200" b="1" dirty="0" smtClean="0"/>
              <a:t>7.647.000 </a:t>
            </a:r>
            <a:r>
              <a:rPr lang="es-ES" sz="2200" b="1" dirty="0"/>
              <a:t>ASIGNADOS</a:t>
            </a:r>
            <a:endParaRPr lang="es-BO" sz="2200" b="1" dirty="0"/>
          </a:p>
        </p:txBody>
      </p:sp>
      <p:sp>
        <p:nvSpPr>
          <p:cNvPr id="16" name="Rectángulo 15"/>
          <p:cNvSpPr/>
          <p:nvPr/>
        </p:nvSpPr>
        <p:spPr>
          <a:xfrm>
            <a:off x="8251496" y="3723931"/>
            <a:ext cx="3352016" cy="738664"/>
          </a:xfrm>
          <a:prstGeom prst="rect">
            <a:avLst/>
          </a:prstGeom>
          <a:solidFill>
            <a:schemeClr val="bg1"/>
          </a:solidFill>
        </p:spPr>
        <p:txBody>
          <a:bodyPr wrap="square">
            <a:spAutoFit/>
          </a:bodyPr>
          <a:lstStyle/>
          <a:p>
            <a:pPr marL="285750" indent="-285750">
              <a:buFont typeface="Wingdings" panose="05000000000000000000" pitchFamily="2" charset="2"/>
              <a:buChar char="ü"/>
            </a:pPr>
            <a:r>
              <a:rPr lang="es-ES" sz="1400" dirty="0"/>
              <a:t>EQUIPO DE LAPAROSCOPIA</a:t>
            </a:r>
          </a:p>
          <a:p>
            <a:pPr marL="285750" indent="-285750">
              <a:buFont typeface="Wingdings" panose="05000000000000000000" pitchFamily="2" charset="2"/>
              <a:buChar char="ü"/>
            </a:pPr>
            <a:r>
              <a:rPr lang="es-ES" sz="1400" dirty="0"/>
              <a:t>ESTUCHE HISTEROSCOPIA</a:t>
            </a:r>
          </a:p>
          <a:p>
            <a:pPr marL="285750" indent="-285750">
              <a:buFont typeface="Wingdings" panose="05000000000000000000" pitchFamily="2" charset="2"/>
              <a:buChar char="ü"/>
            </a:pPr>
            <a:r>
              <a:rPr lang="es-ES" sz="1400" dirty="0"/>
              <a:t>ECOGRAFO ESTACIONARIO</a:t>
            </a:r>
            <a:endParaRPr lang="es-BO" sz="1400" dirty="0"/>
          </a:p>
        </p:txBody>
      </p:sp>
    </p:spTree>
    <p:extLst>
      <p:ext uri="{BB962C8B-B14F-4D97-AF65-F5344CB8AC3E}">
        <p14:creationId xmlns:p14="http://schemas.microsoft.com/office/powerpoint/2010/main" val="2493527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r="-916" b="538"/>
          <a:stretch/>
        </p:blipFill>
        <p:spPr>
          <a:xfrm>
            <a:off x="195162" y="1050201"/>
            <a:ext cx="6376467" cy="5528421"/>
          </a:xfrm>
          <a:prstGeom prst="rect">
            <a:avLst/>
          </a:prstGeom>
          <a:effectLst>
            <a:softEdge rad="317500"/>
          </a:effectLst>
        </p:spPr>
      </p:pic>
      <p:sp>
        <p:nvSpPr>
          <p:cNvPr id="5" name="Rectángulo 4"/>
          <p:cNvSpPr/>
          <p:nvPr/>
        </p:nvSpPr>
        <p:spPr>
          <a:xfrm>
            <a:off x="913791" y="1201207"/>
            <a:ext cx="10833571" cy="584775"/>
          </a:xfrm>
          <a:prstGeom prst="rect">
            <a:avLst/>
          </a:prstGeom>
          <a:solidFill>
            <a:schemeClr val="accent2"/>
          </a:solidFill>
          <a:ln>
            <a:noFill/>
          </a:ln>
        </p:spPr>
        <p:txBody>
          <a:bodyPr wrap="square">
            <a:spAutoFit/>
          </a:bodyPr>
          <a:lstStyle/>
          <a:p>
            <a:pPr algn="ctr"/>
            <a:r>
              <a:rPr lang="es-ES" sz="1600" dirty="0">
                <a:solidFill>
                  <a:schemeClr val="bg1"/>
                </a:solidFill>
              </a:rPr>
              <a:t>A TRAVÉS DE LA IMPLEMENTACIÓN PLENA DE LA RED FUNCIONAL EN SERVICIOS DE SALUD SEGÚN EL  MODELO DE ATENCIÓN INTEGRAL EN SALUD</a:t>
            </a:r>
          </a:p>
        </p:txBody>
      </p:sp>
      <p:sp>
        <p:nvSpPr>
          <p:cNvPr id="6" name="CuadroTexto 5">
            <a:extLst>
              <a:ext uri="{FF2B5EF4-FFF2-40B4-BE49-F238E27FC236}">
                <a16:creationId xmlns:a16="http://schemas.microsoft.com/office/drawing/2014/main" id="{1761D45B-10C0-A048-955D-BAC888D650AF}"/>
              </a:ext>
            </a:extLst>
          </p:cNvPr>
          <p:cNvSpPr txBox="1"/>
          <p:nvPr/>
        </p:nvSpPr>
        <p:spPr>
          <a:xfrm rot="16200000">
            <a:off x="-2005658" y="3481523"/>
            <a:ext cx="5231975" cy="369332"/>
          </a:xfrm>
          <a:prstGeom prst="rect">
            <a:avLst/>
          </a:prstGeom>
          <a:solidFill>
            <a:schemeClr val="accent2"/>
          </a:solidFill>
        </p:spPr>
        <p:txBody>
          <a:bodyPr wrap="square" rtlCol="0">
            <a:spAutoFit/>
          </a:bodyPr>
          <a:lstStyle>
            <a:defPPr>
              <a:defRPr lang="en-US"/>
            </a:defPPr>
            <a:lvl1pPr algn="ctr">
              <a:defRPr b="1">
                <a:solidFill>
                  <a:schemeClr val="tx1">
                    <a:lumMod val="50000"/>
                  </a:schemeClr>
                </a:solidFill>
              </a:defRPr>
            </a:lvl1pPr>
          </a:lstStyle>
          <a:p>
            <a:r>
              <a:rPr lang="es-BO" dirty="0">
                <a:solidFill>
                  <a:schemeClr val="bg1"/>
                </a:solidFill>
              </a:rPr>
              <a:t>RED INTEGRAL DE SERVICIOS DE SALUD</a:t>
            </a:r>
          </a:p>
        </p:txBody>
      </p:sp>
      <p:sp>
        <p:nvSpPr>
          <p:cNvPr id="2" name="Rectángulo 1"/>
          <p:cNvSpPr/>
          <p:nvPr/>
        </p:nvSpPr>
        <p:spPr>
          <a:xfrm>
            <a:off x="7103590" y="2004082"/>
            <a:ext cx="4828841" cy="4031873"/>
          </a:xfrm>
          <a:prstGeom prst="rect">
            <a:avLst/>
          </a:prstGeom>
        </p:spPr>
        <p:txBody>
          <a:bodyPr wrap="square">
            <a:spAutoFit/>
          </a:bodyPr>
          <a:lstStyle/>
          <a:p>
            <a:pPr marL="285750" indent="-285750">
              <a:buFont typeface="Wingdings" panose="05000000000000000000" pitchFamily="2" charset="2"/>
              <a:buChar char="ü"/>
            </a:pPr>
            <a:r>
              <a:rPr lang="es-ES" sz="1600" dirty="0"/>
              <a:t>IMPLEMENTACIÓN DE CONSULTA EXTERNA</a:t>
            </a:r>
          </a:p>
          <a:p>
            <a:endParaRPr lang="es-ES" sz="1600" dirty="0"/>
          </a:p>
          <a:p>
            <a:pPr marL="285750" indent="-285750">
              <a:buFont typeface="Wingdings" panose="05000000000000000000" pitchFamily="2" charset="2"/>
              <a:buChar char="ü"/>
            </a:pPr>
            <a:r>
              <a:rPr lang="es-ES" sz="1600" dirty="0"/>
              <a:t>IMPLEMENTACIÓN DEL SERVICIO DE EMERGENCIAS </a:t>
            </a:r>
          </a:p>
          <a:p>
            <a:endParaRPr lang="es-ES" sz="1600" dirty="0"/>
          </a:p>
          <a:p>
            <a:pPr marL="285750" indent="-285750">
              <a:buFont typeface="Wingdings" panose="05000000000000000000" pitchFamily="2" charset="2"/>
              <a:buChar char="ü"/>
            </a:pPr>
            <a:r>
              <a:rPr lang="es-ES" sz="1600" dirty="0"/>
              <a:t>IMPLEMENTACIÓN DE LA RED DE LABORATORIO CLÍNICO</a:t>
            </a:r>
          </a:p>
          <a:p>
            <a:endParaRPr lang="es-ES" sz="1600" dirty="0"/>
          </a:p>
          <a:p>
            <a:pPr marL="285750" indent="-285750">
              <a:buFont typeface="Wingdings" panose="05000000000000000000" pitchFamily="2" charset="2"/>
              <a:buChar char="ü"/>
            </a:pPr>
            <a:r>
              <a:rPr lang="es-ES" sz="1600" dirty="0"/>
              <a:t>IMPLEMENTACIÓN DE LA RED DE ODONTOLOGÍA</a:t>
            </a:r>
          </a:p>
          <a:p>
            <a:endParaRPr lang="es-ES" sz="1600" dirty="0"/>
          </a:p>
          <a:p>
            <a:pPr marL="285750" indent="-285750">
              <a:buFont typeface="Wingdings" panose="05000000000000000000" pitchFamily="2" charset="2"/>
              <a:buChar char="ü"/>
            </a:pPr>
            <a:r>
              <a:rPr lang="es-ES" sz="1600" dirty="0"/>
              <a:t>IMPLEMENTACIÓN DE LOS SERVICIOS DE FISIOTERAPIA Y NUTRICIÓN</a:t>
            </a:r>
          </a:p>
          <a:p>
            <a:endParaRPr lang="es-ES" sz="1600" dirty="0"/>
          </a:p>
          <a:p>
            <a:pPr marL="285750" indent="-285750">
              <a:buFont typeface="Wingdings" panose="05000000000000000000" pitchFamily="2" charset="2"/>
              <a:buChar char="ü"/>
            </a:pPr>
            <a:r>
              <a:rPr lang="es-ES" sz="1600" dirty="0"/>
              <a:t>IMPLEMENTACIÓN DE MEDICINA DEL TRABAJO</a:t>
            </a:r>
          </a:p>
        </p:txBody>
      </p:sp>
      <p:sp>
        <p:nvSpPr>
          <p:cNvPr id="12" name="CuadroTexto 11">
            <a:extLst>
              <a:ext uri="{FF2B5EF4-FFF2-40B4-BE49-F238E27FC236}">
                <a16:creationId xmlns:a16="http://schemas.microsoft.com/office/drawing/2014/main" id="{1761D45B-10C0-A048-955D-BAC888D650AF}"/>
              </a:ext>
            </a:extLst>
          </p:cNvPr>
          <p:cNvSpPr txBox="1"/>
          <p:nvPr/>
        </p:nvSpPr>
        <p:spPr>
          <a:xfrm rot="16200000">
            <a:off x="4339918" y="3752869"/>
            <a:ext cx="4278094" cy="646331"/>
          </a:xfrm>
          <a:prstGeom prst="rect">
            <a:avLst/>
          </a:prstGeom>
          <a:solidFill>
            <a:schemeClr val="accent2"/>
          </a:solidFill>
        </p:spPr>
        <p:txBody>
          <a:bodyPr wrap="square" rtlCol="0">
            <a:spAutoFit/>
          </a:bodyPr>
          <a:lstStyle>
            <a:defPPr>
              <a:defRPr lang="en-US"/>
            </a:defPPr>
            <a:lvl1pPr algn="ctr">
              <a:defRPr b="1">
                <a:solidFill>
                  <a:schemeClr val="tx1">
                    <a:lumMod val="50000"/>
                  </a:schemeClr>
                </a:solidFill>
              </a:defRPr>
            </a:lvl1pPr>
          </a:lstStyle>
          <a:p>
            <a:r>
              <a:rPr lang="es-ES" b="0" dirty="0">
                <a:solidFill>
                  <a:schemeClr val="bg1"/>
                </a:solidFill>
              </a:rPr>
              <a:t>IMPLEMENTADOS Y EN FUNCIONAMIENTO</a:t>
            </a:r>
            <a:endParaRPr lang="es-BO" b="0" dirty="0">
              <a:solidFill>
                <a:schemeClr val="bg1"/>
              </a:solidFill>
            </a:endParaRPr>
          </a:p>
        </p:txBody>
      </p:sp>
      <p:sp>
        <p:nvSpPr>
          <p:cNvPr id="7" name="CuadroTexto 6"/>
          <p:cNvSpPr txBox="1"/>
          <p:nvPr/>
        </p:nvSpPr>
        <p:spPr>
          <a:xfrm>
            <a:off x="389299" y="365086"/>
            <a:ext cx="524492" cy="519351"/>
          </a:xfrm>
          <a:prstGeom prst="ellipse">
            <a:avLst/>
          </a:prstGeom>
          <a:solidFill>
            <a:srgbClr val="92D050"/>
          </a:solidFill>
          <a:ln>
            <a:noFill/>
          </a:ln>
        </p:spPr>
        <p:txBody>
          <a:bodyPr wrap="square" rtlCol="0">
            <a:spAutoFit/>
          </a:bodyPr>
          <a:lstStyle/>
          <a:p>
            <a:r>
              <a:rPr lang="es-ES" b="1" dirty="0">
                <a:solidFill>
                  <a:schemeClr val="bg1"/>
                </a:solidFill>
              </a:rPr>
              <a:t>3</a:t>
            </a:r>
            <a:endParaRPr lang="es-BO" b="1" dirty="0">
              <a:solidFill>
                <a:schemeClr val="bg1"/>
              </a:solidFill>
            </a:endParaRPr>
          </a:p>
        </p:txBody>
      </p:sp>
      <p:sp>
        <p:nvSpPr>
          <p:cNvPr id="8" name="Rectángulo 1"/>
          <p:cNvSpPr>
            <a:spLocks noChangeArrowheads="1"/>
          </p:cNvSpPr>
          <p:nvPr/>
        </p:nvSpPr>
        <p:spPr bwMode="auto">
          <a:xfrm>
            <a:off x="816411" y="275221"/>
            <a:ext cx="109702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solidFill>
                  <a:schemeClr val="bg1">
                    <a:lumMod val="50000"/>
                  </a:schemeClr>
                </a:solidFill>
                <a:latin typeface="Century Gothic" panose="020B0502020202020204" pitchFamily="34" charset="0"/>
              </a:rPr>
              <a:t>FORTALECER LA CAPACIDAD INSTALADA Y LA CARTERA DE SERVICIOS DE OCHO POLICONSULTORIOS AMPLIADOS EN LA GESTIÓN 2024</a:t>
            </a:r>
            <a:endParaRPr lang="es-BO" altLang="es-BO" sz="48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0567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a:spLocks noChangeArrowheads="1"/>
          </p:cNvSpPr>
          <p:nvPr/>
        </p:nvSpPr>
        <p:spPr bwMode="auto">
          <a:xfrm rot="16200000">
            <a:off x="-2043429" y="3554278"/>
            <a:ext cx="5222369" cy="369332"/>
          </a:xfrm>
          <a:prstGeom prst="rect">
            <a:avLst/>
          </a:prstGeom>
          <a:solidFill>
            <a:schemeClr val="accent2"/>
          </a:solidFill>
        </p:spPr>
        <p:txBody>
          <a:bodyPr wrap="square" rtlCol="0">
            <a:spAutoFit/>
          </a:bodyPr>
          <a:lstStyle/>
          <a:p>
            <a:pPr algn="ctr"/>
            <a:r>
              <a:rPr lang="es-ES" altLang="es-BO" b="1" dirty="0">
                <a:solidFill>
                  <a:schemeClr val="bg1"/>
                </a:solidFill>
              </a:rPr>
              <a:t>UNIDAD DE AUDITORIA INTERNA</a:t>
            </a:r>
            <a:endParaRPr lang="es-BO" altLang="es-BO" b="1" dirty="0">
              <a:solidFill>
                <a:schemeClr val="bg1"/>
              </a:solidFill>
            </a:endParaRPr>
          </a:p>
        </p:txBody>
      </p:sp>
      <p:sp>
        <p:nvSpPr>
          <p:cNvPr id="7" name="CuadroTexto 6"/>
          <p:cNvSpPr txBox="1"/>
          <p:nvPr/>
        </p:nvSpPr>
        <p:spPr>
          <a:xfrm>
            <a:off x="389299" y="365086"/>
            <a:ext cx="527482"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8" name="Rectángulo 1"/>
          <p:cNvSpPr>
            <a:spLocks noChangeArrowheads="1"/>
          </p:cNvSpPr>
          <p:nvPr/>
        </p:nvSpPr>
        <p:spPr bwMode="auto">
          <a:xfrm>
            <a:off x="846392" y="424706"/>
            <a:ext cx="104885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GARANTIZAR LA IMPLEMENTACIÓN DEL MODELO DE ATENCIÓN INTEGRAL DE SALUD  </a:t>
            </a:r>
          </a:p>
        </p:txBody>
      </p:sp>
      <p:sp>
        <p:nvSpPr>
          <p:cNvPr id="9" name="Título 1">
            <a:extLst>
              <a:ext uri="{FF2B5EF4-FFF2-40B4-BE49-F238E27FC236}">
                <a16:creationId xmlns:a16="http://schemas.microsoft.com/office/drawing/2014/main" id="{DD95D4AD-5E97-BB37-A5F2-C269B09FA030}"/>
              </a:ext>
            </a:extLst>
          </p:cNvPr>
          <p:cNvSpPr txBox="1">
            <a:spLocks/>
          </p:cNvSpPr>
          <p:nvPr/>
        </p:nvSpPr>
        <p:spPr>
          <a:xfrm>
            <a:off x="6918036" y="1296398"/>
            <a:ext cx="3557604" cy="369332"/>
          </a:xfrm>
          <a:prstGeom prst="rect">
            <a:avLst/>
          </a:prstGeom>
          <a:solidFill>
            <a:schemeClr val="accent2"/>
          </a:solidFill>
          <a:ln>
            <a:noFill/>
          </a:ln>
        </p:spPr>
        <p:txBody>
          <a:bodyPr wrap="square">
            <a:spAutoFit/>
          </a:bodyPr>
          <a:lstStyle>
            <a:defPPr>
              <a:defRPr lang="en-US"/>
            </a:defPPr>
            <a:lvl1pPr algn="r">
              <a:defRPr sz="1600"/>
            </a:lvl1pPr>
          </a:lstStyle>
          <a:p>
            <a:pPr algn="ctr"/>
            <a:r>
              <a:rPr lang="es-ES" sz="1800" b="1" dirty="0">
                <a:solidFill>
                  <a:schemeClr val="bg1"/>
                </a:solidFill>
              </a:rPr>
              <a:t>METAS GESTIÓN 2024</a:t>
            </a:r>
          </a:p>
        </p:txBody>
      </p:sp>
      <p:graphicFrame>
        <p:nvGraphicFramePr>
          <p:cNvPr id="24" name="Marcador de contenido 5">
            <a:extLst>
              <a:ext uri="{FF2B5EF4-FFF2-40B4-BE49-F238E27FC236}">
                <a16:creationId xmlns:a16="http://schemas.microsoft.com/office/drawing/2014/main" id="{5D7B5BD5-E845-328C-7620-4B576A6C2BC9}"/>
              </a:ext>
            </a:extLst>
          </p:cNvPr>
          <p:cNvGraphicFramePr>
            <a:graphicFrameLocks/>
          </p:cNvGraphicFramePr>
          <p:nvPr>
            <p:extLst>
              <p:ext uri="{D42A27DB-BD31-4B8C-83A1-F6EECF244321}">
                <p14:modId xmlns:p14="http://schemas.microsoft.com/office/powerpoint/2010/main" val="3408200578"/>
              </p:ext>
            </p:extLst>
          </p:nvPr>
        </p:nvGraphicFramePr>
        <p:xfrm>
          <a:off x="1012724" y="1672167"/>
          <a:ext cx="11012128" cy="4414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Rectángulo: esquinas redondeadas 6">
            <a:extLst>
              <a:ext uri="{FF2B5EF4-FFF2-40B4-BE49-F238E27FC236}">
                <a16:creationId xmlns:a16="http://schemas.microsoft.com/office/drawing/2014/main" id="{59A08EE3-0646-7A73-D898-346E4918CAE2}"/>
              </a:ext>
            </a:extLst>
          </p:cNvPr>
          <p:cNvSpPr/>
          <p:nvPr/>
        </p:nvSpPr>
        <p:spPr>
          <a:xfrm>
            <a:off x="1071137" y="3695324"/>
            <a:ext cx="865238" cy="78978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Enero- Febrero</a:t>
            </a:r>
            <a:endParaRPr lang="es-BO" sz="1100" dirty="0"/>
          </a:p>
        </p:txBody>
      </p:sp>
      <p:sp>
        <p:nvSpPr>
          <p:cNvPr id="26" name="Rectángulo: esquinas redondeadas 7">
            <a:extLst>
              <a:ext uri="{FF2B5EF4-FFF2-40B4-BE49-F238E27FC236}">
                <a16:creationId xmlns:a16="http://schemas.microsoft.com/office/drawing/2014/main" id="{B099F16C-342A-A4AE-C957-28BB6CAD0CD0}"/>
              </a:ext>
            </a:extLst>
          </p:cNvPr>
          <p:cNvSpPr/>
          <p:nvPr/>
        </p:nvSpPr>
        <p:spPr>
          <a:xfrm>
            <a:off x="2255090" y="3300880"/>
            <a:ext cx="920730" cy="789339"/>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Marzo- Diciembre</a:t>
            </a:r>
            <a:endParaRPr lang="es-BO" sz="1100" dirty="0"/>
          </a:p>
        </p:txBody>
      </p:sp>
      <p:sp>
        <p:nvSpPr>
          <p:cNvPr id="27" name="Rectángulo: esquinas redondeadas 8">
            <a:extLst>
              <a:ext uri="{FF2B5EF4-FFF2-40B4-BE49-F238E27FC236}">
                <a16:creationId xmlns:a16="http://schemas.microsoft.com/office/drawing/2014/main" id="{E1C9FE4F-A033-9B5C-BB4C-D3953AC976EC}"/>
              </a:ext>
            </a:extLst>
          </p:cNvPr>
          <p:cNvSpPr/>
          <p:nvPr/>
        </p:nvSpPr>
        <p:spPr>
          <a:xfrm>
            <a:off x="3549364" y="3017520"/>
            <a:ext cx="838237" cy="866221"/>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Marzo-Abril</a:t>
            </a:r>
            <a:endParaRPr lang="es-BO" sz="1100" dirty="0"/>
          </a:p>
        </p:txBody>
      </p:sp>
      <p:sp>
        <p:nvSpPr>
          <p:cNvPr id="28" name="Rectángulo: esquinas redondeadas 9">
            <a:extLst>
              <a:ext uri="{FF2B5EF4-FFF2-40B4-BE49-F238E27FC236}">
                <a16:creationId xmlns:a16="http://schemas.microsoft.com/office/drawing/2014/main" id="{06504163-B8EA-F2C1-7F3D-B8854E98629C}"/>
              </a:ext>
            </a:extLst>
          </p:cNvPr>
          <p:cNvSpPr/>
          <p:nvPr/>
        </p:nvSpPr>
        <p:spPr>
          <a:xfrm>
            <a:off x="4692071" y="2788920"/>
            <a:ext cx="875477" cy="720493"/>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Abril-Mayo</a:t>
            </a:r>
            <a:endParaRPr lang="es-BO" sz="1100" dirty="0"/>
          </a:p>
        </p:txBody>
      </p:sp>
      <p:sp>
        <p:nvSpPr>
          <p:cNvPr id="29" name="Rectángulo: esquinas redondeadas 10">
            <a:extLst>
              <a:ext uri="{FF2B5EF4-FFF2-40B4-BE49-F238E27FC236}">
                <a16:creationId xmlns:a16="http://schemas.microsoft.com/office/drawing/2014/main" id="{B426AFF3-E333-439D-F7FD-525B32396E36}"/>
              </a:ext>
            </a:extLst>
          </p:cNvPr>
          <p:cNvSpPr/>
          <p:nvPr/>
        </p:nvSpPr>
        <p:spPr>
          <a:xfrm>
            <a:off x="5903851" y="2553789"/>
            <a:ext cx="878159" cy="646801"/>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Mayo-Junio</a:t>
            </a:r>
            <a:endParaRPr lang="es-BO" sz="1100" dirty="0"/>
          </a:p>
        </p:txBody>
      </p:sp>
      <p:sp>
        <p:nvSpPr>
          <p:cNvPr id="30" name="Rectángulo: esquinas redondeadas 11">
            <a:extLst>
              <a:ext uri="{FF2B5EF4-FFF2-40B4-BE49-F238E27FC236}">
                <a16:creationId xmlns:a16="http://schemas.microsoft.com/office/drawing/2014/main" id="{8013464B-9582-EDC3-A57C-7CB226800440}"/>
              </a:ext>
            </a:extLst>
          </p:cNvPr>
          <p:cNvSpPr/>
          <p:nvPr/>
        </p:nvSpPr>
        <p:spPr>
          <a:xfrm>
            <a:off x="7184707" y="2338251"/>
            <a:ext cx="809762" cy="594316"/>
          </a:xfrm>
          <a:prstGeom prst="roundRec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Junio</a:t>
            </a:r>
            <a:endParaRPr lang="es-BO" sz="1100" dirty="0"/>
          </a:p>
        </p:txBody>
      </p:sp>
      <p:sp>
        <p:nvSpPr>
          <p:cNvPr id="31" name="Rectángulo: esquinas redondeadas 12">
            <a:extLst>
              <a:ext uri="{FF2B5EF4-FFF2-40B4-BE49-F238E27FC236}">
                <a16:creationId xmlns:a16="http://schemas.microsoft.com/office/drawing/2014/main" id="{3C6EC7FA-CA45-C9CA-2937-2E82439F71A3}"/>
              </a:ext>
            </a:extLst>
          </p:cNvPr>
          <p:cNvSpPr/>
          <p:nvPr/>
        </p:nvSpPr>
        <p:spPr>
          <a:xfrm>
            <a:off x="8397166" y="2064369"/>
            <a:ext cx="910120" cy="547763"/>
          </a:xfrm>
          <a:prstGeom prst="round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Julio-Octubre</a:t>
            </a:r>
            <a:endParaRPr lang="es-BO" sz="1100" dirty="0"/>
          </a:p>
        </p:txBody>
      </p:sp>
      <p:sp>
        <p:nvSpPr>
          <p:cNvPr id="32" name="Rectángulo: esquinas redondeadas 13">
            <a:extLst>
              <a:ext uri="{FF2B5EF4-FFF2-40B4-BE49-F238E27FC236}">
                <a16:creationId xmlns:a16="http://schemas.microsoft.com/office/drawing/2014/main" id="{C2FF8F51-AEB2-801F-6882-47F380B459CC}"/>
              </a:ext>
            </a:extLst>
          </p:cNvPr>
          <p:cNvSpPr/>
          <p:nvPr/>
        </p:nvSpPr>
        <p:spPr>
          <a:xfrm>
            <a:off x="9558667" y="1776549"/>
            <a:ext cx="975359" cy="561701"/>
          </a:xfrm>
          <a:prstGeom prst="round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Septiembre-Octubre</a:t>
            </a:r>
            <a:endParaRPr lang="es-BO" sz="1100" dirty="0"/>
          </a:p>
        </p:txBody>
      </p:sp>
      <p:sp>
        <p:nvSpPr>
          <p:cNvPr id="33" name="Rectángulo: esquinas redondeadas 14">
            <a:extLst>
              <a:ext uri="{FF2B5EF4-FFF2-40B4-BE49-F238E27FC236}">
                <a16:creationId xmlns:a16="http://schemas.microsoft.com/office/drawing/2014/main" id="{1447801A-86E3-D925-B6A6-BAF41641FB25}"/>
              </a:ext>
            </a:extLst>
          </p:cNvPr>
          <p:cNvSpPr/>
          <p:nvPr/>
        </p:nvSpPr>
        <p:spPr>
          <a:xfrm>
            <a:off x="10735942" y="1311010"/>
            <a:ext cx="1077016" cy="6839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Marzo-Diciembre</a:t>
            </a:r>
            <a:endParaRPr lang="es-BO" sz="1100" dirty="0"/>
          </a:p>
        </p:txBody>
      </p:sp>
    </p:spTree>
    <p:extLst>
      <p:ext uri="{BB962C8B-B14F-4D97-AF65-F5344CB8AC3E}">
        <p14:creationId xmlns:p14="http://schemas.microsoft.com/office/powerpoint/2010/main" val="41396543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adroTexto 70">
            <a:extLst>
              <a:ext uri="{FF2B5EF4-FFF2-40B4-BE49-F238E27FC236}">
                <a16:creationId xmlns:a16="http://schemas.microsoft.com/office/drawing/2014/main" id="{1761D45B-10C0-A048-955D-BAC888D650AF}"/>
              </a:ext>
            </a:extLst>
          </p:cNvPr>
          <p:cNvSpPr txBox="1"/>
          <p:nvPr/>
        </p:nvSpPr>
        <p:spPr>
          <a:xfrm>
            <a:off x="4550691" y="1137626"/>
            <a:ext cx="7378627" cy="400110"/>
          </a:xfrm>
          <a:prstGeom prst="rect">
            <a:avLst/>
          </a:prstGeom>
          <a:solidFill>
            <a:schemeClr val="accent2"/>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BO"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BASES PARA LA IMPLEMENTACIÓN DE PLAN DE INVERSIÓN</a:t>
            </a:r>
          </a:p>
        </p:txBody>
      </p:sp>
      <p:sp>
        <p:nvSpPr>
          <p:cNvPr id="109" name="CuadroTexto 108"/>
          <p:cNvSpPr txBox="1"/>
          <p:nvPr/>
        </p:nvSpPr>
        <p:spPr>
          <a:xfrm>
            <a:off x="3446885" y="3253087"/>
            <a:ext cx="1857406" cy="338554"/>
          </a:xfrm>
          <a:prstGeom prst="rect">
            <a:avLst/>
          </a:prstGeom>
          <a:noFill/>
          <a:ln>
            <a:solidFill>
              <a:schemeClr val="bg1">
                <a:lumMod val="6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lumMod val="65000"/>
                  </a:prstClr>
                </a:solidFill>
                <a:effectLst/>
                <a:uLnTx/>
                <a:uFillTx/>
                <a:latin typeface="Arial"/>
                <a:ea typeface="+mn-ea"/>
                <a:cs typeface="+mn-cs"/>
              </a:rPr>
              <a:t>EPIDEMIOLOGÍA</a:t>
            </a:r>
            <a:endParaRPr kumimoji="0" lang="es-BO" sz="1600" b="1" i="0" u="none" strike="noStrike" kern="1200" cap="none" spc="0" normalizeH="0" baseline="0" noProof="0" dirty="0">
              <a:ln>
                <a:noFill/>
              </a:ln>
              <a:solidFill>
                <a:prstClr val="white">
                  <a:lumMod val="65000"/>
                </a:prstClr>
              </a:solidFill>
              <a:effectLst/>
              <a:uLnTx/>
              <a:uFillTx/>
              <a:latin typeface="Arial"/>
              <a:ea typeface="+mn-ea"/>
              <a:cs typeface="+mn-cs"/>
            </a:endParaRPr>
          </a:p>
        </p:txBody>
      </p:sp>
      <p:sp>
        <p:nvSpPr>
          <p:cNvPr id="111" name="CuadroTexto 110"/>
          <p:cNvSpPr txBox="1"/>
          <p:nvPr/>
        </p:nvSpPr>
        <p:spPr>
          <a:xfrm>
            <a:off x="3459122" y="3719003"/>
            <a:ext cx="1845169" cy="338554"/>
          </a:xfrm>
          <a:prstGeom prst="rect">
            <a:avLst/>
          </a:prstGeom>
          <a:noFill/>
          <a:ln>
            <a:solidFill>
              <a:schemeClr val="bg1">
                <a:lumMod val="6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lumMod val="65000"/>
                  </a:prstClr>
                </a:solidFill>
                <a:effectLst/>
                <a:uLnTx/>
                <a:uFillTx/>
                <a:latin typeface="Arial"/>
                <a:ea typeface="+mn-ea"/>
                <a:cs typeface="+mn-cs"/>
              </a:rPr>
              <a:t>ESTADÍSTICA</a:t>
            </a:r>
            <a:endParaRPr kumimoji="0" lang="es-BO" sz="1600" b="1" i="0" u="none" strike="noStrike" kern="1200" cap="none" spc="0" normalizeH="0" baseline="0" noProof="0" dirty="0">
              <a:ln>
                <a:noFill/>
              </a:ln>
              <a:solidFill>
                <a:prstClr val="white">
                  <a:lumMod val="65000"/>
                </a:prstClr>
              </a:solidFill>
              <a:effectLst/>
              <a:uLnTx/>
              <a:uFillTx/>
              <a:latin typeface="Arial"/>
              <a:ea typeface="+mn-ea"/>
              <a:cs typeface="+mn-cs"/>
            </a:endParaRPr>
          </a:p>
        </p:txBody>
      </p:sp>
      <p:sp>
        <p:nvSpPr>
          <p:cNvPr id="113" name="CuadroTexto 112"/>
          <p:cNvSpPr txBox="1"/>
          <p:nvPr/>
        </p:nvSpPr>
        <p:spPr>
          <a:xfrm>
            <a:off x="3462488" y="4179695"/>
            <a:ext cx="1866832" cy="584775"/>
          </a:xfrm>
          <a:prstGeom prst="rect">
            <a:avLst/>
          </a:prstGeom>
          <a:noFill/>
          <a:ln>
            <a:solidFill>
              <a:schemeClr val="bg1">
                <a:lumMod val="6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lumMod val="65000"/>
                  </a:prstClr>
                </a:solidFill>
                <a:effectLst/>
                <a:uLnTx/>
                <a:uFillTx/>
                <a:latin typeface="Arial"/>
                <a:ea typeface="+mn-ea"/>
                <a:cs typeface="+mn-cs"/>
              </a:rPr>
              <a:t>GESTIÓN DE CALIDAD</a:t>
            </a:r>
            <a:endParaRPr kumimoji="0" lang="es-BO" sz="1600" b="1" i="0" u="none" strike="noStrike" kern="1200" cap="none" spc="0" normalizeH="0" baseline="0" noProof="0" dirty="0">
              <a:ln>
                <a:noFill/>
              </a:ln>
              <a:solidFill>
                <a:prstClr val="white">
                  <a:lumMod val="65000"/>
                </a:prstClr>
              </a:solidFill>
              <a:effectLst/>
              <a:uLnTx/>
              <a:uFillTx/>
              <a:latin typeface="Arial"/>
              <a:ea typeface="+mn-ea"/>
              <a:cs typeface="+mn-cs"/>
            </a:endParaRPr>
          </a:p>
        </p:txBody>
      </p:sp>
      <p:grpSp>
        <p:nvGrpSpPr>
          <p:cNvPr id="2" name="Grupo 1"/>
          <p:cNvGrpSpPr/>
          <p:nvPr/>
        </p:nvGrpSpPr>
        <p:grpSpPr>
          <a:xfrm>
            <a:off x="1845056" y="2559272"/>
            <a:ext cx="8850130" cy="872639"/>
            <a:chOff x="962819" y="2777305"/>
            <a:chExt cx="8850130" cy="852565"/>
          </a:xfrm>
        </p:grpSpPr>
        <p:sp>
          <p:nvSpPr>
            <p:cNvPr id="50" name="Google Shape;301;p14"/>
            <p:cNvSpPr>
              <a:spLocks/>
            </p:cNvSpPr>
            <p:nvPr/>
          </p:nvSpPr>
          <p:spPr bwMode="auto">
            <a:xfrm>
              <a:off x="5928453" y="2810059"/>
              <a:ext cx="1341218" cy="367672"/>
            </a:xfrm>
            <a:custGeom>
              <a:avLst/>
              <a:gdLst>
                <a:gd name="T0" fmla="*/ 669 w 753"/>
                <a:gd name="T1" fmla="*/ 173 h 173"/>
                <a:gd name="T2" fmla="*/ 9 w 753"/>
                <a:gd name="T3" fmla="*/ 173 h 173"/>
                <a:gd name="T4" fmla="*/ 3 w 753"/>
                <a:gd name="T5" fmla="*/ 164 h 173"/>
                <a:gd name="T6" fmla="*/ 73 w 753"/>
                <a:gd name="T7" fmla="*/ 89 h 173"/>
                <a:gd name="T8" fmla="*/ 73 w 753"/>
                <a:gd name="T9" fmla="*/ 83 h 173"/>
                <a:gd name="T10" fmla="*/ 3 w 753"/>
                <a:gd name="T11" fmla="*/ 8 h 173"/>
                <a:gd name="T12" fmla="*/ 9 w 753"/>
                <a:gd name="T13" fmla="*/ 0 h 173"/>
                <a:gd name="T14" fmla="*/ 669 w 753"/>
                <a:gd name="T15" fmla="*/ 0 h 173"/>
                <a:gd name="T16" fmla="*/ 675 w 753"/>
                <a:gd name="T17" fmla="*/ 2 h 173"/>
                <a:gd name="T18" fmla="*/ 751 w 753"/>
                <a:gd name="T19" fmla="*/ 83 h 173"/>
                <a:gd name="T20" fmla="*/ 751 w 753"/>
                <a:gd name="T21" fmla="*/ 89 h 173"/>
                <a:gd name="T22" fmla="*/ 675 w 753"/>
                <a:gd name="T23" fmla="*/ 170 h 173"/>
                <a:gd name="T24" fmla="*/ 669 w 753"/>
                <a:gd name="T25"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3" h="173" extrusionOk="0">
                  <a:moveTo>
                    <a:pt x="669" y="173"/>
                  </a:moveTo>
                  <a:cubicBezTo>
                    <a:pt x="9" y="173"/>
                    <a:pt x="9" y="173"/>
                    <a:pt x="9" y="173"/>
                  </a:cubicBezTo>
                  <a:cubicBezTo>
                    <a:pt x="3" y="173"/>
                    <a:pt x="0" y="168"/>
                    <a:pt x="3" y="164"/>
                  </a:cubicBezTo>
                  <a:cubicBezTo>
                    <a:pt x="73" y="89"/>
                    <a:pt x="73" y="89"/>
                    <a:pt x="73" y="89"/>
                  </a:cubicBezTo>
                  <a:cubicBezTo>
                    <a:pt x="75" y="87"/>
                    <a:pt x="75" y="85"/>
                    <a:pt x="73" y="83"/>
                  </a:cubicBezTo>
                  <a:cubicBezTo>
                    <a:pt x="3" y="8"/>
                    <a:pt x="3" y="8"/>
                    <a:pt x="3" y="8"/>
                  </a:cubicBezTo>
                  <a:cubicBezTo>
                    <a:pt x="0" y="4"/>
                    <a:pt x="3" y="0"/>
                    <a:pt x="9" y="0"/>
                  </a:cubicBezTo>
                  <a:cubicBezTo>
                    <a:pt x="669" y="0"/>
                    <a:pt x="669" y="0"/>
                    <a:pt x="669" y="0"/>
                  </a:cubicBezTo>
                  <a:cubicBezTo>
                    <a:pt x="671" y="0"/>
                    <a:pt x="674" y="1"/>
                    <a:pt x="675" y="2"/>
                  </a:cubicBezTo>
                  <a:cubicBezTo>
                    <a:pt x="751" y="83"/>
                    <a:pt x="751" y="83"/>
                    <a:pt x="751" y="83"/>
                  </a:cubicBezTo>
                  <a:cubicBezTo>
                    <a:pt x="753" y="85"/>
                    <a:pt x="753" y="87"/>
                    <a:pt x="751" y="89"/>
                  </a:cubicBezTo>
                  <a:cubicBezTo>
                    <a:pt x="675" y="170"/>
                    <a:pt x="675" y="170"/>
                    <a:pt x="675" y="170"/>
                  </a:cubicBezTo>
                  <a:cubicBezTo>
                    <a:pt x="674" y="172"/>
                    <a:pt x="671" y="173"/>
                    <a:pt x="669" y="173"/>
                  </a:cubicBezTo>
                  <a:close/>
                </a:path>
              </a:pathLst>
            </a:custGeom>
            <a:solidFill>
              <a:srgbClr val="00503C"/>
            </a:solidFill>
            <a:ln>
              <a:noFill/>
            </a:ln>
          </p:spPr>
          <p:txBody>
            <a:bodyPr lIns="91425" tIns="45700" rIns="91425" bIns="4570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F7F7F"/>
                </a:solidFill>
                <a:effectLst/>
                <a:uLnTx/>
                <a:uFillTx/>
                <a:latin typeface="Arial"/>
                <a:ea typeface="+mn-ea"/>
                <a:cs typeface="+mn-cs"/>
              </a:endParaRPr>
            </a:p>
          </p:txBody>
        </p:sp>
        <p:sp>
          <p:nvSpPr>
            <p:cNvPr id="51" name="Google Shape;301;p14"/>
            <p:cNvSpPr>
              <a:spLocks/>
            </p:cNvSpPr>
            <p:nvPr/>
          </p:nvSpPr>
          <p:spPr bwMode="auto">
            <a:xfrm>
              <a:off x="7241621" y="2819081"/>
              <a:ext cx="1341218" cy="367672"/>
            </a:xfrm>
            <a:custGeom>
              <a:avLst/>
              <a:gdLst>
                <a:gd name="T0" fmla="*/ 669 w 753"/>
                <a:gd name="T1" fmla="*/ 173 h 173"/>
                <a:gd name="T2" fmla="*/ 9 w 753"/>
                <a:gd name="T3" fmla="*/ 173 h 173"/>
                <a:gd name="T4" fmla="*/ 3 w 753"/>
                <a:gd name="T5" fmla="*/ 164 h 173"/>
                <a:gd name="T6" fmla="*/ 73 w 753"/>
                <a:gd name="T7" fmla="*/ 89 h 173"/>
                <a:gd name="T8" fmla="*/ 73 w 753"/>
                <a:gd name="T9" fmla="*/ 83 h 173"/>
                <a:gd name="T10" fmla="*/ 3 w 753"/>
                <a:gd name="T11" fmla="*/ 8 h 173"/>
                <a:gd name="T12" fmla="*/ 9 w 753"/>
                <a:gd name="T13" fmla="*/ 0 h 173"/>
                <a:gd name="T14" fmla="*/ 669 w 753"/>
                <a:gd name="T15" fmla="*/ 0 h 173"/>
                <a:gd name="T16" fmla="*/ 675 w 753"/>
                <a:gd name="T17" fmla="*/ 2 h 173"/>
                <a:gd name="T18" fmla="*/ 751 w 753"/>
                <a:gd name="T19" fmla="*/ 83 h 173"/>
                <a:gd name="T20" fmla="*/ 751 w 753"/>
                <a:gd name="T21" fmla="*/ 89 h 173"/>
                <a:gd name="T22" fmla="*/ 675 w 753"/>
                <a:gd name="T23" fmla="*/ 170 h 173"/>
                <a:gd name="T24" fmla="*/ 669 w 753"/>
                <a:gd name="T25"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3" h="173" extrusionOk="0">
                  <a:moveTo>
                    <a:pt x="669" y="173"/>
                  </a:moveTo>
                  <a:cubicBezTo>
                    <a:pt x="9" y="173"/>
                    <a:pt x="9" y="173"/>
                    <a:pt x="9" y="173"/>
                  </a:cubicBezTo>
                  <a:cubicBezTo>
                    <a:pt x="3" y="173"/>
                    <a:pt x="0" y="168"/>
                    <a:pt x="3" y="164"/>
                  </a:cubicBezTo>
                  <a:cubicBezTo>
                    <a:pt x="73" y="89"/>
                    <a:pt x="73" y="89"/>
                    <a:pt x="73" y="89"/>
                  </a:cubicBezTo>
                  <a:cubicBezTo>
                    <a:pt x="75" y="87"/>
                    <a:pt x="75" y="85"/>
                    <a:pt x="73" y="83"/>
                  </a:cubicBezTo>
                  <a:cubicBezTo>
                    <a:pt x="3" y="8"/>
                    <a:pt x="3" y="8"/>
                    <a:pt x="3" y="8"/>
                  </a:cubicBezTo>
                  <a:cubicBezTo>
                    <a:pt x="0" y="4"/>
                    <a:pt x="3" y="0"/>
                    <a:pt x="9" y="0"/>
                  </a:cubicBezTo>
                  <a:cubicBezTo>
                    <a:pt x="669" y="0"/>
                    <a:pt x="669" y="0"/>
                    <a:pt x="669" y="0"/>
                  </a:cubicBezTo>
                  <a:cubicBezTo>
                    <a:pt x="671" y="0"/>
                    <a:pt x="674" y="1"/>
                    <a:pt x="675" y="2"/>
                  </a:cubicBezTo>
                  <a:cubicBezTo>
                    <a:pt x="751" y="83"/>
                    <a:pt x="751" y="83"/>
                    <a:pt x="751" y="83"/>
                  </a:cubicBezTo>
                  <a:cubicBezTo>
                    <a:pt x="753" y="85"/>
                    <a:pt x="753" y="87"/>
                    <a:pt x="751" y="89"/>
                  </a:cubicBezTo>
                  <a:cubicBezTo>
                    <a:pt x="675" y="170"/>
                    <a:pt x="675" y="170"/>
                    <a:pt x="675" y="170"/>
                  </a:cubicBezTo>
                  <a:cubicBezTo>
                    <a:pt x="674" y="172"/>
                    <a:pt x="671" y="173"/>
                    <a:pt x="669" y="173"/>
                  </a:cubicBezTo>
                  <a:close/>
                </a:path>
              </a:pathLst>
            </a:custGeom>
            <a:solidFill>
              <a:srgbClr val="2F526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F7F7F"/>
                </a:solidFill>
                <a:effectLst/>
                <a:uLnTx/>
                <a:uFillTx/>
                <a:latin typeface="Arial"/>
                <a:ea typeface="+mn-ea"/>
                <a:cs typeface="+mn-cs"/>
              </a:endParaRPr>
            </a:p>
          </p:txBody>
        </p:sp>
        <p:sp>
          <p:nvSpPr>
            <p:cNvPr id="52" name="Google Shape;299;p14"/>
            <p:cNvSpPr>
              <a:spLocks/>
            </p:cNvSpPr>
            <p:nvPr/>
          </p:nvSpPr>
          <p:spPr bwMode="auto">
            <a:xfrm>
              <a:off x="8534635" y="2809893"/>
              <a:ext cx="1278314" cy="367672"/>
            </a:xfrm>
            <a:custGeom>
              <a:avLst/>
              <a:gdLst>
                <a:gd name="T0" fmla="*/ 669 w 753"/>
                <a:gd name="T1" fmla="*/ 173 h 173"/>
                <a:gd name="T2" fmla="*/ 10 w 753"/>
                <a:gd name="T3" fmla="*/ 173 h 173"/>
                <a:gd name="T4" fmla="*/ 3 w 753"/>
                <a:gd name="T5" fmla="*/ 164 h 173"/>
                <a:gd name="T6" fmla="*/ 73 w 753"/>
                <a:gd name="T7" fmla="*/ 89 h 173"/>
                <a:gd name="T8" fmla="*/ 73 w 753"/>
                <a:gd name="T9" fmla="*/ 83 h 173"/>
                <a:gd name="T10" fmla="*/ 3 w 753"/>
                <a:gd name="T11" fmla="*/ 8 h 173"/>
                <a:gd name="T12" fmla="*/ 10 w 753"/>
                <a:gd name="T13" fmla="*/ 0 h 173"/>
                <a:gd name="T14" fmla="*/ 669 w 753"/>
                <a:gd name="T15" fmla="*/ 0 h 173"/>
                <a:gd name="T16" fmla="*/ 675 w 753"/>
                <a:gd name="T17" fmla="*/ 2 h 173"/>
                <a:gd name="T18" fmla="*/ 751 w 753"/>
                <a:gd name="T19" fmla="*/ 83 h 173"/>
                <a:gd name="T20" fmla="*/ 751 w 753"/>
                <a:gd name="T21" fmla="*/ 89 h 173"/>
                <a:gd name="T22" fmla="*/ 675 w 753"/>
                <a:gd name="T23" fmla="*/ 170 h 173"/>
                <a:gd name="T24" fmla="*/ 669 w 753"/>
                <a:gd name="T25"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3" h="173" extrusionOk="0">
                  <a:moveTo>
                    <a:pt x="669" y="173"/>
                  </a:moveTo>
                  <a:cubicBezTo>
                    <a:pt x="10" y="173"/>
                    <a:pt x="10" y="173"/>
                    <a:pt x="10" y="173"/>
                  </a:cubicBezTo>
                  <a:cubicBezTo>
                    <a:pt x="3" y="173"/>
                    <a:pt x="0" y="168"/>
                    <a:pt x="3" y="164"/>
                  </a:cubicBezTo>
                  <a:cubicBezTo>
                    <a:pt x="73" y="89"/>
                    <a:pt x="73" y="89"/>
                    <a:pt x="73" y="89"/>
                  </a:cubicBezTo>
                  <a:cubicBezTo>
                    <a:pt x="75" y="87"/>
                    <a:pt x="75" y="85"/>
                    <a:pt x="73" y="83"/>
                  </a:cubicBezTo>
                  <a:cubicBezTo>
                    <a:pt x="3" y="8"/>
                    <a:pt x="3" y="8"/>
                    <a:pt x="3" y="8"/>
                  </a:cubicBezTo>
                  <a:cubicBezTo>
                    <a:pt x="0" y="4"/>
                    <a:pt x="3" y="0"/>
                    <a:pt x="10" y="0"/>
                  </a:cubicBezTo>
                  <a:cubicBezTo>
                    <a:pt x="669" y="0"/>
                    <a:pt x="669" y="0"/>
                    <a:pt x="669" y="0"/>
                  </a:cubicBezTo>
                  <a:cubicBezTo>
                    <a:pt x="671" y="0"/>
                    <a:pt x="674" y="1"/>
                    <a:pt x="675" y="2"/>
                  </a:cubicBezTo>
                  <a:cubicBezTo>
                    <a:pt x="751" y="83"/>
                    <a:pt x="751" y="83"/>
                    <a:pt x="751" y="83"/>
                  </a:cubicBezTo>
                  <a:cubicBezTo>
                    <a:pt x="753" y="85"/>
                    <a:pt x="753" y="87"/>
                    <a:pt x="751" y="89"/>
                  </a:cubicBezTo>
                  <a:cubicBezTo>
                    <a:pt x="675" y="170"/>
                    <a:pt x="675" y="170"/>
                    <a:pt x="675" y="170"/>
                  </a:cubicBezTo>
                  <a:cubicBezTo>
                    <a:pt x="674" y="172"/>
                    <a:pt x="671" y="173"/>
                    <a:pt x="669" y="173"/>
                  </a:cubicBezTo>
                  <a:close/>
                </a:path>
              </a:pathLst>
            </a:custGeom>
            <a:solidFill>
              <a:srgbClr val="61605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4" name="Google Shape;298;p14"/>
            <p:cNvSpPr>
              <a:spLocks/>
            </p:cNvSpPr>
            <p:nvPr/>
          </p:nvSpPr>
          <p:spPr bwMode="auto">
            <a:xfrm>
              <a:off x="962819" y="2790748"/>
              <a:ext cx="1215606" cy="386863"/>
            </a:xfrm>
            <a:custGeom>
              <a:avLst/>
              <a:gdLst>
                <a:gd name="T0" fmla="*/ 674 w 758"/>
                <a:gd name="T1" fmla="*/ 173 h 173"/>
                <a:gd name="T2" fmla="*/ 8 w 758"/>
                <a:gd name="T3" fmla="*/ 173 h 173"/>
                <a:gd name="T4" fmla="*/ 0 w 758"/>
                <a:gd name="T5" fmla="*/ 167 h 173"/>
                <a:gd name="T6" fmla="*/ 0 w 758"/>
                <a:gd name="T7" fmla="*/ 5 h 173"/>
                <a:gd name="T8" fmla="*/ 8 w 758"/>
                <a:gd name="T9" fmla="*/ 0 h 173"/>
                <a:gd name="T10" fmla="*/ 674 w 758"/>
                <a:gd name="T11" fmla="*/ 0 h 173"/>
                <a:gd name="T12" fmla="*/ 680 w 758"/>
                <a:gd name="T13" fmla="*/ 2 h 173"/>
                <a:gd name="T14" fmla="*/ 756 w 758"/>
                <a:gd name="T15" fmla="*/ 83 h 173"/>
                <a:gd name="T16" fmla="*/ 756 w 758"/>
                <a:gd name="T17" fmla="*/ 89 h 173"/>
                <a:gd name="T18" fmla="*/ 680 w 758"/>
                <a:gd name="T19" fmla="*/ 170 h 173"/>
                <a:gd name="T20" fmla="*/ 674 w 758"/>
                <a:gd name="T21"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8" h="173" extrusionOk="0">
                  <a:moveTo>
                    <a:pt x="674" y="173"/>
                  </a:moveTo>
                  <a:cubicBezTo>
                    <a:pt x="8" y="173"/>
                    <a:pt x="8" y="173"/>
                    <a:pt x="8" y="173"/>
                  </a:cubicBezTo>
                  <a:cubicBezTo>
                    <a:pt x="4" y="173"/>
                    <a:pt x="0" y="170"/>
                    <a:pt x="0" y="167"/>
                  </a:cubicBezTo>
                  <a:cubicBezTo>
                    <a:pt x="0" y="5"/>
                    <a:pt x="0" y="5"/>
                    <a:pt x="0" y="5"/>
                  </a:cubicBezTo>
                  <a:cubicBezTo>
                    <a:pt x="0" y="2"/>
                    <a:pt x="4" y="0"/>
                    <a:pt x="8" y="0"/>
                  </a:cubicBezTo>
                  <a:cubicBezTo>
                    <a:pt x="674" y="0"/>
                    <a:pt x="674" y="0"/>
                    <a:pt x="674" y="0"/>
                  </a:cubicBezTo>
                  <a:cubicBezTo>
                    <a:pt x="677" y="0"/>
                    <a:pt x="679" y="1"/>
                    <a:pt x="680" y="2"/>
                  </a:cubicBezTo>
                  <a:cubicBezTo>
                    <a:pt x="756" y="83"/>
                    <a:pt x="756" y="83"/>
                    <a:pt x="756" y="83"/>
                  </a:cubicBezTo>
                  <a:cubicBezTo>
                    <a:pt x="758" y="85"/>
                    <a:pt x="758" y="87"/>
                    <a:pt x="756" y="89"/>
                  </a:cubicBezTo>
                  <a:cubicBezTo>
                    <a:pt x="680" y="170"/>
                    <a:pt x="680" y="170"/>
                    <a:pt x="680" y="170"/>
                  </a:cubicBezTo>
                  <a:cubicBezTo>
                    <a:pt x="679" y="172"/>
                    <a:pt x="677" y="173"/>
                    <a:pt x="674" y="173"/>
                  </a:cubicBezTo>
                  <a:close/>
                </a:path>
              </a:pathLst>
            </a:custGeom>
            <a:solidFill>
              <a:srgbClr val="00503C"/>
            </a:solidFill>
            <a:ln>
              <a:noFill/>
            </a:ln>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7" name="Google Shape;302;p14"/>
            <p:cNvSpPr txBox="1">
              <a:spLocks noChangeArrowheads="1"/>
            </p:cNvSpPr>
            <p:nvPr/>
          </p:nvSpPr>
          <p:spPr bwMode="auto">
            <a:xfrm>
              <a:off x="1160167" y="2777305"/>
              <a:ext cx="104926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
                  <a:srgbClr val="23929E"/>
                </a:buClr>
                <a:buSzPts val="5100"/>
                <a:buFont typeface="Open Sans Semibold" panose="020B0706030804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Open Sans Semibold" panose="020B0706030804020204" pitchFamily="34" charset="0"/>
                  <a:ea typeface="+mn-ea"/>
                  <a:cs typeface="Open Sans Semibold" panose="020B0706030804020204" pitchFamily="34" charset="0"/>
                  <a:sym typeface="Open Sans Semibold" panose="020B0706030804020204" pitchFamily="34" charset="0"/>
                </a:rPr>
                <a:t>ABRIL</a:t>
              </a:r>
              <a:endParaRPr kumimoji="0" lang="en-US" altLang="en-US"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2" name="Google Shape;302;p14"/>
            <p:cNvSpPr txBox="1">
              <a:spLocks noChangeArrowheads="1"/>
            </p:cNvSpPr>
            <p:nvPr/>
          </p:nvSpPr>
          <p:spPr bwMode="auto">
            <a:xfrm>
              <a:off x="6100965" y="2805216"/>
              <a:ext cx="1124428" cy="61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
                  <a:srgbClr val="23929E"/>
                </a:buClr>
                <a:buSzPts val="5100"/>
                <a:buFont typeface="Open Sans Semibold" panose="020B0706030804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Open Sans Semibold" panose="020B0706030804020204" pitchFamily="34" charset="0"/>
                  <a:ea typeface="+mn-ea"/>
                  <a:cs typeface="Open Sans Semibold" panose="020B0706030804020204" pitchFamily="34" charset="0"/>
                  <a:sym typeface="Open Sans Semibold" panose="020B0706030804020204" pitchFamily="34" charset="0"/>
                </a:rPr>
                <a:t>AGOSTO</a:t>
              </a: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3" name="Google Shape;302;p14"/>
            <p:cNvSpPr txBox="1">
              <a:spLocks noChangeArrowheads="1"/>
            </p:cNvSpPr>
            <p:nvPr/>
          </p:nvSpPr>
          <p:spPr bwMode="auto">
            <a:xfrm>
              <a:off x="7357768" y="2845645"/>
              <a:ext cx="135046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
                  <a:srgbClr val="23929E"/>
                </a:buClr>
                <a:buSzPts val="5100"/>
                <a:buFont typeface="Open Sans Semibold" panose="020B0706030804020204" pitchFamily="34" charset="0"/>
                <a:buNone/>
                <a:tabLst/>
                <a:defRPr/>
              </a:pPr>
              <a:r>
                <a:rPr kumimoji="0" lang="en-US" altLang="en-US" sz="1800" b="1" i="0" u="none" strike="noStrike" kern="1200" cap="none" spc="0" normalizeH="0" baseline="0" noProof="0" dirty="0">
                  <a:ln>
                    <a:noFill/>
                  </a:ln>
                  <a:solidFill>
                    <a:prstClr val="white"/>
                  </a:solidFill>
                  <a:effectLst/>
                  <a:uLnTx/>
                  <a:uFillTx/>
                  <a:latin typeface="Open Sans Semibold" panose="020B0706030804020204" pitchFamily="34" charset="0"/>
                  <a:ea typeface="+mn-ea"/>
                  <a:cs typeface="Open Sans Semibold" panose="020B0706030804020204" pitchFamily="34" charset="0"/>
                  <a:sym typeface="Open Sans Semibold" panose="020B0706030804020204" pitchFamily="34" charset="0"/>
                </a:rPr>
                <a:t>SEPTIEMBRE</a:t>
              </a:r>
              <a:endParaRPr kumimoji="0" lang="en-US" altLang="en-US" sz="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4" name="Google Shape;302;p14"/>
            <p:cNvSpPr txBox="1">
              <a:spLocks noChangeArrowheads="1"/>
            </p:cNvSpPr>
            <p:nvPr/>
          </p:nvSpPr>
          <p:spPr bwMode="auto">
            <a:xfrm>
              <a:off x="8629591" y="2794616"/>
              <a:ext cx="112442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
                  <a:srgbClr val="23929E"/>
                </a:buClr>
                <a:buSzPts val="5100"/>
                <a:buFont typeface="Open Sans Semibold" panose="020B0706030804020204" pitchFamily="34" charset="0"/>
                <a:buNone/>
                <a:tabLst/>
                <a:defRPr/>
              </a:pPr>
              <a:r>
                <a:rPr kumimoji="0" lang="en-US" altLang="en-US" sz="2000" b="1" i="0" u="none" strike="noStrike" kern="1200" cap="none" spc="0" normalizeH="0" baseline="0" noProof="0" dirty="0">
                  <a:ln>
                    <a:noFill/>
                  </a:ln>
                  <a:solidFill>
                    <a:prstClr val="white"/>
                  </a:solidFill>
                  <a:effectLst/>
                  <a:uLnTx/>
                  <a:uFillTx/>
                  <a:latin typeface="Open Sans Semibold" panose="020B0706030804020204" pitchFamily="34" charset="0"/>
                  <a:ea typeface="+mn-ea"/>
                  <a:cs typeface="Open Sans Semibold" panose="020B0706030804020204" pitchFamily="34" charset="0"/>
                  <a:sym typeface="Open Sans Semibold" panose="020B0706030804020204" pitchFamily="34" charset="0"/>
                </a:rPr>
                <a:t>OCTUBRE</a:t>
              </a:r>
              <a:endParaRPr kumimoji="0" lang="en-US" altLang="en-US" sz="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 name="Google Shape;301;p14"/>
            <p:cNvSpPr>
              <a:spLocks/>
            </p:cNvSpPr>
            <p:nvPr/>
          </p:nvSpPr>
          <p:spPr bwMode="auto">
            <a:xfrm>
              <a:off x="2176685" y="2802110"/>
              <a:ext cx="1341218" cy="367672"/>
            </a:xfrm>
            <a:custGeom>
              <a:avLst/>
              <a:gdLst>
                <a:gd name="T0" fmla="*/ 669 w 753"/>
                <a:gd name="T1" fmla="*/ 173 h 173"/>
                <a:gd name="T2" fmla="*/ 9 w 753"/>
                <a:gd name="T3" fmla="*/ 173 h 173"/>
                <a:gd name="T4" fmla="*/ 3 w 753"/>
                <a:gd name="T5" fmla="*/ 164 h 173"/>
                <a:gd name="T6" fmla="*/ 73 w 753"/>
                <a:gd name="T7" fmla="*/ 89 h 173"/>
                <a:gd name="T8" fmla="*/ 73 w 753"/>
                <a:gd name="T9" fmla="*/ 83 h 173"/>
                <a:gd name="T10" fmla="*/ 3 w 753"/>
                <a:gd name="T11" fmla="*/ 8 h 173"/>
                <a:gd name="T12" fmla="*/ 9 w 753"/>
                <a:gd name="T13" fmla="*/ 0 h 173"/>
                <a:gd name="T14" fmla="*/ 669 w 753"/>
                <a:gd name="T15" fmla="*/ 0 h 173"/>
                <a:gd name="T16" fmla="*/ 675 w 753"/>
                <a:gd name="T17" fmla="*/ 2 h 173"/>
                <a:gd name="T18" fmla="*/ 751 w 753"/>
                <a:gd name="T19" fmla="*/ 83 h 173"/>
                <a:gd name="T20" fmla="*/ 751 w 753"/>
                <a:gd name="T21" fmla="*/ 89 h 173"/>
                <a:gd name="T22" fmla="*/ 675 w 753"/>
                <a:gd name="T23" fmla="*/ 170 h 173"/>
                <a:gd name="T24" fmla="*/ 669 w 753"/>
                <a:gd name="T25"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3" h="173" extrusionOk="0">
                  <a:moveTo>
                    <a:pt x="669" y="173"/>
                  </a:moveTo>
                  <a:cubicBezTo>
                    <a:pt x="9" y="173"/>
                    <a:pt x="9" y="173"/>
                    <a:pt x="9" y="173"/>
                  </a:cubicBezTo>
                  <a:cubicBezTo>
                    <a:pt x="3" y="173"/>
                    <a:pt x="0" y="168"/>
                    <a:pt x="3" y="164"/>
                  </a:cubicBezTo>
                  <a:cubicBezTo>
                    <a:pt x="73" y="89"/>
                    <a:pt x="73" y="89"/>
                    <a:pt x="73" y="89"/>
                  </a:cubicBezTo>
                  <a:cubicBezTo>
                    <a:pt x="75" y="87"/>
                    <a:pt x="75" y="85"/>
                    <a:pt x="73" y="83"/>
                  </a:cubicBezTo>
                  <a:cubicBezTo>
                    <a:pt x="3" y="8"/>
                    <a:pt x="3" y="8"/>
                    <a:pt x="3" y="8"/>
                  </a:cubicBezTo>
                  <a:cubicBezTo>
                    <a:pt x="0" y="4"/>
                    <a:pt x="3" y="0"/>
                    <a:pt x="9" y="0"/>
                  </a:cubicBezTo>
                  <a:cubicBezTo>
                    <a:pt x="669" y="0"/>
                    <a:pt x="669" y="0"/>
                    <a:pt x="669" y="0"/>
                  </a:cubicBezTo>
                  <a:cubicBezTo>
                    <a:pt x="671" y="0"/>
                    <a:pt x="674" y="1"/>
                    <a:pt x="675" y="2"/>
                  </a:cubicBezTo>
                  <a:cubicBezTo>
                    <a:pt x="751" y="83"/>
                    <a:pt x="751" y="83"/>
                    <a:pt x="751" y="83"/>
                  </a:cubicBezTo>
                  <a:cubicBezTo>
                    <a:pt x="753" y="85"/>
                    <a:pt x="753" y="87"/>
                    <a:pt x="751" y="89"/>
                  </a:cubicBezTo>
                  <a:cubicBezTo>
                    <a:pt x="675" y="170"/>
                    <a:pt x="675" y="170"/>
                    <a:pt x="675" y="170"/>
                  </a:cubicBezTo>
                  <a:cubicBezTo>
                    <a:pt x="674" y="172"/>
                    <a:pt x="671" y="173"/>
                    <a:pt x="669" y="173"/>
                  </a:cubicBezTo>
                  <a:close/>
                </a:path>
              </a:pathLst>
            </a:custGeom>
            <a:solidFill>
              <a:srgbClr val="2F526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F7F7F"/>
                </a:solidFill>
                <a:effectLst/>
                <a:uLnTx/>
                <a:uFillTx/>
                <a:latin typeface="Arial"/>
                <a:ea typeface="+mn-ea"/>
                <a:cs typeface="+mn-cs"/>
              </a:endParaRPr>
            </a:p>
          </p:txBody>
        </p:sp>
        <p:sp>
          <p:nvSpPr>
            <p:cNvPr id="48" name="Google Shape;299;p14"/>
            <p:cNvSpPr>
              <a:spLocks/>
            </p:cNvSpPr>
            <p:nvPr/>
          </p:nvSpPr>
          <p:spPr bwMode="auto">
            <a:xfrm>
              <a:off x="3502938" y="2809939"/>
              <a:ext cx="1278314" cy="367672"/>
            </a:xfrm>
            <a:custGeom>
              <a:avLst/>
              <a:gdLst>
                <a:gd name="T0" fmla="*/ 669 w 753"/>
                <a:gd name="T1" fmla="*/ 173 h 173"/>
                <a:gd name="T2" fmla="*/ 10 w 753"/>
                <a:gd name="T3" fmla="*/ 173 h 173"/>
                <a:gd name="T4" fmla="*/ 3 w 753"/>
                <a:gd name="T5" fmla="*/ 164 h 173"/>
                <a:gd name="T6" fmla="*/ 73 w 753"/>
                <a:gd name="T7" fmla="*/ 89 h 173"/>
                <a:gd name="T8" fmla="*/ 73 w 753"/>
                <a:gd name="T9" fmla="*/ 83 h 173"/>
                <a:gd name="T10" fmla="*/ 3 w 753"/>
                <a:gd name="T11" fmla="*/ 8 h 173"/>
                <a:gd name="T12" fmla="*/ 10 w 753"/>
                <a:gd name="T13" fmla="*/ 0 h 173"/>
                <a:gd name="T14" fmla="*/ 669 w 753"/>
                <a:gd name="T15" fmla="*/ 0 h 173"/>
                <a:gd name="T16" fmla="*/ 675 w 753"/>
                <a:gd name="T17" fmla="*/ 2 h 173"/>
                <a:gd name="T18" fmla="*/ 751 w 753"/>
                <a:gd name="T19" fmla="*/ 83 h 173"/>
                <a:gd name="T20" fmla="*/ 751 w 753"/>
                <a:gd name="T21" fmla="*/ 89 h 173"/>
                <a:gd name="T22" fmla="*/ 675 w 753"/>
                <a:gd name="T23" fmla="*/ 170 h 173"/>
                <a:gd name="T24" fmla="*/ 669 w 753"/>
                <a:gd name="T25"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3" h="173" extrusionOk="0">
                  <a:moveTo>
                    <a:pt x="669" y="173"/>
                  </a:moveTo>
                  <a:cubicBezTo>
                    <a:pt x="10" y="173"/>
                    <a:pt x="10" y="173"/>
                    <a:pt x="10" y="173"/>
                  </a:cubicBezTo>
                  <a:cubicBezTo>
                    <a:pt x="3" y="173"/>
                    <a:pt x="0" y="168"/>
                    <a:pt x="3" y="164"/>
                  </a:cubicBezTo>
                  <a:cubicBezTo>
                    <a:pt x="73" y="89"/>
                    <a:pt x="73" y="89"/>
                    <a:pt x="73" y="89"/>
                  </a:cubicBezTo>
                  <a:cubicBezTo>
                    <a:pt x="75" y="87"/>
                    <a:pt x="75" y="85"/>
                    <a:pt x="73" y="83"/>
                  </a:cubicBezTo>
                  <a:cubicBezTo>
                    <a:pt x="3" y="8"/>
                    <a:pt x="3" y="8"/>
                    <a:pt x="3" y="8"/>
                  </a:cubicBezTo>
                  <a:cubicBezTo>
                    <a:pt x="0" y="4"/>
                    <a:pt x="3" y="0"/>
                    <a:pt x="10" y="0"/>
                  </a:cubicBezTo>
                  <a:cubicBezTo>
                    <a:pt x="669" y="0"/>
                    <a:pt x="669" y="0"/>
                    <a:pt x="669" y="0"/>
                  </a:cubicBezTo>
                  <a:cubicBezTo>
                    <a:pt x="671" y="0"/>
                    <a:pt x="674" y="1"/>
                    <a:pt x="675" y="2"/>
                  </a:cubicBezTo>
                  <a:cubicBezTo>
                    <a:pt x="751" y="83"/>
                    <a:pt x="751" y="83"/>
                    <a:pt x="751" y="83"/>
                  </a:cubicBezTo>
                  <a:cubicBezTo>
                    <a:pt x="753" y="85"/>
                    <a:pt x="753" y="87"/>
                    <a:pt x="751" y="89"/>
                  </a:cubicBezTo>
                  <a:cubicBezTo>
                    <a:pt x="675" y="170"/>
                    <a:pt x="675" y="170"/>
                    <a:pt x="675" y="170"/>
                  </a:cubicBezTo>
                  <a:cubicBezTo>
                    <a:pt x="674" y="172"/>
                    <a:pt x="671" y="173"/>
                    <a:pt x="669" y="173"/>
                  </a:cubicBezTo>
                  <a:close/>
                </a:path>
              </a:pathLst>
            </a:custGeom>
            <a:solidFill>
              <a:srgbClr val="61605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9" name="Google Shape;300;p14"/>
            <p:cNvSpPr>
              <a:spLocks/>
            </p:cNvSpPr>
            <p:nvPr/>
          </p:nvSpPr>
          <p:spPr bwMode="auto">
            <a:xfrm>
              <a:off x="4767997" y="2809713"/>
              <a:ext cx="1202978" cy="367672"/>
            </a:xfrm>
            <a:custGeom>
              <a:avLst/>
              <a:gdLst>
                <a:gd name="T0" fmla="*/ 669 w 753"/>
                <a:gd name="T1" fmla="*/ 173 h 173"/>
                <a:gd name="T2" fmla="*/ 9 w 753"/>
                <a:gd name="T3" fmla="*/ 173 h 173"/>
                <a:gd name="T4" fmla="*/ 3 w 753"/>
                <a:gd name="T5" fmla="*/ 164 h 173"/>
                <a:gd name="T6" fmla="*/ 73 w 753"/>
                <a:gd name="T7" fmla="*/ 89 h 173"/>
                <a:gd name="T8" fmla="*/ 73 w 753"/>
                <a:gd name="T9" fmla="*/ 83 h 173"/>
                <a:gd name="T10" fmla="*/ 3 w 753"/>
                <a:gd name="T11" fmla="*/ 8 h 173"/>
                <a:gd name="T12" fmla="*/ 9 w 753"/>
                <a:gd name="T13" fmla="*/ 0 h 173"/>
                <a:gd name="T14" fmla="*/ 669 w 753"/>
                <a:gd name="T15" fmla="*/ 0 h 173"/>
                <a:gd name="T16" fmla="*/ 675 w 753"/>
                <a:gd name="T17" fmla="*/ 2 h 173"/>
                <a:gd name="T18" fmla="*/ 751 w 753"/>
                <a:gd name="T19" fmla="*/ 83 h 173"/>
                <a:gd name="T20" fmla="*/ 751 w 753"/>
                <a:gd name="T21" fmla="*/ 89 h 173"/>
                <a:gd name="T22" fmla="*/ 675 w 753"/>
                <a:gd name="T23" fmla="*/ 170 h 173"/>
                <a:gd name="T24" fmla="*/ 669 w 753"/>
                <a:gd name="T25"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3" h="173" extrusionOk="0">
                  <a:moveTo>
                    <a:pt x="669" y="173"/>
                  </a:moveTo>
                  <a:cubicBezTo>
                    <a:pt x="9" y="173"/>
                    <a:pt x="9" y="173"/>
                    <a:pt x="9" y="173"/>
                  </a:cubicBezTo>
                  <a:cubicBezTo>
                    <a:pt x="3" y="173"/>
                    <a:pt x="0" y="168"/>
                    <a:pt x="3" y="164"/>
                  </a:cubicBezTo>
                  <a:cubicBezTo>
                    <a:pt x="73" y="89"/>
                    <a:pt x="73" y="89"/>
                    <a:pt x="73" y="89"/>
                  </a:cubicBezTo>
                  <a:cubicBezTo>
                    <a:pt x="75" y="87"/>
                    <a:pt x="75" y="85"/>
                    <a:pt x="73" y="83"/>
                  </a:cubicBezTo>
                  <a:cubicBezTo>
                    <a:pt x="3" y="8"/>
                    <a:pt x="3" y="8"/>
                    <a:pt x="3" y="8"/>
                  </a:cubicBezTo>
                  <a:cubicBezTo>
                    <a:pt x="0" y="4"/>
                    <a:pt x="3" y="0"/>
                    <a:pt x="9" y="0"/>
                  </a:cubicBezTo>
                  <a:cubicBezTo>
                    <a:pt x="669" y="0"/>
                    <a:pt x="669" y="0"/>
                    <a:pt x="669" y="0"/>
                  </a:cubicBezTo>
                  <a:cubicBezTo>
                    <a:pt x="671" y="0"/>
                    <a:pt x="674" y="1"/>
                    <a:pt x="675" y="2"/>
                  </a:cubicBezTo>
                  <a:cubicBezTo>
                    <a:pt x="751" y="83"/>
                    <a:pt x="751" y="83"/>
                    <a:pt x="751" y="83"/>
                  </a:cubicBezTo>
                  <a:cubicBezTo>
                    <a:pt x="753" y="85"/>
                    <a:pt x="753" y="87"/>
                    <a:pt x="751" y="89"/>
                  </a:cubicBezTo>
                  <a:cubicBezTo>
                    <a:pt x="675" y="170"/>
                    <a:pt x="675" y="170"/>
                    <a:pt x="675" y="170"/>
                  </a:cubicBezTo>
                  <a:cubicBezTo>
                    <a:pt x="674" y="172"/>
                    <a:pt x="671" y="173"/>
                    <a:pt x="669" y="173"/>
                  </a:cubicBezTo>
                  <a:close/>
                </a:path>
              </a:pathLst>
            </a:custGeom>
            <a:solidFill>
              <a:schemeClr val="bg1">
                <a:lumMod val="65000"/>
              </a:schemeClr>
            </a:solidFill>
            <a:ln>
              <a:noFill/>
            </a:ln>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9" name="Google Shape;302;p14"/>
            <p:cNvSpPr txBox="1">
              <a:spLocks noChangeArrowheads="1"/>
            </p:cNvSpPr>
            <p:nvPr/>
          </p:nvSpPr>
          <p:spPr bwMode="auto">
            <a:xfrm>
              <a:off x="2448839" y="2794615"/>
              <a:ext cx="104926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
                  <a:srgbClr val="23929E"/>
                </a:buClr>
                <a:buSzPts val="5100"/>
                <a:buFont typeface="Open Sans Semibold" panose="020B0706030804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Open Sans Semibold" panose="020B0706030804020204" pitchFamily="34" charset="0"/>
                  <a:ea typeface="+mn-ea"/>
                  <a:cs typeface="Open Sans Semibold" panose="020B0706030804020204" pitchFamily="34" charset="0"/>
                  <a:sym typeface="Open Sans Semibold" panose="020B0706030804020204" pitchFamily="34" charset="0"/>
                </a:rPr>
                <a:t>MAYO</a:t>
              </a: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0" name="Google Shape;302;p14"/>
            <p:cNvSpPr txBox="1">
              <a:spLocks noChangeArrowheads="1"/>
            </p:cNvSpPr>
            <p:nvPr/>
          </p:nvSpPr>
          <p:spPr bwMode="auto">
            <a:xfrm>
              <a:off x="3754874" y="2804002"/>
              <a:ext cx="1017359"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
                  <a:srgbClr val="23929E"/>
                </a:buClr>
                <a:buSzPts val="5100"/>
                <a:buFont typeface="Open Sans Semibold" panose="020B0706030804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Open Sans Semibold" panose="020B0706030804020204" pitchFamily="34" charset="0"/>
                  <a:ea typeface="+mn-ea"/>
                  <a:cs typeface="Open Sans Semibold" panose="020B0706030804020204" pitchFamily="34" charset="0"/>
                  <a:sym typeface="Open Sans Semibold" panose="020B0706030804020204" pitchFamily="34" charset="0"/>
                </a:rPr>
                <a:t>JUNIO</a:t>
              </a: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1" name="Google Shape;302;p14"/>
            <p:cNvSpPr txBox="1">
              <a:spLocks noChangeArrowheads="1"/>
            </p:cNvSpPr>
            <p:nvPr/>
          </p:nvSpPr>
          <p:spPr bwMode="auto">
            <a:xfrm>
              <a:off x="5012379" y="2804001"/>
              <a:ext cx="104926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
                  <a:srgbClr val="23929E"/>
                </a:buClr>
                <a:buSzPts val="5100"/>
                <a:buFont typeface="Open Sans Semibold" panose="020B0706030804020204" pitchFamily="34" charset="0"/>
                <a:buNone/>
                <a:tabLst/>
                <a:defRPr/>
              </a:pPr>
              <a:r>
                <a:rPr kumimoji="0" lang="en-US" altLang="en-US" sz="2400" b="1" i="0" u="none" strike="noStrike" kern="1200" cap="none" spc="0" normalizeH="0" baseline="0" noProof="0" dirty="0">
                  <a:ln>
                    <a:noFill/>
                  </a:ln>
                  <a:solidFill>
                    <a:prstClr val="white"/>
                  </a:solidFill>
                  <a:effectLst/>
                  <a:uLnTx/>
                  <a:uFillTx/>
                  <a:latin typeface="Open Sans Semibold" panose="020B0706030804020204" pitchFamily="34" charset="0"/>
                  <a:ea typeface="+mn-ea"/>
                  <a:cs typeface="Open Sans Semibold" panose="020B0706030804020204" pitchFamily="34" charset="0"/>
                  <a:sym typeface="Open Sans Semibold" panose="020B0706030804020204" pitchFamily="34" charset="0"/>
                </a:rPr>
                <a:t>JULIO</a:t>
              </a:r>
              <a:endParaRPr kumimoji="0" lang="en-US" alt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sp>
        <p:nvSpPr>
          <p:cNvPr id="54" name="Google Shape;310;p14"/>
          <p:cNvSpPr txBox="1">
            <a:spLocks noChangeArrowheads="1"/>
          </p:cNvSpPr>
          <p:nvPr/>
        </p:nvSpPr>
        <p:spPr bwMode="auto">
          <a:xfrm>
            <a:off x="7232016" y="1776045"/>
            <a:ext cx="1842901" cy="358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just"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sz="1600" b="1" i="0" u="none" strike="noStrike" kern="1200" cap="none" spc="0" normalizeH="0" baseline="0" noProof="0" dirty="0">
                <a:ln>
                  <a:noFill/>
                </a:ln>
                <a:solidFill>
                  <a:srgbClr val="00503C"/>
                </a:solidFill>
                <a:effectLst/>
                <a:uLnTx/>
                <a:uFillTx/>
                <a:latin typeface="Arial" panose="020B0604020202020204" pitchFamily="34" charset="0"/>
                <a:ea typeface="+mn-ea"/>
                <a:cs typeface="Arial" panose="020B0604020202020204" pitchFamily="34" charset="0"/>
                <a:sym typeface="Arial" panose="020B0604020202020204" pitchFamily="34" charset="0"/>
              </a:rPr>
              <a:t>JUSTIFICACIÓN</a:t>
            </a:r>
            <a:endParaRPr kumimoji="0" lang="es-ES" sz="2400" b="0" i="0" u="none" strike="noStrike" kern="1200" cap="none" spc="0" normalizeH="0" baseline="0" noProof="0" dirty="0">
              <a:ln>
                <a:noFill/>
              </a:ln>
              <a:solidFill>
                <a:srgbClr val="00503C"/>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5" name="Google Shape;310;p14"/>
          <p:cNvSpPr txBox="1">
            <a:spLocks noChangeArrowheads="1"/>
          </p:cNvSpPr>
          <p:nvPr/>
        </p:nvSpPr>
        <p:spPr bwMode="auto">
          <a:xfrm>
            <a:off x="5376228" y="4725827"/>
            <a:ext cx="1836217" cy="69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sz="18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rPr>
              <a:t>Articulación de planes</a:t>
            </a:r>
            <a:endParaRPr kumimoji="0" lang="es-BO" sz="18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4" name="Conector recto 3"/>
          <p:cNvCxnSpPr/>
          <p:nvPr/>
        </p:nvCxnSpPr>
        <p:spPr>
          <a:xfrm>
            <a:off x="2386600" y="2939209"/>
            <a:ext cx="0" cy="313878"/>
          </a:xfrm>
          <a:prstGeom prst="line">
            <a:avLst/>
          </a:prstGeom>
        </p:spPr>
        <p:style>
          <a:lnRef idx="1">
            <a:schemeClr val="accent6"/>
          </a:lnRef>
          <a:fillRef idx="0">
            <a:schemeClr val="accent6"/>
          </a:fillRef>
          <a:effectRef idx="0">
            <a:schemeClr val="accent6"/>
          </a:effectRef>
          <a:fontRef idx="minor">
            <a:schemeClr val="tx1"/>
          </a:fontRef>
        </p:style>
      </p:cxnSp>
      <p:sp>
        <p:nvSpPr>
          <p:cNvPr id="58" name="Google Shape;310;p14"/>
          <p:cNvSpPr txBox="1">
            <a:spLocks noChangeArrowheads="1"/>
          </p:cNvSpPr>
          <p:nvPr/>
        </p:nvSpPr>
        <p:spPr bwMode="auto">
          <a:xfrm>
            <a:off x="1760042" y="1752574"/>
            <a:ext cx="1980619" cy="7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sz="1600" b="1" i="0" u="none" strike="noStrike" kern="1200" cap="none" spc="0" normalizeH="0" baseline="0" noProof="0" dirty="0">
                <a:ln>
                  <a:noFill/>
                </a:ln>
                <a:solidFill>
                  <a:srgbClr val="7F7F7F">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RELEVAMIENTO DE INFORMACIÓN</a:t>
            </a:r>
            <a:endParaRPr kumimoji="0" lang="es-ES" sz="2400" b="0" i="0" u="none" strike="noStrike" kern="1200" cap="none" spc="0" normalizeH="0" baseline="0" noProof="0" dirty="0">
              <a:ln>
                <a:noFill/>
              </a:ln>
              <a:solidFill>
                <a:srgbClr val="7F7F7F">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9" name="Google Shape;310;p14"/>
          <p:cNvSpPr txBox="1">
            <a:spLocks noChangeArrowheads="1"/>
          </p:cNvSpPr>
          <p:nvPr/>
        </p:nvSpPr>
        <p:spPr bwMode="auto">
          <a:xfrm>
            <a:off x="5082566" y="5455989"/>
            <a:ext cx="2391692" cy="69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sz="18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rPr>
              <a:t>Viabilidad administrativa financiera</a:t>
            </a:r>
            <a:endParaRPr kumimoji="0" lang="es-BO" sz="18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3" name="Google Shape;310;p14"/>
          <p:cNvSpPr txBox="1">
            <a:spLocks noChangeArrowheads="1"/>
          </p:cNvSpPr>
          <p:nvPr/>
        </p:nvSpPr>
        <p:spPr bwMode="auto">
          <a:xfrm>
            <a:off x="7385843" y="3336223"/>
            <a:ext cx="1490073" cy="115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sz="1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rPr>
              <a:t>Decisión integral de áreas involucradas</a:t>
            </a:r>
            <a:endParaRPr kumimoji="0" lang="es-BO" sz="1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5" name="Google Shape;310;p14"/>
          <p:cNvSpPr txBox="1">
            <a:spLocks noChangeArrowheads="1"/>
          </p:cNvSpPr>
          <p:nvPr/>
        </p:nvSpPr>
        <p:spPr bwMode="auto">
          <a:xfrm>
            <a:off x="5520314" y="1796190"/>
            <a:ext cx="1555460" cy="30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b="1" i="0" u="none" strike="noStrike" kern="1200" cap="none" spc="0" normalizeH="0" baseline="0" noProof="0" dirty="0">
                <a:ln>
                  <a:noFill/>
                </a:ln>
                <a:solidFill>
                  <a:srgbClr val="CCDDEA">
                    <a:lumMod val="50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CONSOLIDACIÓN</a:t>
            </a:r>
            <a:endParaRPr kumimoji="0" lang="es-ES" sz="2000" b="0" i="0" u="none" strike="noStrike" kern="1200" cap="none" spc="0" normalizeH="0" baseline="0" noProof="0" dirty="0">
              <a:ln>
                <a:noFill/>
              </a:ln>
              <a:solidFill>
                <a:srgbClr val="CCDDEA">
                  <a:lumMod val="50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67" name="Google Shape;310;p14"/>
          <p:cNvSpPr txBox="1">
            <a:spLocks noChangeArrowheads="1"/>
          </p:cNvSpPr>
          <p:nvPr/>
        </p:nvSpPr>
        <p:spPr bwMode="auto">
          <a:xfrm>
            <a:off x="8794467" y="1748406"/>
            <a:ext cx="1980619" cy="7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sz="1600" b="1" i="0" u="none" strike="noStrike" kern="1200" cap="none" spc="0" normalizeH="0" baseline="0" noProof="0" dirty="0">
                <a:ln>
                  <a:noFill/>
                </a:ln>
                <a:solidFill>
                  <a:srgbClr val="7F7F7F">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EVALUACIÓN Y AJUSTE</a:t>
            </a:r>
            <a:endParaRPr kumimoji="0" lang="es-ES" sz="2400" b="0" i="0" u="none" strike="noStrike" kern="1200" cap="none" spc="0" normalizeH="0" baseline="0" noProof="0" dirty="0">
              <a:ln>
                <a:noFill/>
              </a:ln>
              <a:solidFill>
                <a:srgbClr val="7F7F7F">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7" name="CuadroTexto 56"/>
          <p:cNvSpPr txBox="1"/>
          <p:nvPr/>
        </p:nvSpPr>
        <p:spPr>
          <a:xfrm>
            <a:off x="5412770" y="3310113"/>
            <a:ext cx="1881696" cy="338554"/>
          </a:xfrm>
          <a:prstGeom prst="rect">
            <a:avLst/>
          </a:prstGeom>
          <a:noFill/>
          <a:ln>
            <a:solidFill>
              <a:schemeClr val="bg1">
                <a:lumMod val="6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lumMod val="65000"/>
                  </a:prstClr>
                </a:solidFill>
                <a:effectLst/>
                <a:uLnTx/>
                <a:uFillTx/>
                <a:latin typeface="Arial"/>
                <a:ea typeface="+mn-ea"/>
                <a:cs typeface="+mn-cs"/>
              </a:rPr>
              <a:t>PLANIFICACIÓN</a:t>
            </a:r>
            <a:endParaRPr kumimoji="0" lang="es-BO" sz="1600" b="1" i="0" u="none" strike="noStrike" kern="1200" cap="none" spc="0" normalizeH="0" baseline="0" noProof="0" dirty="0">
              <a:ln>
                <a:noFill/>
              </a:ln>
              <a:solidFill>
                <a:prstClr val="white">
                  <a:lumMod val="65000"/>
                </a:prstClr>
              </a:solidFill>
              <a:effectLst/>
              <a:uLnTx/>
              <a:uFillTx/>
              <a:latin typeface="Arial"/>
              <a:ea typeface="+mn-ea"/>
              <a:cs typeface="+mn-cs"/>
            </a:endParaRPr>
          </a:p>
        </p:txBody>
      </p:sp>
      <p:cxnSp>
        <p:nvCxnSpPr>
          <p:cNvPr id="60" name="Conector recto 59"/>
          <p:cNvCxnSpPr/>
          <p:nvPr/>
        </p:nvCxnSpPr>
        <p:spPr>
          <a:xfrm>
            <a:off x="7682350" y="2987942"/>
            <a:ext cx="0" cy="335874"/>
          </a:xfrm>
          <a:prstGeom prst="line">
            <a:avLst/>
          </a:prstGeom>
        </p:spPr>
        <p:style>
          <a:lnRef idx="1">
            <a:schemeClr val="accent6"/>
          </a:lnRef>
          <a:fillRef idx="0">
            <a:schemeClr val="accent6"/>
          </a:fillRef>
          <a:effectRef idx="0">
            <a:schemeClr val="accent6"/>
          </a:effectRef>
          <a:fontRef idx="minor">
            <a:schemeClr val="tx1"/>
          </a:fontRef>
        </p:style>
      </p:cxnSp>
      <p:sp>
        <p:nvSpPr>
          <p:cNvPr id="76" name="CuadroTexto 75"/>
          <p:cNvSpPr txBox="1"/>
          <p:nvPr/>
        </p:nvSpPr>
        <p:spPr>
          <a:xfrm>
            <a:off x="1113484" y="3248115"/>
            <a:ext cx="2275328" cy="830997"/>
          </a:xfrm>
          <a:prstGeom prst="rect">
            <a:avLst/>
          </a:prstGeom>
          <a:noFill/>
          <a:ln>
            <a:solidFill>
              <a:schemeClr val="bg1">
                <a:lumMod val="6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lumMod val="65000"/>
                  </a:prstClr>
                </a:solidFill>
                <a:effectLst/>
                <a:uLnTx/>
                <a:uFillTx/>
                <a:latin typeface="Arial"/>
                <a:ea typeface="+mn-ea"/>
                <a:cs typeface="+mn-cs"/>
              </a:rPr>
              <a:t>INSPECCIONES DE INFRAESTRUCTURA A NIVEL NACIONAL</a:t>
            </a:r>
            <a:endParaRPr kumimoji="0" lang="es-BO" sz="1600" b="1" i="0" u="none" strike="noStrike" kern="1200" cap="none" spc="0" normalizeH="0" baseline="0" noProof="0" dirty="0">
              <a:ln>
                <a:noFill/>
              </a:ln>
              <a:solidFill>
                <a:prstClr val="white">
                  <a:lumMod val="65000"/>
                </a:prstClr>
              </a:solidFill>
              <a:effectLst/>
              <a:uLnTx/>
              <a:uFillTx/>
              <a:latin typeface="Arial"/>
              <a:ea typeface="+mn-ea"/>
              <a:cs typeface="+mn-cs"/>
            </a:endParaRPr>
          </a:p>
        </p:txBody>
      </p:sp>
      <p:sp>
        <p:nvSpPr>
          <p:cNvPr id="78" name="Google Shape;310;p14"/>
          <p:cNvSpPr txBox="1">
            <a:spLocks noChangeArrowheads="1"/>
          </p:cNvSpPr>
          <p:nvPr/>
        </p:nvSpPr>
        <p:spPr bwMode="auto">
          <a:xfrm>
            <a:off x="999724" y="4161444"/>
            <a:ext cx="2391692" cy="69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sz="1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rPr>
              <a:t>Evaluación de los ambientes en cumplimiento a la normativa vigente</a:t>
            </a:r>
            <a:endParaRPr kumimoji="0" lang="es-BO" sz="1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79" name="Conector recto 78"/>
          <p:cNvCxnSpPr/>
          <p:nvPr/>
        </p:nvCxnSpPr>
        <p:spPr>
          <a:xfrm flipH="1">
            <a:off x="3948913" y="2900402"/>
            <a:ext cx="10330" cy="335492"/>
          </a:xfrm>
          <a:prstGeom prst="line">
            <a:avLst/>
          </a:prstGeom>
        </p:spPr>
        <p:style>
          <a:lnRef idx="1">
            <a:schemeClr val="accent6"/>
          </a:lnRef>
          <a:fillRef idx="0">
            <a:schemeClr val="accent6"/>
          </a:fillRef>
          <a:effectRef idx="0">
            <a:schemeClr val="accent6"/>
          </a:effectRef>
          <a:fontRef idx="minor">
            <a:schemeClr val="tx1"/>
          </a:fontRef>
        </p:style>
      </p:cxnSp>
      <p:cxnSp>
        <p:nvCxnSpPr>
          <p:cNvPr id="80" name="Conector recto 79"/>
          <p:cNvCxnSpPr/>
          <p:nvPr/>
        </p:nvCxnSpPr>
        <p:spPr>
          <a:xfrm>
            <a:off x="6215497" y="2929520"/>
            <a:ext cx="0" cy="378702"/>
          </a:xfrm>
          <a:prstGeom prst="line">
            <a:avLst/>
          </a:prstGeom>
        </p:spPr>
        <p:style>
          <a:lnRef idx="1">
            <a:schemeClr val="accent6"/>
          </a:lnRef>
          <a:fillRef idx="0">
            <a:schemeClr val="accent6"/>
          </a:fillRef>
          <a:effectRef idx="0">
            <a:schemeClr val="accent6"/>
          </a:effectRef>
          <a:fontRef idx="minor">
            <a:schemeClr val="tx1"/>
          </a:fontRef>
        </p:style>
      </p:cxnSp>
      <p:sp>
        <p:nvSpPr>
          <p:cNvPr id="81" name="Google Shape;310;p14"/>
          <p:cNvSpPr txBox="1">
            <a:spLocks noChangeArrowheads="1"/>
          </p:cNvSpPr>
          <p:nvPr/>
        </p:nvSpPr>
        <p:spPr bwMode="auto">
          <a:xfrm>
            <a:off x="3432416" y="4885251"/>
            <a:ext cx="1839766" cy="66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sz="1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rPr>
              <a:t>Planteamiento de dimensionamiento </a:t>
            </a:r>
            <a:endParaRPr kumimoji="0" lang="es-BO" sz="1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82" name="CuadroTexto 81"/>
          <p:cNvSpPr txBox="1"/>
          <p:nvPr/>
        </p:nvSpPr>
        <p:spPr>
          <a:xfrm>
            <a:off x="5417204" y="3771126"/>
            <a:ext cx="1881696" cy="830997"/>
          </a:xfrm>
          <a:prstGeom prst="rect">
            <a:avLst/>
          </a:prstGeom>
          <a:noFill/>
          <a:ln>
            <a:solidFill>
              <a:schemeClr val="bg1">
                <a:lumMod val="6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prstClr val="white">
                    <a:lumMod val="65000"/>
                  </a:prstClr>
                </a:solidFill>
                <a:effectLst/>
                <a:uLnTx/>
                <a:uFillTx/>
                <a:latin typeface="Arial"/>
                <a:ea typeface="+mn-ea"/>
                <a:cs typeface="+mn-cs"/>
              </a:rPr>
              <a:t>DIRECCIÓN ADMINISTRATIVA FINANCIERA</a:t>
            </a:r>
            <a:endParaRPr kumimoji="0" lang="es-BO" sz="1600" b="1" i="0" u="none" strike="noStrike" kern="1200" cap="none" spc="0" normalizeH="0" baseline="0" noProof="0" dirty="0">
              <a:ln>
                <a:noFill/>
              </a:ln>
              <a:solidFill>
                <a:prstClr val="white">
                  <a:lumMod val="65000"/>
                </a:prstClr>
              </a:solidFill>
              <a:effectLst/>
              <a:uLnTx/>
              <a:uFillTx/>
              <a:latin typeface="Arial"/>
              <a:ea typeface="+mn-ea"/>
              <a:cs typeface="+mn-cs"/>
            </a:endParaRPr>
          </a:p>
        </p:txBody>
      </p:sp>
      <p:sp>
        <p:nvSpPr>
          <p:cNvPr id="84" name="Google Shape;310;p14"/>
          <p:cNvSpPr txBox="1">
            <a:spLocks noChangeArrowheads="1"/>
          </p:cNvSpPr>
          <p:nvPr/>
        </p:nvSpPr>
        <p:spPr bwMode="auto">
          <a:xfrm>
            <a:off x="1113484" y="5453482"/>
            <a:ext cx="2184230" cy="69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sz="1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rPr>
              <a:t>Análisis de situación de la Infraestructura</a:t>
            </a:r>
            <a:endParaRPr kumimoji="0" lang="es-BO" sz="1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85" name="Google Shape;310;p14"/>
          <p:cNvSpPr txBox="1">
            <a:spLocks noChangeArrowheads="1"/>
          </p:cNvSpPr>
          <p:nvPr/>
        </p:nvSpPr>
        <p:spPr bwMode="auto">
          <a:xfrm>
            <a:off x="3408612" y="5494320"/>
            <a:ext cx="1839766" cy="66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sz="1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rPr>
              <a:t>Análisis de la demanda</a:t>
            </a:r>
            <a:endParaRPr kumimoji="0" lang="es-BO" sz="1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86" name="Google Shape;310;p14"/>
          <p:cNvSpPr txBox="1">
            <a:spLocks noChangeArrowheads="1"/>
          </p:cNvSpPr>
          <p:nvPr/>
        </p:nvSpPr>
        <p:spPr bwMode="auto">
          <a:xfrm>
            <a:off x="3415572" y="5999201"/>
            <a:ext cx="1839766" cy="66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sz="1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rPr>
              <a:t>Análisis de la oferta</a:t>
            </a:r>
            <a:endParaRPr kumimoji="0" lang="es-BO" sz="1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87" name="Conector recto 86"/>
          <p:cNvCxnSpPr/>
          <p:nvPr/>
        </p:nvCxnSpPr>
        <p:spPr>
          <a:xfrm>
            <a:off x="3771341" y="1431946"/>
            <a:ext cx="0" cy="1088263"/>
          </a:xfrm>
          <a:prstGeom prst="line">
            <a:avLst/>
          </a:prstGeom>
        </p:spPr>
        <p:style>
          <a:lnRef idx="1">
            <a:schemeClr val="accent6"/>
          </a:lnRef>
          <a:fillRef idx="0">
            <a:schemeClr val="accent6"/>
          </a:fillRef>
          <a:effectRef idx="0">
            <a:schemeClr val="accent6"/>
          </a:effectRef>
          <a:fontRef idx="minor">
            <a:schemeClr val="tx1"/>
          </a:fontRef>
        </p:style>
      </p:cxnSp>
      <p:sp>
        <p:nvSpPr>
          <p:cNvPr id="88" name="Google Shape;310;p14"/>
          <p:cNvSpPr txBox="1">
            <a:spLocks noChangeArrowheads="1"/>
          </p:cNvSpPr>
          <p:nvPr/>
        </p:nvSpPr>
        <p:spPr bwMode="auto">
          <a:xfrm>
            <a:off x="3849384" y="1760735"/>
            <a:ext cx="1429522" cy="7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sz="1600" b="1" i="0" u="none" strike="noStrike" kern="1200" cap="none" spc="0" normalizeH="0" baseline="0" noProof="0" dirty="0">
                <a:ln>
                  <a:noFill/>
                </a:ln>
                <a:solidFill>
                  <a:srgbClr val="7F7F7F">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rPr>
              <a:t>ANÁLISIS</a:t>
            </a:r>
            <a:endParaRPr kumimoji="0" lang="es-ES" sz="2400" b="0" i="0" u="none" strike="noStrike" kern="1200" cap="none" spc="0" normalizeH="0" baseline="0" noProof="0" dirty="0">
              <a:ln>
                <a:noFill/>
              </a:ln>
              <a:solidFill>
                <a:srgbClr val="7F7F7F">
                  <a:lumMod val="75000"/>
                </a:srgb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89" name="Conector recto 88"/>
          <p:cNvCxnSpPr/>
          <p:nvPr/>
        </p:nvCxnSpPr>
        <p:spPr>
          <a:xfrm>
            <a:off x="5520314" y="1455334"/>
            <a:ext cx="0" cy="1146395"/>
          </a:xfrm>
          <a:prstGeom prst="line">
            <a:avLst/>
          </a:prstGeom>
        </p:spPr>
        <p:style>
          <a:lnRef idx="1">
            <a:schemeClr val="accent6"/>
          </a:lnRef>
          <a:fillRef idx="0">
            <a:schemeClr val="accent6"/>
          </a:fillRef>
          <a:effectRef idx="0">
            <a:schemeClr val="accent6"/>
          </a:effectRef>
          <a:fontRef idx="minor">
            <a:schemeClr val="tx1"/>
          </a:fontRef>
        </p:style>
      </p:cxnSp>
      <p:cxnSp>
        <p:nvCxnSpPr>
          <p:cNvPr id="90" name="Conector recto 89"/>
          <p:cNvCxnSpPr/>
          <p:nvPr/>
        </p:nvCxnSpPr>
        <p:spPr>
          <a:xfrm>
            <a:off x="7075774" y="1431946"/>
            <a:ext cx="0" cy="1189974"/>
          </a:xfrm>
          <a:prstGeom prst="line">
            <a:avLst/>
          </a:prstGeom>
        </p:spPr>
        <p:style>
          <a:lnRef idx="1">
            <a:schemeClr val="accent6"/>
          </a:lnRef>
          <a:fillRef idx="0">
            <a:schemeClr val="accent6"/>
          </a:fillRef>
          <a:effectRef idx="0">
            <a:schemeClr val="accent6"/>
          </a:effectRef>
          <a:fontRef idx="minor">
            <a:schemeClr val="tx1"/>
          </a:fontRef>
        </p:style>
      </p:cxnSp>
      <p:cxnSp>
        <p:nvCxnSpPr>
          <p:cNvPr id="91" name="Conector recto 90"/>
          <p:cNvCxnSpPr/>
          <p:nvPr/>
        </p:nvCxnSpPr>
        <p:spPr>
          <a:xfrm>
            <a:off x="4941374" y="2929520"/>
            <a:ext cx="0" cy="323567"/>
          </a:xfrm>
          <a:prstGeom prst="line">
            <a:avLst/>
          </a:prstGeom>
        </p:spPr>
        <p:style>
          <a:lnRef idx="1">
            <a:schemeClr val="accent6"/>
          </a:lnRef>
          <a:fillRef idx="0">
            <a:schemeClr val="accent6"/>
          </a:fillRef>
          <a:effectRef idx="0">
            <a:schemeClr val="accent6"/>
          </a:effectRef>
          <a:fontRef idx="minor">
            <a:schemeClr val="tx1"/>
          </a:fontRef>
        </p:style>
      </p:cxnSp>
      <p:cxnSp>
        <p:nvCxnSpPr>
          <p:cNvPr id="98" name="Conector recto 97"/>
          <p:cNvCxnSpPr/>
          <p:nvPr/>
        </p:nvCxnSpPr>
        <p:spPr>
          <a:xfrm>
            <a:off x="8915239" y="1402469"/>
            <a:ext cx="0" cy="1189974"/>
          </a:xfrm>
          <a:prstGeom prst="line">
            <a:avLst/>
          </a:prstGeom>
        </p:spPr>
        <p:style>
          <a:lnRef idx="1">
            <a:schemeClr val="accent6"/>
          </a:lnRef>
          <a:fillRef idx="0">
            <a:schemeClr val="accent6"/>
          </a:fillRef>
          <a:effectRef idx="0">
            <a:schemeClr val="accent6"/>
          </a:effectRef>
          <a:fontRef idx="minor">
            <a:schemeClr val="tx1"/>
          </a:fontRef>
        </p:style>
      </p:cxnSp>
      <p:sp>
        <p:nvSpPr>
          <p:cNvPr id="101" name="Google Shape;310;p14"/>
          <p:cNvSpPr txBox="1">
            <a:spLocks noChangeArrowheads="1"/>
          </p:cNvSpPr>
          <p:nvPr/>
        </p:nvSpPr>
        <p:spPr bwMode="auto">
          <a:xfrm>
            <a:off x="8915239" y="3384739"/>
            <a:ext cx="1839766" cy="66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s-ES" sz="1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rPr>
              <a:t>Elección y adopción de la mejor alternativa de solución</a:t>
            </a:r>
            <a:endParaRPr kumimoji="0" lang="es-BO" sz="16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cxnSp>
        <p:nvCxnSpPr>
          <p:cNvPr id="102" name="Conector recto 101"/>
          <p:cNvCxnSpPr/>
          <p:nvPr/>
        </p:nvCxnSpPr>
        <p:spPr>
          <a:xfrm>
            <a:off x="9799032" y="2960617"/>
            <a:ext cx="0" cy="335874"/>
          </a:xfrm>
          <a:prstGeom prst="line">
            <a:avLst/>
          </a:prstGeom>
        </p:spPr>
        <p:style>
          <a:lnRef idx="1">
            <a:schemeClr val="accent6"/>
          </a:lnRef>
          <a:fillRef idx="0">
            <a:schemeClr val="accent6"/>
          </a:fillRef>
          <a:effectRef idx="0">
            <a:schemeClr val="accent6"/>
          </a:effectRef>
          <a:fontRef idx="minor">
            <a:schemeClr val="tx1"/>
          </a:fontRef>
        </p:style>
      </p:cxnSp>
      <p:sp>
        <p:nvSpPr>
          <p:cNvPr id="64" name="Rectángulo 1"/>
          <p:cNvSpPr>
            <a:spLocks noChangeArrowheads="1"/>
          </p:cNvSpPr>
          <p:nvPr/>
        </p:nvSpPr>
        <p:spPr bwMode="auto">
          <a:xfrm rot="16200000">
            <a:off x="-1798358" y="3364500"/>
            <a:ext cx="4894655" cy="369332"/>
          </a:xfrm>
          <a:prstGeom prst="rect">
            <a:avLst/>
          </a:prstGeom>
          <a:solidFill>
            <a:schemeClr val="accent2"/>
          </a:solidFill>
        </p:spPr>
        <p:txBody>
          <a:bodyPr wrap="square" rtlCol="0">
            <a:spAutoFit/>
          </a:bodyPr>
          <a:lstStyle/>
          <a:p>
            <a:pPr algn="ctr"/>
            <a:r>
              <a:rPr lang="es-ES" altLang="es-BO" b="1" dirty="0">
                <a:solidFill>
                  <a:schemeClr val="bg1"/>
                </a:solidFill>
              </a:rPr>
              <a:t>PLANIFICACIÓN</a:t>
            </a:r>
            <a:endParaRPr lang="es-BO" altLang="es-BO" b="1" dirty="0">
              <a:solidFill>
                <a:schemeClr val="bg1"/>
              </a:solidFill>
            </a:endParaRPr>
          </a:p>
        </p:txBody>
      </p:sp>
      <p:sp>
        <p:nvSpPr>
          <p:cNvPr id="66" name="CuadroTexto 65"/>
          <p:cNvSpPr txBox="1"/>
          <p:nvPr/>
        </p:nvSpPr>
        <p:spPr>
          <a:xfrm>
            <a:off x="389298" y="356033"/>
            <a:ext cx="513196"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68" name="Rectángulo 1"/>
          <p:cNvSpPr>
            <a:spLocks noChangeArrowheads="1"/>
          </p:cNvSpPr>
          <p:nvPr/>
        </p:nvSpPr>
        <p:spPr bwMode="auto">
          <a:xfrm>
            <a:off x="833636" y="244689"/>
            <a:ext cx="111210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solidFill>
                  <a:schemeClr val="tx1">
                    <a:lumMod val="50000"/>
                  </a:schemeClr>
                </a:solidFill>
                <a:latin typeface="Century Gothic" panose="020B0502020202020204" pitchFamily="34" charset="0"/>
              </a:rPr>
              <a:t>FORTALECER LA GESTIÓN Y DESARROLLO INSTITUCIONAL PARA  </a:t>
            </a:r>
            <a:r>
              <a:rPr lang="es-ES" sz="2000" b="1" dirty="0" smtClean="0">
                <a:solidFill>
                  <a:schemeClr val="tx1">
                    <a:lumMod val="50000"/>
                  </a:schemeClr>
                </a:solidFill>
                <a:latin typeface="Century Gothic" panose="020B0502020202020204" pitchFamily="34" charset="0"/>
              </a:rPr>
              <a:t>ALCANZAR </a:t>
            </a:r>
            <a:r>
              <a:rPr lang="es-ES" sz="2000" b="1" dirty="0">
                <a:solidFill>
                  <a:schemeClr val="tx1">
                    <a:lumMod val="50000"/>
                  </a:schemeClr>
                </a:solidFill>
                <a:latin typeface="Century Gothic" panose="020B0502020202020204" pitchFamily="34" charset="0"/>
              </a:rPr>
              <a:t>MAYOR GRADO DE EFICACIA, EFICIENCIA Y ECONOMIA </a:t>
            </a:r>
          </a:p>
          <a:p>
            <a:pPr algn="ctr">
              <a:lnSpc>
                <a:spcPct val="100000"/>
              </a:lnSpc>
              <a:spcBef>
                <a:spcPct val="0"/>
              </a:spcBef>
              <a:buFontTx/>
              <a:buNone/>
            </a:pPr>
            <a:r>
              <a:rPr lang="es-BO" altLang="es-BO" sz="2000" b="1" dirty="0">
                <a:solidFill>
                  <a:schemeClr val="bg1">
                    <a:lumMod val="65000"/>
                  </a:schemeClr>
                </a:solidFill>
                <a:latin typeface="Century Gothic" panose="020B050202020202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4037744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1"/>
          <p:cNvSpPr>
            <a:spLocks noChangeArrowheads="1"/>
          </p:cNvSpPr>
          <p:nvPr/>
        </p:nvSpPr>
        <p:spPr bwMode="auto">
          <a:xfrm rot="16200000">
            <a:off x="-1769776" y="3694501"/>
            <a:ext cx="4749322" cy="369332"/>
          </a:xfrm>
          <a:prstGeom prst="rect">
            <a:avLst/>
          </a:prstGeom>
          <a:solidFill>
            <a:schemeClr val="accent2"/>
          </a:solidFill>
        </p:spPr>
        <p:txBody>
          <a:bodyPr wrap="square" rtlCol="0">
            <a:spAutoFit/>
          </a:bodyPr>
          <a:lstStyle/>
          <a:p>
            <a:pPr algn="ctr"/>
            <a:r>
              <a:rPr lang="es-ES" altLang="es-BO" b="1" dirty="0">
                <a:solidFill>
                  <a:schemeClr val="bg1"/>
                </a:solidFill>
              </a:rPr>
              <a:t>PLANIFICACIÓN</a:t>
            </a:r>
            <a:endParaRPr lang="es-BO" altLang="es-BO" b="1" dirty="0">
              <a:solidFill>
                <a:schemeClr val="bg1"/>
              </a:solidFill>
            </a:endParaRPr>
          </a:p>
        </p:txBody>
      </p:sp>
      <p:sp>
        <p:nvSpPr>
          <p:cNvPr id="8" name="CuadroTexto 7"/>
          <p:cNvSpPr txBox="1"/>
          <p:nvPr/>
        </p:nvSpPr>
        <p:spPr>
          <a:xfrm>
            <a:off x="389298" y="365086"/>
            <a:ext cx="520340"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9" name="Rectángulo 1"/>
          <p:cNvSpPr>
            <a:spLocks noChangeArrowheads="1"/>
          </p:cNvSpPr>
          <p:nvPr/>
        </p:nvSpPr>
        <p:spPr bwMode="auto">
          <a:xfrm>
            <a:off x="846391" y="424706"/>
            <a:ext cx="111210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latin typeface="Century Gothic" panose="020B0502020202020204" pitchFamily="34" charset="0"/>
              </a:rPr>
              <a:t>FORTALECER LA GESTIÓN Y DESARROLLO INSTITUCIONAL PARA  </a:t>
            </a:r>
            <a:r>
              <a:rPr lang="es-ES" sz="2000" b="1" dirty="0" smtClean="0">
                <a:latin typeface="Century Gothic" panose="020B0502020202020204" pitchFamily="34" charset="0"/>
              </a:rPr>
              <a:t>ALCANZAR </a:t>
            </a:r>
            <a:r>
              <a:rPr lang="es-ES" sz="2000" b="1" dirty="0">
                <a:latin typeface="Century Gothic" panose="020B0502020202020204" pitchFamily="34" charset="0"/>
              </a:rPr>
              <a:t>MAYOR GRADO DE EFICACIA, EFICIENCIA Y </a:t>
            </a:r>
            <a:r>
              <a:rPr lang="es-ES" sz="2000" b="1" dirty="0" smtClean="0">
                <a:latin typeface="Century Gothic" panose="020B0502020202020204" pitchFamily="34" charset="0"/>
              </a:rPr>
              <a:t>ECONOMÍA </a:t>
            </a:r>
            <a:endParaRPr lang="es-ES" sz="2000" b="1" dirty="0">
              <a:latin typeface="Century Gothic" panose="020B0502020202020204" pitchFamily="34" charset="0"/>
            </a:endParaRPr>
          </a:p>
          <a:p>
            <a:pPr algn="ct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p>
        </p:txBody>
      </p:sp>
      <p:graphicFrame>
        <p:nvGraphicFramePr>
          <p:cNvPr id="10" name="Marcador de contenido 5">
            <a:extLst>
              <a:ext uri="{FF2B5EF4-FFF2-40B4-BE49-F238E27FC236}">
                <a16:creationId xmlns:a16="http://schemas.microsoft.com/office/drawing/2014/main" id="{5D7B5BD5-E845-328C-7620-4B576A6C2BC9}"/>
              </a:ext>
            </a:extLst>
          </p:cNvPr>
          <p:cNvGraphicFramePr>
            <a:graphicFrameLocks/>
          </p:cNvGraphicFramePr>
          <p:nvPr>
            <p:extLst>
              <p:ext uri="{D42A27DB-BD31-4B8C-83A1-F6EECF244321}">
                <p14:modId xmlns:p14="http://schemas.microsoft.com/office/powerpoint/2010/main" val="1036630126"/>
              </p:ext>
            </p:extLst>
          </p:nvPr>
        </p:nvGraphicFramePr>
        <p:xfrm>
          <a:off x="1012724" y="1672167"/>
          <a:ext cx="11012128" cy="4414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ángulo: esquinas redondeadas 6">
            <a:extLst>
              <a:ext uri="{FF2B5EF4-FFF2-40B4-BE49-F238E27FC236}">
                <a16:creationId xmlns:a16="http://schemas.microsoft.com/office/drawing/2014/main" id="{59A08EE3-0646-7A73-D898-346E4918CAE2}"/>
              </a:ext>
            </a:extLst>
          </p:cNvPr>
          <p:cNvSpPr/>
          <p:nvPr/>
        </p:nvSpPr>
        <p:spPr>
          <a:xfrm>
            <a:off x="1035511" y="3660608"/>
            <a:ext cx="865238" cy="78978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Mayo-Junio</a:t>
            </a:r>
            <a:endParaRPr lang="es-BO" sz="1100" dirty="0"/>
          </a:p>
        </p:txBody>
      </p:sp>
      <p:sp>
        <p:nvSpPr>
          <p:cNvPr id="12" name="Rectángulo: esquinas redondeadas 7">
            <a:extLst>
              <a:ext uri="{FF2B5EF4-FFF2-40B4-BE49-F238E27FC236}">
                <a16:creationId xmlns:a16="http://schemas.microsoft.com/office/drawing/2014/main" id="{B099F16C-342A-A4AE-C957-28BB6CAD0CD0}"/>
              </a:ext>
            </a:extLst>
          </p:cNvPr>
          <p:cNvSpPr/>
          <p:nvPr/>
        </p:nvSpPr>
        <p:spPr>
          <a:xfrm>
            <a:off x="2379901" y="3265939"/>
            <a:ext cx="920730" cy="789339"/>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Junio- Julio</a:t>
            </a:r>
            <a:endParaRPr lang="es-BO" sz="1100" dirty="0"/>
          </a:p>
        </p:txBody>
      </p:sp>
      <p:sp>
        <p:nvSpPr>
          <p:cNvPr id="13" name="Rectángulo: esquinas redondeadas 8">
            <a:extLst>
              <a:ext uri="{FF2B5EF4-FFF2-40B4-BE49-F238E27FC236}">
                <a16:creationId xmlns:a16="http://schemas.microsoft.com/office/drawing/2014/main" id="{E1C9FE4F-A033-9B5C-BB4C-D3953AC976EC}"/>
              </a:ext>
            </a:extLst>
          </p:cNvPr>
          <p:cNvSpPr/>
          <p:nvPr/>
        </p:nvSpPr>
        <p:spPr>
          <a:xfrm>
            <a:off x="3833101" y="2991182"/>
            <a:ext cx="747458" cy="669427"/>
          </a:xfrm>
          <a:prstGeom prst="roundRect">
            <a:avLst/>
          </a:prstGeom>
          <a:solidFill>
            <a:schemeClr val="accent4">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Junio-Agosto</a:t>
            </a:r>
            <a:endParaRPr lang="es-BO" sz="1100" dirty="0"/>
          </a:p>
        </p:txBody>
      </p:sp>
      <p:sp>
        <p:nvSpPr>
          <p:cNvPr id="14" name="Rectángulo: esquinas redondeadas 9">
            <a:extLst>
              <a:ext uri="{FF2B5EF4-FFF2-40B4-BE49-F238E27FC236}">
                <a16:creationId xmlns:a16="http://schemas.microsoft.com/office/drawing/2014/main" id="{06504163-B8EA-F2C1-7F3D-B8854E98629C}"/>
              </a:ext>
            </a:extLst>
          </p:cNvPr>
          <p:cNvSpPr/>
          <p:nvPr/>
        </p:nvSpPr>
        <p:spPr>
          <a:xfrm>
            <a:off x="5220522" y="2582975"/>
            <a:ext cx="1016375" cy="720493"/>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Septiembre</a:t>
            </a:r>
            <a:endParaRPr lang="es-BO" sz="1100" dirty="0"/>
          </a:p>
        </p:txBody>
      </p:sp>
      <p:sp>
        <p:nvSpPr>
          <p:cNvPr id="15" name="Rectángulo: esquinas redondeadas 10">
            <a:extLst>
              <a:ext uri="{FF2B5EF4-FFF2-40B4-BE49-F238E27FC236}">
                <a16:creationId xmlns:a16="http://schemas.microsoft.com/office/drawing/2014/main" id="{B426AFF3-E333-439D-F7FD-525B32396E36}"/>
              </a:ext>
            </a:extLst>
          </p:cNvPr>
          <p:cNvSpPr/>
          <p:nvPr/>
        </p:nvSpPr>
        <p:spPr>
          <a:xfrm>
            <a:off x="6538824" y="2344381"/>
            <a:ext cx="1041200" cy="646801"/>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Septiembre</a:t>
            </a:r>
            <a:endParaRPr lang="es-BO" sz="1100" dirty="0"/>
          </a:p>
        </p:txBody>
      </p:sp>
      <p:sp>
        <p:nvSpPr>
          <p:cNvPr id="16" name="Rectángulo: esquinas redondeadas 11">
            <a:extLst>
              <a:ext uri="{FF2B5EF4-FFF2-40B4-BE49-F238E27FC236}">
                <a16:creationId xmlns:a16="http://schemas.microsoft.com/office/drawing/2014/main" id="{8013464B-9582-EDC3-A57C-7CB226800440}"/>
              </a:ext>
            </a:extLst>
          </p:cNvPr>
          <p:cNvSpPr/>
          <p:nvPr/>
        </p:nvSpPr>
        <p:spPr>
          <a:xfrm>
            <a:off x="7961084" y="2073466"/>
            <a:ext cx="809762" cy="594316"/>
          </a:xfrm>
          <a:prstGeom prst="roundRect">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Octubre</a:t>
            </a:r>
            <a:endParaRPr lang="es-BO" sz="1100" dirty="0"/>
          </a:p>
        </p:txBody>
      </p:sp>
      <p:sp>
        <p:nvSpPr>
          <p:cNvPr id="17" name="Rectángulo: esquinas redondeadas 12">
            <a:extLst>
              <a:ext uri="{FF2B5EF4-FFF2-40B4-BE49-F238E27FC236}">
                <a16:creationId xmlns:a16="http://schemas.microsoft.com/office/drawing/2014/main" id="{3C6EC7FA-CA45-C9CA-2937-2E82439F71A3}"/>
              </a:ext>
            </a:extLst>
          </p:cNvPr>
          <p:cNvSpPr/>
          <p:nvPr/>
        </p:nvSpPr>
        <p:spPr>
          <a:xfrm>
            <a:off x="9406456" y="1746202"/>
            <a:ext cx="910120" cy="547763"/>
          </a:xfrm>
          <a:prstGeom prst="round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Octubre</a:t>
            </a:r>
            <a:endParaRPr lang="es-BO" sz="1100" dirty="0"/>
          </a:p>
        </p:txBody>
      </p:sp>
      <p:sp>
        <p:nvSpPr>
          <p:cNvPr id="18" name="Rectángulo: esquinas redondeadas 13">
            <a:extLst>
              <a:ext uri="{FF2B5EF4-FFF2-40B4-BE49-F238E27FC236}">
                <a16:creationId xmlns:a16="http://schemas.microsoft.com/office/drawing/2014/main" id="{C2FF8F51-AEB2-801F-6882-47F380B459CC}"/>
              </a:ext>
            </a:extLst>
          </p:cNvPr>
          <p:cNvSpPr/>
          <p:nvPr/>
        </p:nvSpPr>
        <p:spPr>
          <a:xfrm>
            <a:off x="10835377" y="1386393"/>
            <a:ext cx="975359" cy="561701"/>
          </a:xfrm>
          <a:prstGeom prst="round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s-ES" sz="1100" dirty="0"/>
              <a:t>Octubre</a:t>
            </a:r>
            <a:endParaRPr lang="es-BO" sz="1100" dirty="0"/>
          </a:p>
        </p:txBody>
      </p:sp>
      <p:sp>
        <p:nvSpPr>
          <p:cNvPr id="2" name="Cerrar llave 1"/>
          <p:cNvSpPr/>
          <p:nvPr/>
        </p:nvSpPr>
        <p:spPr>
          <a:xfrm rot="5400000">
            <a:off x="2248943" y="4194001"/>
            <a:ext cx="418181" cy="2519902"/>
          </a:xfrm>
          <a:prstGeom prst="rightBrace">
            <a:avLst/>
          </a:prstGeom>
          <a:solidFill>
            <a:schemeClr val="tx2">
              <a:lumMod val="40000"/>
              <a:lumOff val="60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s-BO" dirty="0"/>
          </a:p>
        </p:txBody>
      </p:sp>
      <p:sp>
        <p:nvSpPr>
          <p:cNvPr id="20" name="Cerrar llave 19"/>
          <p:cNvSpPr/>
          <p:nvPr/>
        </p:nvSpPr>
        <p:spPr>
          <a:xfrm rot="5400000">
            <a:off x="7724586" y="1029638"/>
            <a:ext cx="418181" cy="8067469"/>
          </a:xfrm>
          <a:prstGeom prst="rightBrace">
            <a:avLst/>
          </a:prstGeom>
          <a:solidFill>
            <a:srgbClr val="92D05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s-BO" dirty="0"/>
          </a:p>
        </p:txBody>
      </p:sp>
      <p:sp>
        <p:nvSpPr>
          <p:cNvPr id="21" name="CuadroTexto 20"/>
          <p:cNvSpPr txBox="1"/>
          <p:nvPr/>
        </p:nvSpPr>
        <p:spPr>
          <a:xfrm>
            <a:off x="1417941" y="5676433"/>
            <a:ext cx="2080183" cy="646331"/>
          </a:xfrm>
          <a:prstGeom prst="rect">
            <a:avLst/>
          </a:prstGeom>
          <a:noFill/>
        </p:spPr>
        <p:txBody>
          <a:bodyPr wrap="square" rtlCol="0">
            <a:spAutoFit/>
          </a:bodyPr>
          <a:lstStyle/>
          <a:p>
            <a:pPr algn="ctr"/>
            <a:r>
              <a:rPr lang="es-ES" b="1" dirty="0">
                <a:solidFill>
                  <a:srgbClr val="000000"/>
                </a:solidFill>
              </a:rPr>
              <a:t>Restructuración Administrativa</a:t>
            </a:r>
            <a:endParaRPr lang="es-BO" b="1" dirty="0">
              <a:solidFill>
                <a:srgbClr val="000000"/>
              </a:solidFill>
            </a:endParaRPr>
          </a:p>
        </p:txBody>
      </p:sp>
      <p:sp>
        <p:nvSpPr>
          <p:cNvPr id="22" name="CuadroTexto 21"/>
          <p:cNvSpPr txBox="1"/>
          <p:nvPr/>
        </p:nvSpPr>
        <p:spPr>
          <a:xfrm>
            <a:off x="6849374" y="5282815"/>
            <a:ext cx="2165229" cy="923330"/>
          </a:xfrm>
          <a:prstGeom prst="rect">
            <a:avLst/>
          </a:prstGeom>
          <a:noFill/>
        </p:spPr>
        <p:txBody>
          <a:bodyPr wrap="square" rtlCol="0">
            <a:spAutoFit/>
          </a:bodyPr>
          <a:lstStyle/>
          <a:p>
            <a:pPr algn="ctr"/>
            <a:r>
              <a:rPr lang="es-ES" b="1" dirty="0">
                <a:solidFill>
                  <a:srgbClr val="000000"/>
                </a:solidFill>
              </a:rPr>
              <a:t>Actualización de Reglamentos Específicos</a:t>
            </a:r>
            <a:endParaRPr lang="es-BO" b="1" dirty="0">
              <a:solidFill>
                <a:srgbClr val="000000"/>
              </a:solidFill>
            </a:endParaRPr>
          </a:p>
        </p:txBody>
      </p:sp>
    </p:spTree>
    <p:extLst>
      <p:ext uri="{BB962C8B-B14F-4D97-AF65-F5344CB8AC3E}">
        <p14:creationId xmlns:p14="http://schemas.microsoft.com/office/powerpoint/2010/main" val="2641484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761D45B-10C0-A048-955D-BAC888D650AF}"/>
              </a:ext>
            </a:extLst>
          </p:cNvPr>
          <p:cNvSpPr txBox="1"/>
          <p:nvPr/>
        </p:nvSpPr>
        <p:spPr>
          <a:xfrm>
            <a:off x="1142284" y="1131715"/>
            <a:ext cx="10320338" cy="861774"/>
          </a:xfrm>
          <a:prstGeom prst="rect">
            <a:avLst/>
          </a:prstGeom>
          <a:noFill/>
        </p:spPr>
        <p:txBody>
          <a:bodyPr wrap="square" rtlCol="0">
            <a:spAutoFit/>
          </a:bodyPr>
          <a:lstStyle/>
          <a:p>
            <a:pPr algn="ctr"/>
            <a:r>
              <a:rPr lang="es-ES" sz="2500" b="1" dirty="0">
                <a:latin typeface="Century Gothic" panose="020B0502020202020204" pitchFamily="34" charset="0"/>
              </a:rPr>
              <a:t>RESULTADOS DE LA SITUACIÓN PATRIMONIAL  </a:t>
            </a:r>
          </a:p>
          <a:p>
            <a:pPr algn="ctr"/>
            <a:r>
              <a:rPr lang="es-ES" sz="2500" b="1" dirty="0">
                <a:latin typeface="Century Gothic" panose="020B0502020202020204" pitchFamily="34" charset="0"/>
              </a:rPr>
              <a:t>AL 31 DE DICIEMBRE DE 2023</a:t>
            </a:r>
          </a:p>
        </p:txBody>
      </p:sp>
      <p:sp>
        <p:nvSpPr>
          <p:cNvPr id="8" name="Rectángulo 7"/>
          <p:cNvSpPr/>
          <p:nvPr/>
        </p:nvSpPr>
        <p:spPr>
          <a:xfrm>
            <a:off x="2523532" y="2184841"/>
            <a:ext cx="8818075" cy="1046440"/>
          </a:xfrm>
          <a:prstGeom prst="rect">
            <a:avLst/>
          </a:prstGeom>
        </p:spPr>
        <p:txBody>
          <a:bodyPr wrap="square">
            <a:spAutoFit/>
          </a:bodyPr>
          <a:lstStyle/>
          <a:p>
            <a:pPr lvl="0" algn="ctr">
              <a:spcBef>
                <a:spcPts val="600"/>
              </a:spcBef>
              <a:spcAft>
                <a:spcPts val="600"/>
              </a:spcAft>
            </a:pPr>
            <a:r>
              <a:rPr lang="es-ES" sz="2000" dirty="0">
                <a:latin typeface="Tahoma" panose="020B0604030504040204" pitchFamily="34" charset="0"/>
                <a:ea typeface="Tahoma" panose="020B0604030504040204" pitchFamily="34" charset="0"/>
                <a:cs typeface="Tahoma" panose="020B0604030504040204" pitchFamily="34" charset="0"/>
              </a:rPr>
              <a:t>EL </a:t>
            </a:r>
            <a:r>
              <a:rPr lang="es-ES" sz="2000" b="1" dirty="0">
                <a:latin typeface="Tahoma" panose="020B0604030504040204" pitchFamily="34" charset="0"/>
                <a:ea typeface="Tahoma" panose="020B0604030504040204" pitchFamily="34" charset="0"/>
                <a:cs typeface="Tahoma" panose="020B0604030504040204" pitchFamily="34" charset="0"/>
              </a:rPr>
              <a:t>SALDO DISPONIBLE </a:t>
            </a:r>
            <a:r>
              <a:rPr lang="es-ES" sz="2000" dirty="0">
                <a:latin typeface="Tahoma" panose="020B0604030504040204" pitchFamily="34" charset="0"/>
                <a:ea typeface="Tahoma" panose="020B0604030504040204" pitchFamily="34" charset="0"/>
                <a:cs typeface="Tahoma" panose="020B0604030504040204" pitchFamily="34" charset="0"/>
              </a:rPr>
              <a:t>EN CAJA Y BANCOS AL 31/12/2023 ASCIENDE A </a:t>
            </a:r>
          </a:p>
          <a:p>
            <a:pPr lvl="0" algn="ctr">
              <a:spcBef>
                <a:spcPts val="600"/>
              </a:spcBef>
              <a:spcAft>
                <a:spcPts val="600"/>
              </a:spcAft>
            </a:pPr>
            <a:r>
              <a:rPr lang="es-ES" sz="3200" b="1" dirty="0">
                <a:solidFill>
                  <a:srgbClr val="007459"/>
                </a:solidFill>
                <a:latin typeface="Tahoma" panose="020B0604030504040204" pitchFamily="34" charset="0"/>
                <a:ea typeface="Tahoma" panose="020B0604030504040204" pitchFamily="34" charset="0"/>
                <a:cs typeface="Tahoma" panose="020B0604030504040204" pitchFamily="34" charset="0"/>
              </a:rPr>
              <a:t>Bs. 248.899.916,99</a:t>
            </a:r>
            <a:endParaRPr lang="es-419" sz="3200" b="1" dirty="0">
              <a:solidFill>
                <a:srgbClr val="007459"/>
              </a:solidFill>
              <a:latin typeface="Tahoma" panose="020B0604030504040204" pitchFamily="34" charset="0"/>
              <a:ea typeface="Tahoma" panose="020B0604030504040204" pitchFamily="34" charset="0"/>
              <a:cs typeface="Tahoma" panose="020B0604030504040204" pitchFamily="34" charset="0"/>
            </a:endParaRPr>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l="15710" t="528" r="26413" b="51155"/>
          <a:stretch/>
        </p:blipFill>
        <p:spPr>
          <a:xfrm>
            <a:off x="1395702" y="3977694"/>
            <a:ext cx="1127830" cy="941538"/>
          </a:xfrm>
          <a:prstGeom prst="rect">
            <a:avLst/>
          </a:prstGeom>
        </p:spPr>
      </p:pic>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l="25277" t="50033" r="14789"/>
          <a:stretch/>
        </p:blipFill>
        <p:spPr>
          <a:xfrm>
            <a:off x="1117936" y="1949822"/>
            <a:ext cx="1466654" cy="1222750"/>
          </a:xfrm>
          <a:prstGeom prst="rect">
            <a:avLst/>
          </a:prstGeom>
        </p:spPr>
      </p:pic>
      <p:sp>
        <p:nvSpPr>
          <p:cNvPr id="10" name="Rectángulo 9"/>
          <p:cNvSpPr/>
          <p:nvPr/>
        </p:nvSpPr>
        <p:spPr>
          <a:xfrm>
            <a:off x="470780" y="5605133"/>
            <a:ext cx="11303885" cy="646331"/>
          </a:xfrm>
          <a:prstGeom prst="rect">
            <a:avLst/>
          </a:prstGeom>
        </p:spPr>
        <p:txBody>
          <a:bodyPr wrap="square">
            <a:spAutoFit/>
          </a:bodyPr>
          <a:lstStyle/>
          <a:p>
            <a:pPr lvl="0" algn="ctr">
              <a:spcBef>
                <a:spcPts val="600"/>
              </a:spcBef>
              <a:spcAft>
                <a:spcPts val="600"/>
              </a:spcAft>
            </a:pPr>
            <a:r>
              <a:rPr lang="es-ES" b="1" dirty="0"/>
              <a:t>LA CAJA BANCARIA ESTATAL DE SALUD (CBES) CUENTA CON LIQUIDEZ Y LA SOLVENCIA SUFICIENTE PARA HACER FRENTE A SUS OBLIGACIONES A CORTO PLAZO Y LARGO PLAZO</a:t>
            </a:r>
            <a:r>
              <a:rPr lang="es-ES" b="1" dirty="0">
                <a:latin typeface="Tahoma" panose="020B0604030504040204" pitchFamily="34" charset="0"/>
                <a:ea typeface="Tahoma" panose="020B0604030504040204" pitchFamily="34" charset="0"/>
                <a:cs typeface="Tahoma" panose="020B0604030504040204" pitchFamily="34" charset="0"/>
              </a:rPr>
              <a:t>.</a:t>
            </a:r>
            <a:endParaRPr lang="es-419" b="1" dirty="0">
              <a:latin typeface="Tahoma" panose="020B0604030504040204" pitchFamily="34" charset="0"/>
              <a:ea typeface="Tahoma" panose="020B0604030504040204" pitchFamily="34" charset="0"/>
              <a:cs typeface="Tahoma" panose="020B0604030504040204" pitchFamily="34" charset="0"/>
            </a:endParaRPr>
          </a:p>
        </p:txBody>
      </p:sp>
      <p:sp>
        <p:nvSpPr>
          <p:cNvPr id="11" name="Rectángulo 10"/>
          <p:cNvSpPr/>
          <p:nvPr/>
        </p:nvSpPr>
        <p:spPr>
          <a:xfrm>
            <a:off x="2377168" y="3732516"/>
            <a:ext cx="9397497" cy="1046440"/>
          </a:xfrm>
          <a:prstGeom prst="rect">
            <a:avLst/>
          </a:prstGeom>
        </p:spPr>
        <p:txBody>
          <a:bodyPr wrap="square">
            <a:spAutoFit/>
          </a:bodyPr>
          <a:lstStyle/>
          <a:p>
            <a:pPr lvl="0" algn="ctr">
              <a:spcBef>
                <a:spcPts val="600"/>
              </a:spcBef>
              <a:spcAft>
                <a:spcPts val="600"/>
              </a:spcAft>
            </a:pPr>
            <a:r>
              <a:rPr lang="es-ES" sz="2000" dirty="0">
                <a:latin typeface="Tahoma" panose="020B0604030504040204" pitchFamily="34" charset="0"/>
                <a:ea typeface="Tahoma" panose="020B0604030504040204" pitchFamily="34" charset="0"/>
                <a:cs typeface="Tahoma" panose="020B0604030504040204" pitchFamily="34" charset="0"/>
              </a:rPr>
              <a:t>EL RESULTADO DEL EJERCICIO AL 31/12/2023 </a:t>
            </a:r>
            <a:r>
              <a:rPr lang="es-ES" sz="2000" b="1" dirty="0">
                <a:latin typeface="Tahoma" panose="020B0604030504040204" pitchFamily="34" charset="0"/>
                <a:ea typeface="Tahoma" panose="020B0604030504040204" pitchFamily="34" charset="0"/>
                <a:cs typeface="Tahoma" panose="020B0604030504040204" pitchFamily="34" charset="0"/>
              </a:rPr>
              <a:t>SUPERÁVIT</a:t>
            </a:r>
            <a:r>
              <a:rPr lang="es-ES" sz="2000" dirty="0">
                <a:latin typeface="Tahoma" panose="020B0604030504040204" pitchFamily="34" charset="0"/>
                <a:ea typeface="Tahoma" panose="020B0604030504040204" pitchFamily="34" charset="0"/>
                <a:cs typeface="Tahoma" panose="020B0604030504040204" pitchFamily="34" charset="0"/>
              </a:rPr>
              <a:t> QUE ASCIENDE A</a:t>
            </a:r>
          </a:p>
          <a:p>
            <a:pPr lvl="0" algn="ctr">
              <a:spcBef>
                <a:spcPts val="600"/>
              </a:spcBef>
              <a:spcAft>
                <a:spcPts val="600"/>
              </a:spcAft>
            </a:pPr>
            <a:r>
              <a:rPr lang="es-MX" sz="3200" b="1" dirty="0">
                <a:solidFill>
                  <a:srgbClr val="007459"/>
                </a:solidFill>
                <a:latin typeface="Tahoma" panose="020B0604030504040204" pitchFamily="34" charset="0"/>
                <a:ea typeface="Tahoma" panose="020B0604030504040204" pitchFamily="34" charset="0"/>
                <a:cs typeface="Tahoma" panose="020B0604030504040204" pitchFamily="34" charset="0"/>
              </a:rPr>
              <a:t>Bs. 48.231.342,54 </a:t>
            </a:r>
            <a:endParaRPr lang="es-ES" sz="3200" b="1" dirty="0">
              <a:solidFill>
                <a:srgbClr val="007459"/>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ángulo 11"/>
          <p:cNvSpPr>
            <a:spLocks noChangeArrowheads="1"/>
          </p:cNvSpPr>
          <p:nvPr/>
        </p:nvSpPr>
        <p:spPr bwMode="auto">
          <a:xfrm rot="16200000">
            <a:off x="-2059910" y="3521250"/>
            <a:ext cx="5091092" cy="369332"/>
          </a:xfrm>
          <a:prstGeom prst="rect">
            <a:avLst/>
          </a:prstGeom>
          <a:solidFill>
            <a:schemeClr val="accent1"/>
          </a:solidFill>
        </p:spPr>
        <p:txBody>
          <a:bodyPr wrap="square" rtlCol="0">
            <a:spAutoFit/>
          </a:bodyPr>
          <a:lstStyle/>
          <a:p>
            <a:pPr algn="ctr"/>
            <a:r>
              <a:rPr lang="es-ES" altLang="es-BO" b="1" dirty="0">
                <a:solidFill>
                  <a:schemeClr val="bg1"/>
                </a:solidFill>
              </a:rPr>
              <a:t>DIRECCIÓN ADMINISTRATIVA FINANCIERA</a:t>
            </a:r>
            <a:endParaRPr lang="es-BO" altLang="es-BO" b="1" dirty="0">
              <a:solidFill>
                <a:schemeClr val="bg1"/>
              </a:solidFill>
            </a:endParaRPr>
          </a:p>
        </p:txBody>
      </p:sp>
      <p:sp>
        <p:nvSpPr>
          <p:cNvPr id="13" name="CuadroTexto 12"/>
          <p:cNvSpPr txBox="1"/>
          <p:nvPr/>
        </p:nvSpPr>
        <p:spPr>
          <a:xfrm>
            <a:off x="389299" y="365086"/>
            <a:ext cx="517957"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14" name="Rectángulo 1"/>
          <p:cNvSpPr>
            <a:spLocks noChangeArrowheads="1"/>
          </p:cNvSpPr>
          <p:nvPr/>
        </p:nvSpPr>
        <p:spPr bwMode="auto">
          <a:xfrm>
            <a:off x="846392" y="248258"/>
            <a:ext cx="111210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latin typeface="Century Gothic" panose="020B0502020202020204" pitchFamily="34" charset="0"/>
              </a:rPr>
              <a:t>FORTALECER LA GESTIÓN Y DESARROLLO INSTITUCIONAL PARA </a:t>
            </a:r>
            <a:r>
              <a:rPr lang="es-ES" sz="2000" b="1" dirty="0" smtClean="0">
                <a:latin typeface="Century Gothic" panose="020B0502020202020204" pitchFamily="34" charset="0"/>
              </a:rPr>
              <a:t>ALCANZAR </a:t>
            </a:r>
            <a:r>
              <a:rPr lang="es-ES" sz="2000" b="1" dirty="0">
                <a:latin typeface="Century Gothic" panose="020B0502020202020204" pitchFamily="34" charset="0"/>
              </a:rPr>
              <a:t>MAYOR GRADO DE EFICACIA, EFICIENCIA Y </a:t>
            </a:r>
            <a:r>
              <a:rPr lang="es-ES" sz="2000" b="1" dirty="0" smtClean="0">
                <a:latin typeface="Century Gothic" panose="020B0502020202020204" pitchFamily="34" charset="0"/>
              </a:rPr>
              <a:t>ECONOMÍA </a:t>
            </a:r>
            <a:endParaRPr lang="es-ES" sz="2000" b="1" dirty="0">
              <a:latin typeface="Century Gothic" panose="020B0502020202020204" pitchFamily="34" charset="0"/>
            </a:endParaRPr>
          </a:p>
          <a:p>
            <a:pPr algn="ct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196659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p:nvPr/>
        </p:nvPicPr>
        <p:blipFill>
          <a:blip r:embed="rId3"/>
          <a:stretch>
            <a:fillRect/>
          </a:stretch>
        </p:blipFill>
        <p:spPr>
          <a:xfrm>
            <a:off x="1602657" y="1193202"/>
            <a:ext cx="10107561" cy="5015619"/>
          </a:xfrm>
          <a:prstGeom prst="rect">
            <a:avLst/>
          </a:prstGeom>
        </p:spPr>
      </p:pic>
      <p:sp>
        <p:nvSpPr>
          <p:cNvPr id="3" name="CuadroTexto 2">
            <a:extLst>
              <a:ext uri="{FF2B5EF4-FFF2-40B4-BE49-F238E27FC236}">
                <a16:creationId xmlns:a16="http://schemas.microsoft.com/office/drawing/2014/main" id="{1761D45B-10C0-A048-955D-BAC888D650AF}"/>
              </a:ext>
            </a:extLst>
          </p:cNvPr>
          <p:cNvSpPr txBox="1"/>
          <p:nvPr/>
        </p:nvSpPr>
        <p:spPr>
          <a:xfrm>
            <a:off x="3580684" y="1052998"/>
            <a:ext cx="6576038" cy="477054"/>
          </a:xfrm>
          <a:prstGeom prst="rect">
            <a:avLst/>
          </a:prstGeom>
          <a:noFill/>
        </p:spPr>
        <p:txBody>
          <a:bodyPr wrap="square" rtlCol="0">
            <a:spAutoFit/>
          </a:bodyPr>
          <a:lstStyle/>
          <a:p>
            <a:pPr algn="ctr"/>
            <a:r>
              <a:rPr lang="es-ES" sz="2500" b="1" dirty="0">
                <a:latin typeface="Century Gothic" panose="020B0502020202020204" pitchFamily="34" charset="0"/>
              </a:rPr>
              <a:t>SISTEMA ADMINISTRACIÓN FINANCIERA</a:t>
            </a:r>
          </a:p>
        </p:txBody>
      </p:sp>
      <p:sp>
        <p:nvSpPr>
          <p:cNvPr id="4" name="Rectángulo 3"/>
          <p:cNvSpPr>
            <a:spLocks noChangeArrowheads="1"/>
          </p:cNvSpPr>
          <p:nvPr/>
        </p:nvSpPr>
        <p:spPr bwMode="auto">
          <a:xfrm rot="16200000">
            <a:off x="-2059910" y="3521250"/>
            <a:ext cx="5091092" cy="369332"/>
          </a:xfrm>
          <a:prstGeom prst="rect">
            <a:avLst/>
          </a:prstGeom>
          <a:solidFill>
            <a:schemeClr val="accent1"/>
          </a:solidFill>
        </p:spPr>
        <p:txBody>
          <a:bodyPr wrap="square" rtlCol="0">
            <a:spAutoFit/>
          </a:bodyPr>
          <a:lstStyle/>
          <a:p>
            <a:pPr algn="ctr"/>
            <a:r>
              <a:rPr lang="es-ES" altLang="es-BO" b="1" dirty="0">
                <a:solidFill>
                  <a:schemeClr val="bg1"/>
                </a:solidFill>
              </a:rPr>
              <a:t>DIRECCIÓN ADMINISTRATIVA FINANCIERA</a:t>
            </a:r>
            <a:endParaRPr lang="es-BO" altLang="es-BO" b="1" dirty="0">
              <a:solidFill>
                <a:schemeClr val="bg1"/>
              </a:solidFill>
            </a:endParaRPr>
          </a:p>
        </p:txBody>
      </p:sp>
      <p:sp>
        <p:nvSpPr>
          <p:cNvPr id="5" name="CuadroTexto 4"/>
          <p:cNvSpPr txBox="1"/>
          <p:nvPr/>
        </p:nvSpPr>
        <p:spPr>
          <a:xfrm>
            <a:off x="389299" y="365086"/>
            <a:ext cx="527482"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6" name="Rectángulo 1"/>
          <p:cNvSpPr>
            <a:spLocks noChangeArrowheads="1"/>
          </p:cNvSpPr>
          <p:nvPr/>
        </p:nvSpPr>
        <p:spPr bwMode="auto">
          <a:xfrm>
            <a:off x="846392" y="275862"/>
            <a:ext cx="111210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latin typeface="Century Gothic" panose="020B0502020202020204" pitchFamily="34" charset="0"/>
              </a:rPr>
              <a:t>FORTALECER LA GESTIÓN Y DESARROLLO INSTITUCIONAL PARA  </a:t>
            </a:r>
            <a:r>
              <a:rPr lang="es-ES" sz="2000" b="1" dirty="0" smtClean="0">
                <a:latin typeface="Century Gothic" panose="020B0502020202020204" pitchFamily="34" charset="0"/>
              </a:rPr>
              <a:t>ALCANZAR </a:t>
            </a:r>
            <a:r>
              <a:rPr lang="es-ES" sz="2000" b="1" dirty="0">
                <a:latin typeface="Century Gothic" panose="020B0502020202020204" pitchFamily="34" charset="0"/>
              </a:rPr>
              <a:t>MAYOR GRADO DE EFICACIA, EFICIENCIA Y </a:t>
            </a:r>
            <a:r>
              <a:rPr lang="es-ES" sz="2000" b="1" dirty="0" smtClean="0">
                <a:latin typeface="Century Gothic" panose="020B0502020202020204" pitchFamily="34" charset="0"/>
              </a:rPr>
              <a:t>ECONOMÍA </a:t>
            </a:r>
            <a:endParaRPr lang="es-ES" sz="2000" b="1" dirty="0">
              <a:latin typeface="Century Gothic" panose="020B0502020202020204" pitchFamily="34" charset="0"/>
            </a:endParaRPr>
          </a:p>
          <a:p>
            <a:pPr algn="ct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0980207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p:nvPr/>
        </p:nvPicPr>
        <p:blipFill rotWithShape="1">
          <a:blip r:embed="rId2"/>
          <a:srcRect l="17888" r="13809"/>
          <a:stretch/>
        </p:blipFill>
        <p:spPr>
          <a:xfrm>
            <a:off x="1038009" y="884437"/>
            <a:ext cx="3714141" cy="3203742"/>
          </a:xfrm>
          <a:prstGeom prst="rect">
            <a:avLst/>
          </a:prstGeom>
        </p:spPr>
      </p:pic>
      <p:pic>
        <p:nvPicPr>
          <p:cNvPr id="8" name="Imagen 7"/>
          <p:cNvPicPr/>
          <p:nvPr/>
        </p:nvPicPr>
        <p:blipFill rotWithShape="1">
          <a:blip r:embed="rId3"/>
          <a:srcRect l="16516" r="17369"/>
          <a:stretch/>
        </p:blipFill>
        <p:spPr>
          <a:xfrm>
            <a:off x="7983887" y="884437"/>
            <a:ext cx="3983524" cy="3381375"/>
          </a:xfrm>
          <a:prstGeom prst="rect">
            <a:avLst/>
          </a:prstGeom>
        </p:spPr>
      </p:pic>
      <p:pic>
        <p:nvPicPr>
          <p:cNvPr id="9" name="Imagen 8"/>
          <p:cNvPicPr/>
          <p:nvPr/>
        </p:nvPicPr>
        <p:blipFill rotWithShape="1">
          <a:blip r:embed="rId4"/>
          <a:srcRect l="17886" r="12881" b="6915"/>
          <a:stretch/>
        </p:blipFill>
        <p:spPr>
          <a:xfrm>
            <a:off x="4840195" y="3465513"/>
            <a:ext cx="3368281" cy="2863638"/>
          </a:xfrm>
          <a:prstGeom prst="rect">
            <a:avLst/>
          </a:prstGeom>
        </p:spPr>
      </p:pic>
      <p:sp>
        <p:nvSpPr>
          <p:cNvPr id="5" name="Rectángulo 4"/>
          <p:cNvSpPr>
            <a:spLocks noChangeArrowheads="1"/>
          </p:cNvSpPr>
          <p:nvPr/>
        </p:nvSpPr>
        <p:spPr bwMode="auto">
          <a:xfrm rot="16200000">
            <a:off x="-2059910" y="3521250"/>
            <a:ext cx="5091092" cy="369332"/>
          </a:xfrm>
          <a:prstGeom prst="rect">
            <a:avLst/>
          </a:prstGeom>
          <a:solidFill>
            <a:schemeClr val="accent1"/>
          </a:solidFill>
        </p:spPr>
        <p:txBody>
          <a:bodyPr wrap="square" rtlCol="0">
            <a:spAutoFit/>
          </a:bodyPr>
          <a:lstStyle/>
          <a:p>
            <a:pPr algn="ctr"/>
            <a:r>
              <a:rPr lang="es-ES" altLang="es-BO" b="1" dirty="0">
                <a:solidFill>
                  <a:schemeClr val="bg1"/>
                </a:solidFill>
              </a:rPr>
              <a:t>DIRECCIÓN ADMINISTRATIVA FINANCIERA</a:t>
            </a:r>
            <a:endParaRPr lang="es-BO" altLang="es-BO" b="1" dirty="0">
              <a:solidFill>
                <a:schemeClr val="bg1"/>
              </a:solidFill>
            </a:endParaRPr>
          </a:p>
        </p:txBody>
      </p:sp>
      <p:sp>
        <p:nvSpPr>
          <p:cNvPr id="6" name="CuadroTexto 5"/>
          <p:cNvSpPr txBox="1"/>
          <p:nvPr/>
        </p:nvSpPr>
        <p:spPr>
          <a:xfrm>
            <a:off x="389299" y="365086"/>
            <a:ext cx="508432"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10" name="Rectángulo 1"/>
          <p:cNvSpPr>
            <a:spLocks noChangeArrowheads="1"/>
          </p:cNvSpPr>
          <p:nvPr/>
        </p:nvSpPr>
        <p:spPr bwMode="auto">
          <a:xfrm>
            <a:off x="846392" y="248258"/>
            <a:ext cx="111210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latin typeface="Century Gothic" panose="020B0502020202020204" pitchFamily="34" charset="0"/>
              </a:rPr>
              <a:t>FORTALECER LA GESTIÓN Y DESARROLLO INSTITUCIONAL PARA  </a:t>
            </a:r>
            <a:r>
              <a:rPr lang="es-ES" sz="2000" b="1" dirty="0" smtClean="0">
                <a:latin typeface="Century Gothic" panose="020B0502020202020204" pitchFamily="34" charset="0"/>
              </a:rPr>
              <a:t>ALCANZAR </a:t>
            </a:r>
            <a:r>
              <a:rPr lang="es-ES" sz="2000" b="1" dirty="0">
                <a:latin typeface="Century Gothic" panose="020B0502020202020204" pitchFamily="34" charset="0"/>
              </a:rPr>
              <a:t>MAYOR GRADO DE EFICACIA, EFICIENCIA Y </a:t>
            </a:r>
            <a:r>
              <a:rPr lang="es-ES" sz="2000" b="1" dirty="0" smtClean="0">
                <a:latin typeface="Century Gothic" panose="020B0502020202020204" pitchFamily="34" charset="0"/>
              </a:rPr>
              <a:t>ECONOMÍA </a:t>
            </a:r>
            <a:endParaRPr lang="es-ES" sz="2000" b="1" dirty="0">
              <a:latin typeface="Century Gothic" panose="020B0502020202020204" pitchFamily="34" charset="0"/>
            </a:endParaRPr>
          </a:p>
          <a:p>
            <a:pPr algn="ct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8589606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Ejes y componentes del Sistema de Control Interno"/>
          <p:cNvPicPr/>
          <p:nvPr/>
        </p:nvPicPr>
        <p:blipFill rotWithShape="1">
          <a:blip r:embed="rId2">
            <a:extLst>
              <a:ext uri="{28A0092B-C50C-407E-A947-70E740481C1C}">
                <a14:useLocalDpi xmlns:a14="http://schemas.microsoft.com/office/drawing/2010/main" val="0"/>
              </a:ext>
            </a:extLst>
          </a:blip>
          <a:srcRect l="3525" t="12535" r="4228" b="19250"/>
          <a:stretch/>
        </p:blipFill>
        <p:spPr bwMode="auto">
          <a:xfrm>
            <a:off x="3204927" y="1263922"/>
            <a:ext cx="6355532" cy="4711366"/>
          </a:xfrm>
          <a:prstGeom prst="rect">
            <a:avLst/>
          </a:prstGeom>
          <a:noFill/>
          <a:ln>
            <a:noFill/>
          </a:ln>
          <a:extLst>
            <a:ext uri="{53640926-AAD7-44D8-BBD7-CCE9431645EC}">
              <a14:shadowObscured xmlns:a14="http://schemas.microsoft.com/office/drawing/2010/main"/>
            </a:ext>
          </a:extLst>
        </p:spPr>
      </p:pic>
      <p:sp>
        <p:nvSpPr>
          <p:cNvPr id="3" name="Rectángulo 2"/>
          <p:cNvSpPr>
            <a:spLocks noChangeArrowheads="1"/>
          </p:cNvSpPr>
          <p:nvPr/>
        </p:nvSpPr>
        <p:spPr bwMode="auto">
          <a:xfrm rot="16200000">
            <a:off x="-2059910" y="3521250"/>
            <a:ext cx="5091092" cy="369332"/>
          </a:xfrm>
          <a:prstGeom prst="rect">
            <a:avLst/>
          </a:prstGeom>
          <a:solidFill>
            <a:schemeClr val="accent1"/>
          </a:solidFill>
        </p:spPr>
        <p:txBody>
          <a:bodyPr wrap="square" rtlCol="0">
            <a:spAutoFit/>
          </a:bodyPr>
          <a:lstStyle/>
          <a:p>
            <a:pPr algn="ctr"/>
            <a:r>
              <a:rPr lang="es-ES" altLang="es-BO" b="1" dirty="0">
                <a:solidFill>
                  <a:schemeClr val="bg1"/>
                </a:solidFill>
              </a:rPr>
              <a:t>DIRECCIÓN ADMINISTRATIVA FINANCIERA</a:t>
            </a:r>
            <a:endParaRPr lang="es-BO" altLang="es-BO" b="1" dirty="0">
              <a:solidFill>
                <a:schemeClr val="bg1"/>
              </a:solidFill>
            </a:endParaRPr>
          </a:p>
        </p:txBody>
      </p:sp>
      <p:sp>
        <p:nvSpPr>
          <p:cNvPr id="4" name="CuadroTexto 3"/>
          <p:cNvSpPr txBox="1"/>
          <p:nvPr/>
        </p:nvSpPr>
        <p:spPr>
          <a:xfrm>
            <a:off x="389299" y="365086"/>
            <a:ext cx="525101"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5" name="Rectángulo 1"/>
          <p:cNvSpPr>
            <a:spLocks noChangeArrowheads="1"/>
          </p:cNvSpPr>
          <p:nvPr/>
        </p:nvSpPr>
        <p:spPr bwMode="auto">
          <a:xfrm>
            <a:off x="846392" y="248258"/>
            <a:ext cx="111210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latin typeface="Century Gothic" panose="020B0502020202020204" pitchFamily="34" charset="0"/>
              </a:rPr>
              <a:t>FORTALECER LA GESTIÓN Y DESARROLLO INSTITUCIONAL PARA  </a:t>
            </a:r>
            <a:r>
              <a:rPr lang="es-ES" sz="2000" b="1" dirty="0" smtClean="0">
                <a:latin typeface="Century Gothic" panose="020B0502020202020204" pitchFamily="34" charset="0"/>
              </a:rPr>
              <a:t>ALCANZAR </a:t>
            </a:r>
            <a:r>
              <a:rPr lang="es-ES" sz="2000" b="1" dirty="0">
                <a:latin typeface="Century Gothic" panose="020B0502020202020204" pitchFamily="34" charset="0"/>
              </a:rPr>
              <a:t>MAYOR GRADO DE EFICACIA, EFICIENCIA Y </a:t>
            </a:r>
            <a:r>
              <a:rPr lang="es-ES" sz="2000" b="1" dirty="0" smtClean="0">
                <a:latin typeface="Century Gothic" panose="020B0502020202020204" pitchFamily="34" charset="0"/>
              </a:rPr>
              <a:t>ECONOMÍA </a:t>
            </a:r>
            <a:endParaRPr lang="es-ES" sz="2000" b="1" dirty="0">
              <a:latin typeface="Century Gothic" panose="020B0502020202020204" pitchFamily="34" charset="0"/>
            </a:endParaRPr>
          </a:p>
          <a:p>
            <a:pPr algn="ct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389232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96" y="1172217"/>
            <a:ext cx="8449026" cy="4752577"/>
          </a:xfrm>
          <a:prstGeom prst="rect">
            <a:avLst/>
          </a:prstGeom>
        </p:spPr>
      </p:pic>
      <p:sp>
        <p:nvSpPr>
          <p:cNvPr id="2" name="Rectángulo 1"/>
          <p:cNvSpPr>
            <a:spLocks noChangeArrowheads="1"/>
          </p:cNvSpPr>
          <p:nvPr/>
        </p:nvSpPr>
        <p:spPr bwMode="auto">
          <a:xfrm>
            <a:off x="2174449" y="182612"/>
            <a:ext cx="700063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s-ES" altLang="es-BO" sz="25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ALINEACIÓN DEL POA 2024 AL PEI 2021-2025</a:t>
            </a:r>
            <a:endParaRPr lang="es-BO" altLang="es-BO" sz="25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grpSp>
        <p:nvGrpSpPr>
          <p:cNvPr id="4" name="Grupo 3"/>
          <p:cNvGrpSpPr/>
          <p:nvPr/>
        </p:nvGrpSpPr>
        <p:grpSpPr>
          <a:xfrm>
            <a:off x="2770454" y="878186"/>
            <a:ext cx="6908699" cy="5314383"/>
            <a:chOff x="2770454" y="878186"/>
            <a:chExt cx="6908699" cy="5314383"/>
          </a:xfrm>
        </p:grpSpPr>
        <p:sp>
          <p:nvSpPr>
            <p:cNvPr id="5" name="Forma libre 4"/>
            <p:cNvSpPr/>
            <p:nvPr/>
          </p:nvSpPr>
          <p:spPr>
            <a:xfrm>
              <a:off x="7053848" y="4491967"/>
              <a:ext cx="2625305" cy="1700602"/>
            </a:xfrm>
            <a:custGeom>
              <a:avLst/>
              <a:gdLst>
                <a:gd name="connsiteX0" fmla="*/ 0 w 2625305"/>
                <a:gd name="connsiteY0" fmla="*/ 170060 h 1700602"/>
                <a:gd name="connsiteX1" fmla="*/ 170060 w 2625305"/>
                <a:gd name="connsiteY1" fmla="*/ 0 h 1700602"/>
                <a:gd name="connsiteX2" fmla="*/ 2455245 w 2625305"/>
                <a:gd name="connsiteY2" fmla="*/ 0 h 1700602"/>
                <a:gd name="connsiteX3" fmla="*/ 2625305 w 2625305"/>
                <a:gd name="connsiteY3" fmla="*/ 170060 h 1700602"/>
                <a:gd name="connsiteX4" fmla="*/ 2625305 w 2625305"/>
                <a:gd name="connsiteY4" fmla="*/ 1530542 h 1700602"/>
                <a:gd name="connsiteX5" fmla="*/ 2455245 w 2625305"/>
                <a:gd name="connsiteY5" fmla="*/ 1700602 h 1700602"/>
                <a:gd name="connsiteX6" fmla="*/ 170060 w 2625305"/>
                <a:gd name="connsiteY6" fmla="*/ 1700602 h 1700602"/>
                <a:gd name="connsiteX7" fmla="*/ 0 w 2625305"/>
                <a:gd name="connsiteY7" fmla="*/ 1530542 h 1700602"/>
                <a:gd name="connsiteX8" fmla="*/ 0 w 2625305"/>
                <a:gd name="connsiteY8" fmla="*/ 170060 h 17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305" h="1700602">
                  <a:moveTo>
                    <a:pt x="0" y="170060"/>
                  </a:moveTo>
                  <a:cubicBezTo>
                    <a:pt x="0" y="76138"/>
                    <a:pt x="76138" y="0"/>
                    <a:pt x="170060" y="0"/>
                  </a:cubicBezTo>
                  <a:lnTo>
                    <a:pt x="2455245" y="0"/>
                  </a:lnTo>
                  <a:cubicBezTo>
                    <a:pt x="2549167" y="0"/>
                    <a:pt x="2625305" y="76138"/>
                    <a:pt x="2625305" y="170060"/>
                  </a:cubicBezTo>
                  <a:lnTo>
                    <a:pt x="2625305" y="1530542"/>
                  </a:lnTo>
                  <a:cubicBezTo>
                    <a:pt x="2625305" y="1624464"/>
                    <a:pt x="2549167" y="1700602"/>
                    <a:pt x="2455245" y="1700602"/>
                  </a:cubicBezTo>
                  <a:lnTo>
                    <a:pt x="170060" y="1700602"/>
                  </a:lnTo>
                  <a:cubicBezTo>
                    <a:pt x="76138" y="1700602"/>
                    <a:pt x="0" y="1624464"/>
                    <a:pt x="0" y="1530542"/>
                  </a:cubicBezTo>
                  <a:lnTo>
                    <a:pt x="0" y="170060"/>
                  </a:lnTo>
                  <a:close/>
                </a:path>
              </a:pathLst>
            </a:custGeom>
            <a:no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4479" tIns="512037" rIns="86887" bIns="86887" numCol="1" spcCol="1270" anchor="t" anchorCtr="0">
              <a:noAutofit/>
            </a:bodyPr>
            <a:lstStyle/>
            <a:p>
              <a:pPr marL="57150" lvl="1" indent="-57150" algn="l" defTabSz="444500">
                <a:lnSpc>
                  <a:spcPct val="90000"/>
                </a:lnSpc>
                <a:spcBef>
                  <a:spcPct val="0"/>
                </a:spcBef>
                <a:spcAft>
                  <a:spcPct val="15000"/>
                </a:spcAft>
                <a:buChar char="••"/>
              </a:pPr>
              <a:endParaRPr lang="es-ES" sz="1000" kern="1200" dirty="0"/>
            </a:p>
            <a:p>
              <a:pPr marL="0" lvl="1" algn="l" defTabSz="444500">
                <a:lnSpc>
                  <a:spcPct val="90000"/>
                </a:lnSpc>
                <a:spcBef>
                  <a:spcPct val="0"/>
                </a:spcBef>
                <a:spcAft>
                  <a:spcPct val="15000"/>
                </a:spcAft>
              </a:pPr>
              <a:r>
                <a:rPr lang="es-ES" sz="1000" kern="1200" dirty="0"/>
                <a:t>HABILITAR 2 ESTABLECIMIENTOS DE SALUD, CON BASE EN LA MEJORA DE LA CALIDAD EN LA PRESTACIÓN DE SERVICIOS</a:t>
              </a:r>
            </a:p>
          </p:txBody>
        </p:sp>
        <p:sp>
          <p:nvSpPr>
            <p:cNvPr id="6" name="Forma libre 5"/>
            <p:cNvSpPr/>
            <p:nvPr/>
          </p:nvSpPr>
          <p:spPr>
            <a:xfrm>
              <a:off x="2770454" y="4491967"/>
              <a:ext cx="2625305" cy="1700602"/>
            </a:xfrm>
            <a:custGeom>
              <a:avLst/>
              <a:gdLst>
                <a:gd name="connsiteX0" fmla="*/ 0 w 2625305"/>
                <a:gd name="connsiteY0" fmla="*/ 170060 h 1700602"/>
                <a:gd name="connsiteX1" fmla="*/ 170060 w 2625305"/>
                <a:gd name="connsiteY1" fmla="*/ 0 h 1700602"/>
                <a:gd name="connsiteX2" fmla="*/ 2455245 w 2625305"/>
                <a:gd name="connsiteY2" fmla="*/ 0 h 1700602"/>
                <a:gd name="connsiteX3" fmla="*/ 2625305 w 2625305"/>
                <a:gd name="connsiteY3" fmla="*/ 170060 h 1700602"/>
                <a:gd name="connsiteX4" fmla="*/ 2625305 w 2625305"/>
                <a:gd name="connsiteY4" fmla="*/ 1530542 h 1700602"/>
                <a:gd name="connsiteX5" fmla="*/ 2455245 w 2625305"/>
                <a:gd name="connsiteY5" fmla="*/ 1700602 h 1700602"/>
                <a:gd name="connsiteX6" fmla="*/ 170060 w 2625305"/>
                <a:gd name="connsiteY6" fmla="*/ 1700602 h 1700602"/>
                <a:gd name="connsiteX7" fmla="*/ 0 w 2625305"/>
                <a:gd name="connsiteY7" fmla="*/ 1530542 h 1700602"/>
                <a:gd name="connsiteX8" fmla="*/ 0 w 2625305"/>
                <a:gd name="connsiteY8" fmla="*/ 170060 h 17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305" h="1700602">
                  <a:moveTo>
                    <a:pt x="0" y="170060"/>
                  </a:moveTo>
                  <a:cubicBezTo>
                    <a:pt x="0" y="76138"/>
                    <a:pt x="76138" y="0"/>
                    <a:pt x="170060" y="0"/>
                  </a:cubicBezTo>
                  <a:lnTo>
                    <a:pt x="2455245" y="0"/>
                  </a:lnTo>
                  <a:cubicBezTo>
                    <a:pt x="2549167" y="0"/>
                    <a:pt x="2625305" y="76138"/>
                    <a:pt x="2625305" y="170060"/>
                  </a:cubicBezTo>
                  <a:lnTo>
                    <a:pt x="2625305" y="1530542"/>
                  </a:lnTo>
                  <a:cubicBezTo>
                    <a:pt x="2625305" y="1624464"/>
                    <a:pt x="2549167" y="1700602"/>
                    <a:pt x="2455245" y="1700602"/>
                  </a:cubicBezTo>
                  <a:lnTo>
                    <a:pt x="170060" y="1700602"/>
                  </a:lnTo>
                  <a:cubicBezTo>
                    <a:pt x="76138" y="1700602"/>
                    <a:pt x="0" y="1624464"/>
                    <a:pt x="0" y="1530542"/>
                  </a:cubicBezTo>
                  <a:lnTo>
                    <a:pt x="0" y="170060"/>
                  </a:lnTo>
                  <a:close/>
                </a:path>
              </a:pathLst>
            </a:custGeom>
            <a:no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887" tIns="512037" rIns="874479" bIns="86887" numCol="1" spcCol="1270" anchor="t" anchorCtr="0">
              <a:noAutofit/>
            </a:bodyPr>
            <a:lstStyle/>
            <a:p>
              <a:pPr marL="0" lvl="1" algn="l" defTabSz="444500">
                <a:lnSpc>
                  <a:spcPct val="90000"/>
                </a:lnSpc>
                <a:spcBef>
                  <a:spcPct val="0"/>
                </a:spcBef>
                <a:spcAft>
                  <a:spcPct val="15000"/>
                </a:spcAft>
              </a:pPr>
              <a:r>
                <a:rPr lang="es-ES" sz="1000" kern="1200" dirty="0"/>
                <a:t>FORTALECER LA CAPACIDAD INSTALADA Y LA CARTERA DE SERVICIOS DE OCHO POLICONSULTORIOS AMPLIADOS EN LA GESTIÓN 2024</a:t>
              </a:r>
            </a:p>
          </p:txBody>
        </p:sp>
        <p:sp>
          <p:nvSpPr>
            <p:cNvPr id="7" name="Forma libre 6"/>
            <p:cNvSpPr/>
            <p:nvPr/>
          </p:nvSpPr>
          <p:spPr>
            <a:xfrm>
              <a:off x="7053848" y="878186"/>
              <a:ext cx="2625305" cy="1700602"/>
            </a:xfrm>
            <a:custGeom>
              <a:avLst/>
              <a:gdLst>
                <a:gd name="connsiteX0" fmla="*/ 0 w 2625305"/>
                <a:gd name="connsiteY0" fmla="*/ 170060 h 1700602"/>
                <a:gd name="connsiteX1" fmla="*/ 170060 w 2625305"/>
                <a:gd name="connsiteY1" fmla="*/ 0 h 1700602"/>
                <a:gd name="connsiteX2" fmla="*/ 2455245 w 2625305"/>
                <a:gd name="connsiteY2" fmla="*/ 0 h 1700602"/>
                <a:gd name="connsiteX3" fmla="*/ 2625305 w 2625305"/>
                <a:gd name="connsiteY3" fmla="*/ 170060 h 1700602"/>
                <a:gd name="connsiteX4" fmla="*/ 2625305 w 2625305"/>
                <a:gd name="connsiteY4" fmla="*/ 1530542 h 1700602"/>
                <a:gd name="connsiteX5" fmla="*/ 2455245 w 2625305"/>
                <a:gd name="connsiteY5" fmla="*/ 1700602 h 1700602"/>
                <a:gd name="connsiteX6" fmla="*/ 170060 w 2625305"/>
                <a:gd name="connsiteY6" fmla="*/ 1700602 h 1700602"/>
                <a:gd name="connsiteX7" fmla="*/ 0 w 2625305"/>
                <a:gd name="connsiteY7" fmla="*/ 1530542 h 1700602"/>
                <a:gd name="connsiteX8" fmla="*/ 0 w 2625305"/>
                <a:gd name="connsiteY8" fmla="*/ 170060 h 17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305" h="1700602">
                  <a:moveTo>
                    <a:pt x="0" y="170060"/>
                  </a:moveTo>
                  <a:cubicBezTo>
                    <a:pt x="0" y="76138"/>
                    <a:pt x="76138" y="0"/>
                    <a:pt x="170060" y="0"/>
                  </a:cubicBezTo>
                  <a:lnTo>
                    <a:pt x="2455245" y="0"/>
                  </a:lnTo>
                  <a:cubicBezTo>
                    <a:pt x="2549167" y="0"/>
                    <a:pt x="2625305" y="76138"/>
                    <a:pt x="2625305" y="170060"/>
                  </a:cubicBezTo>
                  <a:lnTo>
                    <a:pt x="2625305" y="1530542"/>
                  </a:lnTo>
                  <a:cubicBezTo>
                    <a:pt x="2625305" y="1624464"/>
                    <a:pt x="2549167" y="1700602"/>
                    <a:pt x="2455245" y="1700602"/>
                  </a:cubicBezTo>
                  <a:lnTo>
                    <a:pt x="170060" y="1700602"/>
                  </a:lnTo>
                  <a:cubicBezTo>
                    <a:pt x="76138" y="1700602"/>
                    <a:pt x="0" y="1624464"/>
                    <a:pt x="0" y="1530542"/>
                  </a:cubicBezTo>
                  <a:lnTo>
                    <a:pt x="0" y="170060"/>
                  </a:lnTo>
                  <a:close/>
                </a:path>
              </a:pathLst>
            </a:custGeom>
            <a:no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74479" tIns="86887" rIns="86887" bIns="512037" numCol="1" spcCol="1270" anchor="t" anchorCtr="0">
              <a:noAutofit/>
            </a:bodyPr>
            <a:lstStyle/>
            <a:p>
              <a:pPr marL="0" lvl="1" algn="l" defTabSz="444500">
                <a:lnSpc>
                  <a:spcPct val="90000"/>
                </a:lnSpc>
                <a:spcBef>
                  <a:spcPct val="0"/>
                </a:spcBef>
                <a:spcAft>
                  <a:spcPct val="15000"/>
                </a:spcAft>
              </a:pPr>
              <a:r>
                <a:rPr lang="es-ES" sz="1000" kern="1200" dirty="0"/>
                <a:t>GARANTIZAR LA IMPLEMENTACIÓN DEL MODELO DE ATENCIÓN INTEGRAL DE SALUD </a:t>
              </a:r>
            </a:p>
          </p:txBody>
        </p:sp>
        <p:sp>
          <p:nvSpPr>
            <p:cNvPr id="8" name="Forma libre 7"/>
            <p:cNvSpPr/>
            <p:nvPr/>
          </p:nvSpPr>
          <p:spPr>
            <a:xfrm>
              <a:off x="2770454" y="878186"/>
              <a:ext cx="2625305" cy="1700602"/>
            </a:xfrm>
            <a:custGeom>
              <a:avLst/>
              <a:gdLst>
                <a:gd name="connsiteX0" fmla="*/ 0 w 2625305"/>
                <a:gd name="connsiteY0" fmla="*/ 170060 h 1700602"/>
                <a:gd name="connsiteX1" fmla="*/ 170060 w 2625305"/>
                <a:gd name="connsiteY1" fmla="*/ 0 h 1700602"/>
                <a:gd name="connsiteX2" fmla="*/ 2455245 w 2625305"/>
                <a:gd name="connsiteY2" fmla="*/ 0 h 1700602"/>
                <a:gd name="connsiteX3" fmla="*/ 2625305 w 2625305"/>
                <a:gd name="connsiteY3" fmla="*/ 170060 h 1700602"/>
                <a:gd name="connsiteX4" fmla="*/ 2625305 w 2625305"/>
                <a:gd name="connsiteY4" fmla="*/ 1530542 h 1700602"/>
                <a:gd name="connsiteX5" fmla="*/ 2455245 w 2625305"/>
                <a:gd name="connsiteY5" fmla="*/ 1700602 h 1700602"/>
                <a:gd name="connsiteX6" fmla="*/ 170060 w 2625305"/>
                <a:gd name="connsiteY6" fmla="*/ 1700602 h 1700602"/>
                <a:gd name="connsiteX7" fmla="*/ 0 w 2625305"/>
                <a:gd name="connsiteY7" fmla="*/ 1530542 h 1700602"/>
                <a:gd name="connsiteX8" fmla="*/ 0 w 2625305"/>
                <a:gd name="connsiteY8" fmla="*/ 170060 h 170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305" h="1700602">
                  <a:moveTo>
                    <a:pt x="0" y="170060"/>
                  </a:moveTo>
                  <a:cubicBezTo>
                    <a:pt x="0" y="76138"/>
                    <a:pt x="76138" y="0"/>
                    <a:pt x="170060" y="0"/>
                  </a:cubicBezTo>
                  <a:lnTo>
                    <a:pt x="2455245" y="0"/>
                  </a:lnTo>
                  <a:cubicBezTo>
                    <a:pt x="2549167" y="0"/>
                    <a:pt x="2625305" y="76138"/>
                    <a:pt x="2625305" y="170060"/>
                  </a:cubicBezTo>
                  <a:lnTo>
                    <a:pt x="2625305" y="1530542"/>
                  </a:lnTo>
                  <a:cubicBezTo>
                    <a:pt x="2625305" y="1624464"/>
                    <a:pt x="2549167" y="1700602"/>
                    <a:pt x="2455245" y="1700602"/>
                  </a:cubicBezTo>
                  <a:lnTo>
                    <a:pt x="170060" y="1700602"/>
                  </a:lnTo>
                  <a:cubicBezTo>
                    <a:pt x="76138" y="1700602"/>
                    <a:pt x="0" y="1624464"/>
                    <a:pt x="0" y="1530542"/>
                  </a:cubicBezTo>
                  <a:lnTo>
                    <a:pt x="0" y="170060"/>
                  </a:lnTo>
                  <a:close/>
                </a:path>
              </a:pathLst>
            </a:custGeom>
            <a:noFill/>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887" tIns="86887" rIns="874479" bIns="512037" numCol="1" spcCol="1270" anchor="t" anchorCtr="0">
              <a:noAutofit/>
            </a:bodyPr>
            <a:lstStyle/>
            <a:p>
              <a:pPr marL="0" lvl="1" algn="l" defTabSz="444500">
                <a:lnSpc>
                  <a:spcPct val="90000"/>
                </a:lnSpc>
                <a:spcBef>
                  <a:spcPct val="0"/>
                </a:spcBef>
                <a:spcAft>
                  <a:spcPct val="15000"/>
                </a:spcAft>
              </a:pPr>
              <a:r>
                <a:rPr lang="es-ES" sz="1000" kern="1200" dirty="0"/>
                <a:t>FORTALECER LA GESTIÓN Y DESARROLLO INSTITUCIONAL PARA  PARA ALCANZAR MAYOR GRADO DE EFICACIA, EFICIENCIA Y ECONOMIA </a:t>
              </a:r>
            </a:p>
          </p:txBody>
        </p:sp>
        <p:sp>
          <p:nvSpPr>
            <p:cNvPr id="9" name="Forma libre 8"/>
            <p:cNvSpPr/>
            <p:nvPr/>
          </p:nvSpPr>
          <p:spPr>
            <a:xfrm>
              <a:off x="3870532" y="1181474"/>
              <a:ext cx="2301128" cy="2300391"/>
            </a:xfrm>
            <a:custGeom>
              <a:avLst/>
              <a:gdLst>
                <a:gd name="connsiteX0" fmla="*/ 0 w 2301128"/>
                <a:gd name="connsiteY0" fmla="*/ 2300391 h 2300391"/>
                <a:gd name="connsiteX1" fmla="*/ 2301128 w 2301128"/>
                <a:gd name="connsiteY1" fmla="*/ 0 h 2300391"/>
                <a:gd name="connsiteX2" fmla="*/ 2301128 w 2301128"/>
                <a:gd name="connsiteY2" fmla="*/ 2300391 h 2300391"/>
                <a:gd name="connsiteX3" fmla="*/ 0 w 2301128"/>
                <a:gd name="connsiteY3" fmla="*/ 2300391 h 2300391"/>
              </a:gdLst>
              <a:ahLst/>
              <a:cxnLst>
                <a:cxn ang="0">
                  <a:pos x="connsiteX0" y="connsiteY0"/>
                </a:cxn>
                <a:cxn ang="0">
                  <a:pos x="connsiteX1" y="connsiteY1"/>
                </a:cxn>
                <a:cxn ang="0">
                  <a:pos x="connsiteX2" y="connsiteY2"/>
                </a:cxn>
                <a:cxn ang="0">
                  <a:pos x="connsiteX3" y="connsiteY3"/>
                </a:cxn>
              </a:cxnLst>
              <a:rect l="l" t="t" r="r" b="b"/>
              <a:pathLst>
                <a:path w="2301128" h="2300391">
                  <a:moveTo>
                    <a:pt x="0" y="2300391"/>
                  </a:moveTo>
                  <a:cubicBezTo>
                    <a:pt x="0" y="1029920"/>
                    <a:pt x="1030250" y="0"/>
                    <a:pt x="2301128" y="0"/>
                  </a:cubicBezTo>
                  <a:lnTo>
                    <a:pt x="2301128" y="2300391"/>
                  </a:lnTo>
                  <a:lnTo>
                    <a:pt x="0" y="2300391"/>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3769" tIns="723553" rIns="49784" bIns="49784" numCol="1" spcCol="1270" anchor="ctr" anchorCtr="0">
              <a:noAutofit/>
            </a:bodyPr>
            <a:lstStyle/>
            <a:p>
              <a:pPr lvl="0" defTabSz="311150">
                <a:lnSpc>
                  <a:spcPct val="90000"/>
                </a:lnSpc>
                <a:spcBef>
                  <a:spcPct val="0"/>
                </a:spcBef>
                <a:spcAft>
                  <a:spcPct val="35000"/>
                </a:spcAft>
              </a:pPr>
              <a:r>
                <a:rPr lang="es-ES" sz="700" kern="1200" dirty="0"/>
                <a:t>5, IMPLANTAR UN SISTEMA DE GESTIÓN DE COSTOS DE SALUD Y CONTROL DE DEUDAS POR COMPRA DE SERVICIOS MÉDICOS A OTRAS ENTIDADES DE SALUD A NIVEL NACIONAL AL 2025.</a:t>
              </a:r>
            </a:p>
            <a:p>
              <a:pPr lvl="0" defTabSz="311150">
                <a:lnSpc>
                  <a:spcPct val="90000"/>
                </a:lnSpc>
                <a:spcBef>
                  <a:spcPct val="0"/>
                </a:spcBef>
                <a:spcAft>
                  <a:spcPct val="35000"/>
                </a:spcAft>
              </a:pPr>
              <a:r>
                <a:rPr lang="es-ES" sz="700" dirty="0"/>
                <a:t>6, </a:t>
              </a:r>
              <a:r>
                <a:rPr lang="es-ES" sz="700" kern="1200" dirty="0"/>
                <a:t>IMPLANTAR UNA ESTRUCTURA ORGANIZACIONAL REDISEÑADA ACORDE A LAS NECESIDADES DE LA CBES A NIVEL NACIONAL AL 2025.</a:t>
              </a:r>
            </a:p>
            <a:p>
              <a:pPr lvl="0" defTabSz="311150">
                <a:lnSpc>
                  <a:spcPct val="90000"/>
                </a:lnSpc>
                <a:spcBef>
                  <a:spcPct val="0"/>
                </a:spcBef>
                <a:spcAft>
                  <a:spcPct val="35000"/>
                </a:spcAft>
              </a:pPr>
              <a:r>
                <a:rPr lang="es-ES" sz="700" kern="1200" dirty="0"/>
                <a:t>7, IMPLANTAR 24 SISTEMAS DE INFORMACIÓN DE SALUD Y ADMINISTRATIVO A NIVEL NACIONAL AL 2025.</a:t>
              </a:r>
            </a:p>
            <a:p>
              <a:pPr lvl="0" algn="ctr" defTabSz="311150">
                <a:lnSpc>
                  <a:spcPct val="90000"/>
                </a:lnSpc>
                <a:spcBef>
                  <a:spcPct val="0"/>
                </a:spcBef>
                <a:spcAft>
                  <a:spcPct val="35000"/>
                </a:spcAft>
              </a:pPr>
              <a:endParaRPr lang="es-ES" sz="600" kern="1200" dirty="0"/>
            </a:p>
            <a:p>
              <a:pPr lvl="0" algn="ctr" defTabSz="311150">
                <a:lnSpc>
                  <a:spcPct val="90000"/>
                </a:lnSpc>
                <a:spcBef>
                  <a:spcPct val="0"/>
                </a:spcBef>
                <a:spcAft>
                  <a:spcPct val="35000"/>
                </a:spcAft>
              </a:pPr>
              <a:endParaRPr lang="es-ES" sz="600" kern="1200" dirty="0"/>
            </a:p>
          </p:txBody>
        </p:sp>
        <p:sp>
          <p:nvSpPr>
            <p:cNvPr id="10" name="Forma libre 9"/>
            <p:cNvSpPr/>
            <p:nvPr/>
          </p:nvSpPr>
          <p:spPr>
            <a:xfrm>
              <a:off x="6326893" y="1293414"/>
              <a:ext cx="2301128" cy="2301128"/>
            </a:xfrm>
            <a:custGeom>
              <a:avLst/>
              <a:gdLst>
                <a:gd name="connsiteX0" fmla="*/ 0 w 2301128"/>
                <a:gd name="connsiteY0" fmla="*/ 2301128 h 2301128"/>
                <a:gd name="connsiteX1" fmla="*/ 2301128 w 2301128"/>
                <a:gd name="connsiteY1" fmla="*/ 0 h 2301128"/>
                <a:gd name="connsiteX2" fmla="*/ 2301128 w 2301128"/>
                <a:gd name="connsiteY2" fmla="*/ 2301128 h 2301128"/>
                <a:gd name="connsiteX3" fmla="*/ 0 w 2301128"/>
                <a:gd name="connsiteY3" fmla="*/ 2301128 h 2301128"/>
              </a:gdLst>
              <a:ahLst/>
              <a:cxnLst>
                <a:cxn ang="0">
                  <a:pos x="connsiteX0" y="connsiteY0"/>
                </a:cxn>
                <a:cxn ang="0">
                  <a:pos x="connsiteX1" y="connsiteY1"/>
                </a:cxn>
                <a:cxn ang="0">
                  <a:pos x="connsiteX2" y="connsiteY2"/>
                </a:cxn>
                <a:cxn ang="0">
                  <a:pos x="connsiteX3" y="connsiteY3"/>
                </a:cxn>
              </a:cxnLst>
              <a:rect l="l" t="t" r="r" b="b"/>
              <a:pathLst>
                <a:path w="2301128" h="2301128">
                  <a:moveTo>
                    <a:pt x="0" y="0"/>
                  </a:moveTo>
                  <a:cubicBezTo>
                    <a:pt x="1270878" y="0"/>
                    <a:pt x="2301128" y="1030250"/>
                    <a:pt x="2301128" y="2301128"/>
                  </a:cubicBezTo>
                  <a:lnTo>
                    <a:pt x="0" y="2301128"/>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896" tIns="730881" rIns="730881" bIns="56896" numCol="1" spcCol="1270" anchor="ctr" anchorCtr="0">
              <a:noAutofit/>
            </a:bodyPr>
            <a:lstStyle/>
            <a:p>
              <a:pPr lvl="0" algn="r" defTabSz="355600">
                <a:lnSpc>
                  <a:spcPct val="90000"/>
                </a:lnSpc>
                <a:spcBef>
                  <a:spcPct val="0"/>
                </a:spcBef>
                <a:spcAft>
                  <a:spcPct val="35000"/>
                </a:spcAft>
              </a:pPr>
              <a:r>
                <a:rPr lang="es-ES" sz="800" kern="1200" dirty="0"/>
                <a:t>1, IMPLEMENTAR UN NUEVO MODELO DE ATENCIÓN INTEGRAL DE SALUD A TRAVÉS DE LA ASISTENCIA MÉDICA Y DENTAL, GENERAL Y ESPECIALIZADA, QUIRÚRGICA, HOSPITALARIA Y SUMINISTRO DE MEDICAMENTOS A NIVEL NACIONAL AL 2025.</a:t>
              </a:r>
            </a:p>
            <a:p>
              <a:pPr lvl="0" algn="ctr" defTabSz="355600">
                <a:lnSpc>
                  <a:spcPct val="90000"/>
                </a:lnSpc>
                <a:spcBef>
                  <a:spcPct val="0"/>
                </a:spcBef>
                <a:spcAft>
                  <a:spcPct val="35000"/>
                </a:spcAft>
              </a:pPr>
              <a:endParaRPr lang="es-ES" sz="800" dirty="0"/>
            </a:p>
            <a:p>
              <a:pPr lvl="0" algn="ctr" defTabSz="355600">
                <a:lnSpc>
                  <a:spcPct val="90000"/>
                </a:lnSpc>
                <a:spcBef>
                  <a:spcPct val="0"/>
                </a:spcBef>
                <a:spcAft>
                  <a:spcPct val="35000"/>
                </a:spcAft>
              </a:pPr>
              <a:endParaRPr lang="es-ES" sz="800" kern="1200" dirty="0"/>
            </a:p>
            <a:p>
              <a:pPr lvl="0" algn="ctr" defTabSz="355600">
                <a:lnSpc>
                  <a:spcPct val="90000"/>
                </a:lnSpc>
                <a:spcBef>
                  <a:spcPct val="0"/>
                </a:spcBef>
                <a:spcAft>
                  <a:spcPct val="35000"/>
                </a:spcAft>
              </a:pPr>
              <a:endParaRPr lang="es-ES" sz="800" kern="1200" dirty="0"/>
            </a:p>
          </p:txBody>
        </p:sp>
        <p:sp>
          <p:nvSpPr>
            <p:cNvPr id="11" name="Forma libre 10"/>
            <p:cNvSpPr/>
            <p:nvPr/>
          </p:nvSpPr>
          <p:spPr>
            <a:xfrm rot="21600000">
              <a:off x="6277948" y="3588521"/>
              <a:ext cx="2301129" cy="2301128"/>
            </a:xfrm>
            <a:custGeom>
              <a:avLst/>
              <a:gdLst>
                <a:gd name="connsiteX0" fmla="*/ 0 w 2301128"/>
                <a:gd name="connsiteY0" fmla="*/ 2301128 h 2301128"/>
                <a:gd name="connsiteX1" fmla="*/ 2301128 w 2301128"/>
                <a:gd name="connsiteY1" fmla="*/ 0 h 2301128"/>
                <a:gd name="connsiteX2" fmla="*/ 2301128 w 2301128"/>
                <a:gd name="connsiteY2" fmla="*/ 2301128 h 2301128"/>
                <a:gd name="connsiteX3" fmla="*/ 0 w 2301128"/>
                <a:gd name="connsiteY3" fmla="*/ 2301128 h 2301128"/>
              </a:gdLst>
              <a:ahLst/>
              <a:cxnLst>
                <a:cxn ang="0">
                  <a:pos x="connsiteX0" y="connsiteY0"/>
                </a:cxn>
                <a:cxn ang="0">
                  <a:pos x="connsiteX1" y="connsiteY1"/>
                </a:cxn>
                <a:cxn ang="0">
                  <a:pos x="connsiteX2" y="connsiteY2"/>
                </a:cxn>
                <a:cxn ang="0">
                  <a:pos x="connsiteX3" y="connsiteY3"/>
                </a:cxn>
              </a:cxnLst>
              <a:rect l="l" t="t" r="r" b="b"/>
              <a:pathLst>
                <a:path w="2301128" h="2301128">
                  <a:moveTo>
                    <a:pt x="2301128" y="0"/>
                  </a:moveTo>
                  <a:cubicBezTo>
                    <a:pt x="2301128" y="1270878"/>
                    <a:pt x="1270878" y="2301128"/>
                    <a:pt x="0" y="2301128"/>
                  </a:cubicBezTo>
                  <a:lnTo>
                    <a:pt x="0" y="0"/>
                  </a:lnTo>
                  <a:lnTo>
                    <a:pt x="2301128"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896" tIns="56896" rIns="730882" bIns="730881" numCol="1" spcCol="1270" anchor="ctr" anchorCtr="0">
              <a:noAutofit/>
            </a:bodyPr>
            <a:lstStyle/>
            <a:p>
              <a:pPr lvl="0" algn="ctr" defTabSz="355600">
                <a:lnSpc>
                  <a:spcPct val="90000"/>
                </a:lnSpc>
                <a:spcBef>
                  <a:spcPct val="0"/>
                </a:spcBef>
                <a:spcAft>
                  <a:spcPct val="35000"/>
                </a:spcAft>
              </a:pPr>
              <a:endParaRPr lang="es-ES" sz="800" kern="1200" dirty="0"/>
            </a:p>
            <a:p>
              <a:pPr lvl="0" algn="ctr" defTabSz="355600">
                <a:lnSpc>
                  <a:spcPct val="90000"/>
                </a:lnSpc>
                <a:spcBef>
                  <a:spcPct val="0"/>
                </a:spcBef>
                <a:spcAft>
                  <a:spcPct val="35000"/>
                </a:spcAft>
              </a:pPr>
              <a:endParaRPr lang="es-ES" sz="800" dirty="0"/>
            </a:p>
            <a:p>
              <a:pPr lvl="0" algn="ctr" defTabSz="355600">
                <a:lnSpc>
                  <a:spcPct val="90000"/>
                </a:lnSpc>
                <a:spcBef>
                  <a:spcPct val="0"/>
                </a:spcBef>
                <a:spcAft>
                  <a:spcPct val="35000"/>
                </a:spcAft>
              </a:pPr>
              <a:endParaRPr lang="es-ES" sz="800" dirty="0"/>
            </a:p>
            <a:p>
              <a:pPr lvl="0" algn="r" defTabSz="355600">
                <a:lnSpc>
                  <a:spcPct val="90000"/>
                </a:lnSpc>
                <a:spcBef>
                  <a:spcPct val="0"/>
                </a:spcBef>
                <a:spcAft>
                  <a:spcPct val="35000"/>
                </a:spcAft>
              </a:pPr>
              <a:r>
                <a:rPr lang="es-ES" sz="800" kern="1200" dirty="0"/>
                <a:t>2, ACREDITAR 1 ESTABLECIMIENTO DE SALUD EN LA CAJA BANCARIA ESTATAL DE SALUD, ANTE LA ASUSS EN LA PAZ AL 2025.</a:t>
              </a:r>
            </a:p>
            <a:p>
              <a:pPr lvl="0" algn="ctr" defTabSz="355600">
                <a:lnSpc>
                  <a:spcPct val="90000"/>
                </a:lnSpc>
                <a:spcBef>
                  <a:spcPct val="0"/>
                </a:spcBef>
                <a:spcAft>
                  <a:spcPct val="35000"/>
                </a:spcAft>
              </a:pPr>
              <a:endParaRPr lang="es-ES" sz="800" kern="1200" dirty="0"/>
            </a:p>
            <a:p>
              <a:pPr lvl="0" algn="r" defTabSz="355600">
                <a:lnSpc>
                  <a:spcPct val="90000"/>
                </a:lnSpc>
                <a:spcBef>
                  <a:spcPct val="0"/>
                </a:spcBef>
                <a:spcAft>
                  <a:spcPct val="35000"/>
                </a:spcAft>
              </a:pPr>
              <a:r>
                <a:rPr lang="es-ES" sz="800" kern="1200" dirty="0"/>
                <a:t>3, HABILITAR 9 ESTABLECIMIENTOS DE SALUD EN LA CAJA BANCARIA ESTATAL DE SALUD ANTE LA ASUSS A NIVEL NACIONAL AL 2025.</a:t>
              </a:r>
            </a:p>
          </p:txBody>
        </p:sp>
        <p:sp>
          <p:nvSpPr>
            <p:cNvPr id="12" name="Forma libre 11"/>
            <p:cNvSpPr/>
            <p:nvPr/>
          </p:nvSpPr>
          <p:spPr>
            <a:xfrm rot="21600000">
              <a:off x="3870532" y="3588521"/>
              <a:ext cx="2301128" cy="2301128"/>
            </a:xfrm>
            <a:custGeom>
              <a:avLst/>
              <a:gdLst>
                <a:gd name="connsiteX0" fmla="*/ 0 w 2301128"/>
                <a:gd name="connsiteY0" fmla="*/ 2301128 h 2301128"/>
                <a:gd name="connsiteX1" fmla="*/ 2301128 w 2301128"/>
                <a:gd name="connsiteY1" fmla="*/ 0 h 2301128"/>
                <a:gd name="connsiteX2" fmla="*/ 2301128 w 2301128"/>
                <a:gd name="connsiteY2" fmla="*/ 2301128 h 2301128"/>
                <a:gd name="connsiteX3" fmla="*/ 0 w 2301128"/>
                <a:gd name="connsiteY3" fmla="*/ 2301128 h 2301128"/>
              </a:gdLst>
              <a:ahLst/>
              <a:cxnLst>
                <a:cxn ang="0">
                  <a:pos x="connsiteX0" y="connsiteY0"/>
                </a:cxn>
                <a:cxn ang="0">
                  <a:pos x="connsiteX1" y="connsiteY1"/>
                </a:cxn>
                <a:cxn ang="0">
                  <a:pos x="connsiteX2" y="connsiteY2"/>
                </a:cxn>
                <a:cxn ang="0">
                  <a:pos x="connsiteX3" y="connsiteY3"/>
                </a:cxn>
              </a:cxnLst>
              <a:rect l="l" t="t" r="r" b="b"/>
              <a:pathLst>
                <a:path w="2301128" h="2301128">
                  <a:moveTo>
                    <a:pt x="2301128" y="2301128"/>
                  </a:moveTo>
                  <a:cubicBezTo>
                    <a:pt x="1030250" y="2301128"/>
                    <a:pt x="0" y="1270878"/>
                    <a:pt x="0" y="0"/>
                  </a:cubicBezTo>
                  <a:lnTo>
                    <a:pt x="2301128" y="0"/>
                  </a:lnTo>
                  <a:lnTo>
                    <a:pt x="2301128" y="2301128"/>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0881" tIns="56896" rIns="56896" bIns="730881" numCol="1" spcCol="1270" anchor="ctr" anchorCtr="0">
              <a:noAutofit/>
            </a:bodyPr>
            <a:lstStyle/>
            <a:p>
              <a:pPr lvl="0" algn="ctr" defTabSz="355600">
                <a:lnSpc>
                  <a:spcPct val="90000"/>
                </a:lnSpc>
                <a:spcBef>
                  <a:spcPct val="0"/>
                </a:spcBef>
                <a:spcAft>
                  <a:spcPct val="35000"/>
                </a:spcAft>
              </a:pPr>
              <a:endParaRPr lang="es-ES" sz="800" kern="1200" dirty="0"/>
            </a:p>
            <a:p>
              <a:pPr lvl="0" defTabSz="355600">
                <a:lnSpc>
                  <a:spcPct val="90000"/>
                </a:lnSpc>
                <a:spcBef>
                  <a:spcPct val="0"/>
                </a:spcBef>
                <a:spcAft>
                  <a:spcPct val="35000"/>
                </a:spcAft>
              </a:pPr>
              <a:r>
                <a:rPr lang="es-ES" sz="800" kern="1200" dirty="0"/>
                <a:t>4, CONTAR CON INFRAESTRUCTURA Y EQUIPAMIENTO PARA ESTABLECIMIENTOS DE SALUD DE SEGUNDO NIVEL EN LOS DISTRITOS DE COCHABAMBA Y SANTA CRUZ AL 2025</a:t>
              </a:r>
            </a:p>
          </p:txBody>
        </p:sp>
      </p:grpSp>
      <p:grpSp>
        <p:nvGrpSpPr>
          <p:cNvPr id="19" name="Grupo 18"/>
          <p:cNvGrpSpPr/>
          <p:nvPr/>
        </p:nvGrpSpPr>
        <p:grpSpPr>
          <a:xfrm>
            <a:off x="5657811" y="2967677"/>
            <a:ext cx="1133987" cy="1135032"/>
            <a:chOff x="10203254" y="3367889"/>
            <a:chExt cx="1133987" cy="1135032"/>
          </a:xfrm>
        </p:grpSpPr>
        <p:sp>
          <p:nvSpPr>
            <p:cNvPr id="18" name="Elipse 17"/>
            <p:cNvSpPr/>
            <p:nvPr/>
          </p:nvSpPr>
          <p:spPr>
            <a:xfrm>
              <a:off x="10203254" y="3367889"/>
              <a:ext cx="1133987" cy="1135032"/>
            </a:xfrm>
            <a:prstGeom prst="ellipse">
              <a:avLst/>
            </a:prstGeom>
            <a:solidFill>
              <a:schemeClr val="bg1"/>
            </a:solidFill>
            <a:ln>
              <a:solidFill>
                <a:srgbClr val="0050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p>
          </p:txBody>
        </p:sp>
        <p:pic>
          <p:nvPicPr>
            <p:cNvPr id="17" name="Imagen 16"/>
            <p:cNvPicPr>
              <a:picLocks noChangeAspect="1"/>
            </p:cNvPicPr>
            <p:nvPr/>
          </p:nvPicPr>
          <p:blipFill rotWithShape="1">
            <a:blip r:embed="rId3" cstate="print">
              <a:extLst>
                <a:ext uri="{28A0092B-C50C-407E-A947-70E740481C1C}">
                  <a14:useLocalDpi xmlns:a14="http://schemas.microsoft.com/office/drawing/2010/main" val="0"/>
                </a:ext>
              </a:extLst>
            </a:blip>
            <a:srcRect l="3550" t="12695" r="6930" b="25221"/>
            <a:stretch/>
          </p:blipFill>
          <p:spPr>
            <a:xfrm>
              <a:off x="10220209" y="3390460"/>
              <a:ext cx="1100076" cy="1089890"/>
            </a:xfrm>
            <a:prstGeom prst="rect">
              <a:avLst/>
            </a:prstGeom>
          </p:spPr>
        </p:pic>
      </p:grpSp>
      <p:sp>
        <p:nvSpPr>
          <p:cNvPr id="24" name="Elipse 23"/>
          <p:cNvSpPr/>
          <p:nvPr/>
        </p:nvSpPr>
        <p:spPr>
          <a:xfrm>
            <a:off x="10071897" y="878185"/>
            <a:ext cx="1661393" cy="162057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p>
        </p:txBody>
      </p:sp>
      <p:sp>
        <p:nvSpPr>
          <p:cNvPr id="20" name="CuadroTexto 19"/>
          <p:cNvSpPr txBox="1"/>
          <p:nvPr/>
        </p:nvSpPr>
        <p:spPr>
          <a:xfrm>
            <a:off x="9891992" y="878186"/>
            <a:ext cx="500267" cy="519351"/>
          </a:xfrm>
          <a:prstGeom prst="ellipse">
            <a:avLst/>
          </a:prstGeom>
          <a:solidFill>
            <a:srgbClr val="FF0000"/>
          </a:solidFill>
          <a:ln>
            <a:noFill/>
          </a:ln>
        </p:spPr>
        <p:txBody>
          <a:bodyPr wrap="square" rtlCol="0">
            <a:spAutoFit/>
          </a:bodyPr>
          <a:lstStyle/>
          <a:p>
            <a:r>
              <a:rPr lang="es-ES" b="1" dirty="0">
                <a:solidFill>
                  <a:schemeClr val="bg1"/>
                </a:solidFill>
              </a:rPr>
              <a:t>1</a:t>
            </a:r>
            <a:endParaRPr lang="es-BO" b="1" dirty="0">
              <a:solidFill>
                <a:schemeClr val="bg1"/>
              </a:solidFill>
            </a:endParaRPr>
          </a:p>
        </p:txBody>
      </p:sp>
      <p:sp>
        <p:nvSpPr>
          <p:cNvPr id="25" name="Elipse 24"/>
          <p:cNvSpPr/>
          <p:nvPr/>
        </p:nvSpPr>
        <p:spPr>
          <a:xfrm>
            <a:off x="10071896" y="4432692"/>
            <a:ext cx="1661393" cy="1620571"/>
          </a:xfrm>
          <a:prstGeom prst="ellipse">
            <a:avLst/>
          </a:prstGeom>
          <a:noFill/>
          <a:ln w="19050">
            <a:solidFill>
              <a:srgbClr val="B4D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p>
        </p:txBody>
      </p:sp>
      <p:sp>
        <p:nvSpPr>
          <p:cNvPr id="21" name="CuadroTexto 20"/>
          <p:cNvSpPr txBox="1"/>
          <p:nvPr/>
        </p:nvSpPr>
        <p:spPr>
          <a:xfrm>
            <a:off x="9891991" y="4479409"/>
            <a:ext cx="500267" cy="519351"/>
          </a:xfrm>
          <a:prstGeom prst="ellipse">
            <a:avLst/>
          </a:prstGeom>
          <a:solidFill>
            <a:srgbClr val="B4DDF3"/>
          </a:solidFill>
          <a:ln>
            <a:noFill/>
          </a:ln>
        </p:spPr>
        <p:txBody>
          <a:bodyPr wrap="square" rtlCol="0">
            <a:spAutoFit/>
          </a:bodyPr>
          <a:lstStyle/>
          <a:p>
            <a:r>
              <a:rPr lang="es-ES" b="1" dirty="0">
                <a:solidFill>
                  <a:schemeClr val="bg1"/>
                </a:solidFill>
              </a:rPr>
              <a:t>2</a:t>
            </a:r>
            <a:endParaRPr lang="es-BO" b="1" dirty="0">
              <a:solidFill>
                <a:schemeClr val="bg1"/>
              </a:solidFill>
            </a:endParaRPr>
          </a:p>
        </p:txBody>
      </p:sp>
      <p:sp>
        <p:nvSpPr>
          <p:cNvPr id="26" name="Elipse 25"/>
          <p:cNvSpPr/>
          <p:nvPr/>
        </p:nvSpPr>
        <p:spPr>
          <a:xfrm>
            <a:off x="682915" y="4491967"/>
            <a:ext cx="1661393" cy="1620571"/>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p>
        </p:txBody>
      </p:sp>
      <p:sp>
        <p:nvSpPr>
          <p:cNvPr id="22" name="CuadroTexto 21"/>
          <p:cNvSpPr txBox="1"/>
          <p:nvPr/>
        </p:nvSpPr>
        <p:spPr>
          <a:xfrm>
            <a:off x="1968596" y="4491967"/>
            <a:ext cx="500267" cy="519351"/>
          </a:xfrm>
          <a:prstGeom prst="ellipse">
            <a:avLst/>
          </a:prstGeom>
          <a:solidFill>
            <a:srgbClr val="92D050"/>
          </a:solidFill>
          <a:ln>
            <a:noFill/>
          </a:ln>
        </p:spPr>
        <p:txBody>
          <a:bodyPr wrap="square" rtlCol="0">
            <a:spAutoFit/>
          </a:bodyPr>
          <a:lstStyle/>
          <a:p>
            <a:r>
              <a:rPr lang="es-ES" b="1" dirty="0">
                <a:solidFill>
                  <a:schemeClr val="bg1"/>
                </a:solidFill>
              </a:rPr>
              <a:t>3</a:t>
            </a:r>
            <a:endParaRPr lang="es-BO" b="1" dirty="0">
              <a:solidFill>
                <a:schemeClr val="bg1"/>
              </a:solidFill>
            </a:endParaRPr>
          </a:p>
        </p:txBody>
      </p:sp>
      <p:sp>
        <p:nvSpPr>
          <p:cNvPr id="27" name="Elipse 26"/>
          <p:cNvSpPr/>
          <p:nvPr/>
        </p:nvSpPr>
        <p:spPr>
          <a:xfrm>
            <a:off x="687101" y="918201"/>
            <a:ext cx="1661393" cy="1620571"/>
          </a:xfrm>
          <a:prstGeom prst="ellipse">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dirty="0"/>
          </a:p>
        </p:txBody>
      </p:sp>
      <p:sp>
        <p:nvSpPr>
          <p:cNvPr id="23" name="CuadroTexto 22"/>
          <p:cNvSpPr txBox="1"/>
          <p:nvPr/>
        </p:nvSpPr>
        <p:spPr>
          <a:xfrm>
            <a:off x="1968597" y="878185"/>
            <a:ext cx="500267"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3" name="CuadroTexto 2"/>
          <p:cNvSpPr txBox="1"/>
          <p:nvPr/>
        </p:nvSpPr>
        <p:spPr>
          <a:xfrm>
            <a:off x="10284736" y="1120539"/>
            <a:ext cx="1350666" cy="1323439"/>
          </a:xfrm>
          <a:prstGeom prst="rect">
            <a:avLst/>
          </a:prstGeom>
          <a:noFill/>
        </p:spPr>
        <p:txBody>
          <a:bodyPr wrap="square" rtlCol="0">
            <a:spAutoFit/>
          </a:bodyPr>
          <a:lstStyle/>
          <a:p>
            <a:pPr marL="171450" indent="-171450">
              <a:buFont typeface="Wingdings" panose="05000000000000000000" pitchFamily="2" charset="2"/>
              <a:buChar char="ü"/>
            </a:pPr>
            <a:r>
              <a:rPr lang="es-ES" sz="1000" dirty="0"/>
              <a:t>PROGRAMAS DE CALIDAD</a:t>
            </a:r>
          </a:p>
          <a:p>
            <a:pPr marL="171450" indent="-171450">
              <a:buFont typeface="Wingdings" panose="05000000000000000000" pitchFamily="2" charset="2"/>
              <a:buChar char="ü"/>
            </a:pPr>
            <a:r>
              <a:rPr lang="es-ES" sz="1000" dirty="0"/>
              <a:t>6 PROGRAMAS PREVENTIVOS</a:t>
            </a:r>
          </a:p>
          <a:p>
            <a:pPr marL="171450" indent="-171450">
              <a:buFont typeface="Wingdings" panose="05000000000000000000" pitchFamily="2" charset="2"/>
              <a:buChar char="ü"/>
            </a:pPr>
            <a:r>
              <a:rPr lang="es-ES" sz="1000" dirty="0"/>
              <a:t>MEDICINA DEL TRABAJO</a:t>
            </a:r>
          </a:p>
          <a:p>
            <a:pPr marL="171450" indent="-171450">
              <a:buFont typeface="Wingdings" panose="05000000000000000000" pitchFamily="2" charset="2"/>
              <a:buChar char="ü"/>
            </a:pPr>
            <a:endParaRPr lang="es-ES" sz="1000" dirty="0"/>
          </a:p>
          <a:p>
            <a:endParaRPr lang="es-BO" sz="1000" dirty="0"/>
          </a:p>
        </p:txBody>
      </p:sp>
      <p:sp>
        <p:nvSpPr>
          <p:cNvPr id="28" name="CuadroTexto 27"/>
          <p:cNvSpPr txBox="1"/>
          <p:nvPr/>
        </p:nvSpPr>
        <p:spPr>
          <a:xfrm>
            <a:off x="10237166" y="4760487"/>
            <a:ext cx="1693000" cy="1200329"/>
          </a:xfrm>
          <a:prstGeom prst="rect">
            <a:avLst/>
          </a:prstGeom>
          <a:noFill/>
        </p:spPr>
        <p:txBody>
          <a:bodyPr wrap="square" rtlCol="0">
            <a:spAutoFit/>
          </a:bodyPr>
          <a:lstStyle/>
          <a:p>
            <a:pPr marL="171450" indent="-171450">
              <a:buFont typeface="Wingdings" panose="05000000000000000000" pitchFamily="2" charset="2"/>
              <a:buChar char="ü"/>
            </a:pPr>
            <a:r>
              <a:rPr lang="es-ES" sz="900" dirty="0"/>
              <a:t>ACREDITACIÓN Y HABILITACIÓN DE ESTABLECIMIENTOS DE SALUD</a:t>
            </a:r>
          </a:p>
          <a:p>
            <a:pPr marL="171450" indent="-171450">
              <a:buFont typeface="Wingdings" panose="05000000000000000000" pitchFamily="2" charset="2"/>
              <a:buChar char="ü"/>
            </a:pPr>
            <a:r>
              <a:rPr lang="es-ES" sz="900" dirty="0"/>
              <a:t>HABILITACIÓN DE FARMACIAS</a:t>
            </a:r>
          </a:p>
          <a:p>
            <a:pPr marL="171450" indent="-171450">
              <a:buFont typeface="Wingdings" panose="05000000000000000000" pitchFamily="2" charset="2"/>
              <a:buChar char="ü"/>
            </a:pPr>
            <a:r>
              <a:rPr lang="es-ES" sz="900" dirty="0"/>
              <a:t>HABILITACIÓN DE LABORATORIOS</a:t>
            </a:r>
            <a:endParaRPr lang="es-BO" sz="900" dirty="0"/>
          </a:p>
        </p:txBody>
      </p:sp>
      <p:sp>
        <p:nvSpPr>
          <p:cNvPr id="29" name="CuadroTexto 28"/>
          <p:cNvSpPr txBox="1"/>
          <p:nvPr/>
        </p:nvSpPr>
        <p:spPr>
          <a:xfrm>
            <a:off x="700688" y="4966319"/>
            <a:ext cx="1568446" cy="923330"/>
          </a:xfrm>
          <a:prstGeom prst="rect">
            <a:avLst/>
          </a:prstGeom>
          <a:noFill/>
        </p:spPr>
        <p:txBody>
          <a:bodyPr wrap="square" rtlCol="0">
            <a:spAutoFit/>
          </a:bodyPr>
          <a:lstStyle/>
          <a:p>
            <a:pPr marL="171450" indent="-171450">
              <a:buFont typeface="Wingdings" panose="05000000000000000000" pitchFamily="2" charset="2"/>
              <a:buChar char="ü"/>
            </a:pPr>
            <a:r>
              <a:rPr lang="es-ES" sz="900" dirty="0"/>
              <a:t>RED INTEGRAL DE POLICONSULTORIOS</a:t>
            </a:r>
          </a:p>
          <a:p>
            <a:endParaRPr lang="es-ES" sz="900" dirty="0"/>
          </a:p>
          <a:p>
            <a:pPr marL="171450" indent="-171450">
              <a:buFont typeface="Wingdings" panose="05000000000000000000" pitchFamily="2" charset="2"/>
              <a:buChar char="ü"/>
            </a:pPr>
            <a:r>
              <a:rPr lang="es-ES" sz="900" dirty="0"/>
              <a:t>POLICONSULTORIOS CON ESPECIALIDADES</a:t>
            </a:r>
            <a:endParaRPr lang="es-BO" sz="900" dirty="0"/>
          </a:p>
        </p:txBody>
      </p:sp>
      <p:sp>
        <p:nvSpPr>
          <p:cNvPr id="30" name="CuadroTexto 29"/>
          <p:cNvSpPr txBox="1"/>
          <p:nvPr/>
        </p:nvSpPr>
        <p:spPr>
          <a:xfrm>
            <a:off x="737766" y="1320593"/>
            <a:ext cx="1568446" cy="784830"/>
          </a:xfrm>
          <a:prstGeom prst="rect">
            <a:avLst/>
          </a:prstGeom>
          <a:noFill/>
        </p:spPr>
        <p:txBody>
          <a:bodyPr wrap="square" rtlCol="0">
            <a:spAutoFit/>
          </a:bodyPr>
          <a:lstStyle/>
          <a:p>
            <a:pPr marL="171450" indent="-171450">
              <a:buFont typeface="Wingdings" panose="05000000000000000000" pitchFamily="2" charset="2"/>
              <a:buChar char="ü"/>
            </a:pPr>
            <a:r>
              <a:rPr lang="es-ES" sz="900" dirty="0"/>
              <a:t>MEJOR CONTROL INTERNO</a:t>
            </a:r>
          </a:p>
          <a:p>
            <a:pPr marL="171450" indent="-171450">
              <a:buFont typeface="Wingdings" panose="05000000000000000000" pitchFamily="2" charset="2"/>
              <a:buChar char="ü"/>
            </a:pPr>
            <a:r>
              <a:rPr lang="es-ES" sz="900" dirty="0"/>
              <a:t>REVALUO TÉCNICO</a:t>
            </a:r>
          </a:p>
          <a:p>
            <a:pPr marL="171450" indent="-171450">
              <a:buFont typeface="Wingdings" panose="05000000000000000000" pitchFamily="2" charset="2"/>
              <a:buChar char="ü"/>
            </a:pPr>
            <a:r>
              <a:rPr lang="es-ES" sz="900" dirty="0"/>
              <a:t>DESARROLLO DE SISTEMAS</a:t>
            </a:r>
            <a:endParaRPr lang="es-BO" sz="900" dirty="0"/>
          </a:p>
        </p:txBody>
      </p:sp>
    </p:spTree>
    <p:extLst>
      <p:ext uri="{BB962C8B-B14F-4D97-AF65-F5344CB8AC3E}">
        <p14:creationId xmlns:p14="http://schemas.microsoft.com/office/powerpoint/2010/main" val="41436111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1000"/>
                                        <p:tgtEl>
                                          <p:spTgt spid="26"/>
                                        </p:tgtEl>
                                      </p:cBhvr>
                                    </p:animEffect>
                                    <p:anim calcmode="lin" valueType="num">
                                      <p:cBhvr>
                                        <p:cTn id="59" dur="1000" fill="hold"/>
                                        <p:tgtEl>
                                          <p:spTgt spid="26"/>
                                        </p:tgtEl>
                                        <p:attrNameLst>
                                          <p:attrName>ppt_x</p:attrName>
                                        </p:attrNameLst>
                                      </p:cBhvr>
                                      <p:tavLst>
                                        <p:tav tm="0">
                                          <p:val>
                                            <p:strVal val="#ppt_x"/>
                                          </p:val>
                                        </p:tav>
                                        <p:tav tm="100000">
                                          <p:val>
                                            <p:strVal val="#ppt_x"/>
                                          </p:val>
                                        </p:tav>
                                      </p:tavLst>
                                    </p:anim>
                                    <p:anim calcmode="lin" valueType="num">
                                      <p:cBhvr>
                                        <p:cTn id="60" dur="1000" fill="hold"/>
                                        <p:tgtEl>
                                          <p:spTgt spid="2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1000"/>
                                        <p:tgtEl>
                                          <p:spTgt spid="27"/>
                                        </p:tgtEl>
                                      </p:cBhvr>
                                    </p:animEffect>
                                    <p:anim calcmode="lin" valueType="num">
                                      <p:cBhvr>
                                        <p:cTn id="76" dur="1000" fill="hold"/>
                                        <p:tgtEl>
                                          <p:spTgt spid="27"/>
                                        </p:tgtEl>
                                        <p:attrNameLst>
                                          <p:attrName>ppt_x</p:attrName>
                                        </p:attrNameLst>
                                      </p:cBhvr>
                                      <p:tavLst>
                                        <p:tav tm="0">
                                          <p:val>
                                            <p:strVal val="#ppt_x"/>
                                          </p:val>
                                        </p:tav>
                                        <p:tav tm="100000">
                                          <p:val>
                                            <p:strVal val="#ppt_x"/>
                                          </p:val>
                                        </p:tav>
                                      </p:tavLst>
                                    </p:anim>
                                    <p:anim calcmode="lin" valueType="num">
                                      <p:cBhvr>
                                        <p:cTn id="77" dur="1000" fill="hold"/>
                                        <p:tgtEl>
                                          <p:spTgt spid="27"/>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1000"/>
                                        <p:tgtEl>
                                          <p:spTgt spid="30"/>
                                        </p:tgtEl>
                                      </p:cBhvr>
                                    </p:animEffect>
                                    <p:anim calcmode="lin" valueType="num">
                                      <p:cBhvr>
                                        <p:cTn id="81" dur="1000" fill="hold"/>
                                        <p:tgtEl>
                                          <p:spTgt spid="30"/>
                                        </p:tgtEl>
                                        <p:attrNameLst>
                                          <p:attrName>ppt_x</p:attrName>
                                        </p:attrNameLst>
                                      </p:cBhvr>
                                      <p:tavLst>
                                        <p:tav tm="0">
                                          <p:val>
                                            <p:strVal val="#ppt_x"/>
                                          </p:val>
                                        </p:tav>
                                        <p:tav tm="100000">
                                          <p:val>
                                            <p:strVal val="#ppt_x"/>
                                          </p:val>
                                        </p:tav>
                                      </p:tavLst>
                                    </p:anim>
                                    <p:anim calcmode="lin" valueType="num">
                                      <p:cBhvr>
                                        <p:cTn id="8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0" grpId="0" animBg="1"/>
      <p:bldP spid="25" grpId="0" animBg="1"/>
      <p:bldP spid="21" grpId="0" animBg="1"/>
      <p:bldP spid="26" grpId="0" animBg="1"/>
      <p:bldP spid="22" grpId="0" animBg="1"/>
      <p:bldP spid="27" grpId="0" animBg="1"/>
      <p:bldP spid="23" grpId="0" animBg="1"/>
      <p:bldP spid="3" grpId="0"/>
      <p:bldP spid="28" grpId="0"/>
      <p:bldP spid="29" grpId="0"/>
      <p:bldP spid="3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a:spLocks noChangeArrowheads="1"/>
          </p:cNvSpPr>
          <p:nvPr/>
        </p:nvSpPr>
        <p:spPr bwMode="auto">
          <a:xfrm rot="16200000">
            <a:off x="-1753219" y="3639664"/>
            <a:ext cx="4767927" cy="369332"/>
          </a:xfrm>
          <a:prstGeom prst="rect">
            <a:avLst/>
          </a:prstGeom>
          <a:solidFill>
            <a:schemeClr val="accent1"/>
          </a:solidFill>
        </p:spPr>
        <p:txBody>
          <a:bodyPr wrap="square" rtlCol="0">
            <a:spAutoFit/>
          </a:bodyPr>
          <a:lstStyle/>
          <a:p>
            <a:pPr algn="ctr"/>
            <a:r>
              <a:rPr lang="es-ES" altLang="es-BO" b="1" dirty="0">
                <a:solidFill>
                  <a:schemeClr val="bg1"/>
                </a:solidFill>
              </a:rPr>
              <a:t>UNIDAD DE CONTABILIDAD Y FINANZAS</a:t>
            </a:r>
            <a:endParaRPr lang="es-BO" altLang="es-BO" b="1" dirty="0">
              <a:solidFill>
                <a:schemeClr val="bg1"/>
              </a:solidFill>
            </a:endParaRPr>
          </a:p>
        </p:txBody>
      </p:sp>
      <p:sp>
        <p:nvSpPr>
          <p:cNvPr id="3" name="CuadroTexto 2"/>
          <p:cNvSpPr txBox="1"/>
          <p:nvPr/>
        </p:nvSpPr>
        <p:spPr>
          <a:xfrm>
            <a:off x="389299" y="365086"/>
            <a:ext cx="506051"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4" name="Rectángulo 1"/>
          <p:cNvSpPr>
            <a:spLocks noChangeArrowheads="1"/>
          </p:cNvSpPr>
          <p:nvPr/>
        </p:nvSpPr>
        <p:spPr bwMode="auto">
          <a:xfrm>
            <a:off x="846391" y="424706"/>
            <a:ext cx="111210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solidFill>
                  <a:schemeClr val="bg1">
                    <a:lumMod val="50000"/>
                  </a:schemeClr>
                </a:solidFill>
                <a:latin typeface="Century Gothic" panose="020B0502020202020204" pitchFamily="34" charset="0"/>
              </a:rPr>
              <a:t>FORTALECER LA GESTIÓN Y DESARROLLO INSTITUCIONAL </a:t>
            </a:r>
            <a:r>
              <a:rPr lang="es-ES" sz="2000" b="1" dirty="0" smtClean="0">
                <a:solidFill>
                  <a:schemeClr val="bg1">
                    <a:lumMod val="50000"/>
                  </a:schemeClr>
                </a:solidFill>
                <a:latin typeface="Century Gothic" panose="020B0502020202020204" pitchFamily="34" charset="0"/>
              </a:rPr>
              <a:t>PARA </a:t>
            </a:r>
            <a:r>
              <a:rPr lang="es-ES" sz="2000" b="1" dirty="0">
                <a:solidFill>
                  <a:schemeClr val="bg1">
                    <a:lumMod val="50000"/>
                  </a:schemeClr>
                </a:solidFill>
                <a:latin typeface="Century Gothic" panose="020B0502020202020204" pitchFamily="34" charset="0"/>
              </a:rPr>
              <a:t>ALCANZAR MAYOR GRADO DE EFICACIA, EFICIENCIA Y </a:t>
            </a:r>
            <a:r>
              <a:rPr lang="es-ES" sz="2000" b="1" dirty="0" smtClean="0">
                <a:solidFill>
                  <a:schemeClr val="bg1">
                    <a:lumMod val="50000"/>
                  </a:schemeClr>
                </a:solidFill>
                <a:latin typeface="Century Gothic" panose="020B0502020202020204" pitchFamily="34" charset="0"/>
              </a:rPr>
              <a:t>ECONOMÍA </a:t>
            </a:r>
            <a:endParaRPr lang="es-ES" sz="2000" b="1" dirty="0">
              <a:solidFill>
                <a:schemeClr val="bg1">
                  <a:lumMod val="50000"/>
                </a:schemeClr>
              </a:solidFill>
              <a:latin typeface="Century Gothic" panose="020B0502020202020204" pitchFamily="34" charset="0"/>
            </a:endParaRPr>
          </a:p>
          <a:p>
            <a:pPr algn="ct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p>
        </p:txBody>
      </p:sp>
      <p:sp>
        <p:nvSpPr>
          <p:cNvPr id="5" name="CuadroTexto 4">
            <a:extLst>
              <a:ext uri="{FF2B5EF4-FFF2-40B4-BE49-F238E27FC236}">
                <a16:creationId xmlns:a16="http://schemas.microsoft.com/office/drawing/2014/main" id="{1761D45B-10C0-A048-955D-BAC888D650AF}"/>
              </a:ext>
            </a:extLst>
          </p:cNvPr>
          <p:cNvSpPr txBox="1"/>
          <p:nvPr/>
        </p:nvSpPr>
        <p:spPr>
          <a:xfrm>
            <a:off x="2169666" y="1154773"/>
            <a:ext cx="8474468" cy="707886"/>
          </a:xfrm>
          <a:prstGeom prst="rect">
            <a:avLst/>
          </a:prstGeom>
          <a:noFill/>
        </p:spPr>
        <p:txBody>
          <a:bodyPr wrap="square" rtlCol="0">
            <a:spAutoFit/>
          </a:bodyPr>
          <a:lstStyle/>
          <a:p>
            <a:pPr algn="ctr"/>
            <a:r>
              <a:rPr lang="es-BO" sz="2000" b="1" dirty="0">
                <a:solidFill>
                  <a:schemeClr val="bg1">
                    <a:lumMod val="50000"/>
                  </a:schemeClr>
                </a:solidFill>
                <a:latin typeface="Century Gothic" panose="020B0502020202020204" pitchFamily="34" charset="0"/>
              </a:rPr>
              <a:t>PRESUPUESTO DE GASTOS GESTIÓN 2024</a:t>
            </a:r>
          </a:p>
          <a:p>
            <a:pPr algn="ctr"/>
            <a:r>
              <a:rPr lang="es-ES" sz="2000" b="1" dirty="0">
                <a:solidFill>
                  <a:schemeClr val="bg1">
                    <a:lumMod val="50000"/>
                  </a:schemeClr>
                </a:solidFill>
                <a:latin typeface="Century Gothic" panose="020B0502020202020204" pitchFamily="34" charset="0"/>
              </a:rPr>
              <a:t>(Ejecución al 31 de marzo de 2024)</a:t>
            </a:r>
            <a:endParaRPr lang="es-BO" sz="2000" b="1" dirty="0">
              <a:solidFill>
                <a:schemeClr val="bg1">
                  <a:lumMod val="50000"/>
                </a:schemeClr>
              </a:solidFill>
              <a:latin typeface="Century Gothic" panose="020B0502020202020204" pitchFamily="34" charset="0"/>
            </a:endParaRPr>
          </a:p>
        </p:txBody>
      </p:sp>
      <p:graphicFrame>
        <p:nvGraphicFramePr>
          <p:cNvPr id="10" name="Objeto 9"/>
          <p:cNvGraphicFramePr>
            <a:graphicFrameLocks noChangeAspect="1"/>
          </p:cNvGraphicFramePr>
          <p:nvPr>
            <p:extLst>
              <p:ext uri="{D42A27DB-BD31-4B8C-83A1-F6EECF244321}">
                <p14:modId xmlns:p14="http://schemas.microsoft.com/office/powerpoint/2010/main" val="3578906076"/>
              </p:ext>
            </p:extLst>
          </p:nvPr>
        </p:nvGraphicFramePr>
        <p:xfrm>
          <a:off x="1606550" y="1931988"/>
          <a:ext cx="9417050" cy="4375150"/>
        </p:xfrm>
        <a:graphic>
          <a:graphicData uri="http://schemas.openxmlformats.org/presentationml/2006/ole">
            <mc:AlternateContent xmlns:mc="http://schemas.openxmlformats.org/markup-compatibility/2006">
              <mc:Choice xmlns:v="urn:schemas-microsoft-com:vml" Requires="v">
                <p:oleObj spid="_x0000_s12338" name="Hoja de cálculo" r:id="rId3" imgW="5191185" imgH="1781033" progId="Excel.Sheet.12">
                  <p:embed/>
                </p:oleObj>
              </mc:Choice>
              <mc:Fallback>
                <p:oleObj name="Hoja de cálculo" r:id="rId3" imgW="5191185" imgH="1781033" progId="Excel.Sheet.12">
                  <p:embed/>
                  <p:pic>
                    <p:nvPicPr>
                      <p:cNvPr id="0" name=""/>
                      <p:cNvPicPr/>
                      <p:nvPr/>
                    </p:nvPicPr>
                    <p:blipFill>
                      <a:blip r:embed="rId4"/>
                      <a:stretch>
                        <a:fillRect/>
                      </a:stretch>
                    </p:blipFill>
                    <p:spPr>
                      <a:xfrm>
                        <a:off x="1606550" y="1931988"/>
                        <a:ext cx="9417050" cy="4375150"/>
                      </a:xfrm>
                      <a:prstGeom prst="rect">
                        <a:avLst/>
                      </a:prstGeom>
                    </p:spPr>
                  </p:pic>
                </p:oleObj>
              </mc:Fallback>
            </mc:AlternateContent>
          </a:graphicData>
        </a:graphic>
      </p:graphicFrame>
    </p:spTree>
    <p:extLst>
      <p:ext uri="{BB962C8B-B14F-4D97-AF65-F5344CB8AC3E}">
        <p14:creationId xmlns:p14="http://schemas.microsoft.com/office/powerpoint/2010/main" val="35643512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a:spLocks noChangeArrowheads="1"/>
          </p:cNvSpPr>
          <p:nvPr/>
        </p:nvSpPr>
        <p:spPr bwMode="auto">
          <a:xfrm rot="16200000">
            <a:off x="-1753219" y="3639664"/>
            <a:ext cx="4767927" cy="369332"/>
          </a:xfrm>
          <a:prstGeom prst="rect">
            <a:avLst/>
          </a:prstGeom>
          <a:solidFill>
            <a:schemeClr val="accent1"/>
          </a:solidFill>
        </p:spPr>
        <p:txBody>
          <a:bodyPr wrap="square" rtlCol="0">
            <a:spAutoFit/>
          </a:bodyPr>
          <a:lstStyle/>
          <a:p>
            <a:pPr algn="ctr"/>
            <a:r>
              <a:rPr lang="es-ES" altLang="es-BO" b="1" dirty="0">
                <a:solidFill>
                  <a:schemeClr val="bg1"/>
                </a:solidFill>
              </a:rPr>
              <a:t>UNIDAD DE CONTABILIDAD Y FINANZAS</a:t>
            </a:r>
            <a:endParaRPr lang="es-BO" altLang="es-BO" b="1" dirty="0">
              <a:solidFill>
                <a:schemeClr val="bg1"/>
              </a:solidFill>
            </a:endParaRPr>
          </a:p>
        </p:txBody>
      </p:sp>
      <p:sp>
        <p:nvSpPr>
          <p:cNvPr id="3" name="CuadroTexto 2"/>
          <p:cNvSpPr txBox="1"/>
          <p:nvPr/>
        </p:nvSpPr>
        <p:spPr>
          <a:xfrm>
            <a:off x="389299" y="365086"/>
            <a:ext cx="515576"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4" name="Rectángulo 1"/>
          <p:cNvSpPr>
            <a:spLocks noChangeArrowheads="1"/>
          </p:cNvSpPr>
          <p:nvPr/>
        </p:nvSpPr>
        <p:spPr bwMode="auto">
          <a:xfrm>
            <a:off x="846391" y="424706"/>
            <a:ext cx="111210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latin typeface="Century Gothic" panose="020B0502020202020204" pitchFamily="34" charset="0"/>
              </a:rPr>
              <a:t>FORTALECER LA GESTIÓN Y DESARROLLO INSTITUCIONAL PARA </a:t>
            </a:r>
            <a:r>
              <a:rPr lang="es-ES" sz="2000" b="1" dirty="0" smtClean="0">
                <a:latin typeface="Century Gothic" panose="020B0502020202020204" pitchFamily="34" charset="0"/>
              </a:rPr>
              <a:t>ALCANZAR </a:t>
            </a:r>
            <a:r>
              <a:rPr lang="es-ES" sz="2000" b="1" dirty="0">
                <a:latin typeface="Century Gothic" panose="020B0502020202020204" pitchFamily="34" charset="0"/>
              </a:rPr>
              <a:t>MAYOR GRADO DE EFICACIA, EFICIENCIA Y </a:t>
            </a:r>
            <a:r>
              <a:rPr lang="es-ES" sz="2000" b="1" dirty="0" smtClean="0">
                <a:latin typeface="Century Gothic" panose="020B0502020202020204" pitchFamily="34" charset="0"/>
              </a:rPr>
              <a:t>ECONOMÍA </a:t>
            </a:r>
            <a:endParaRPr lang="es-ES" sz="2000" b="1" dirty="0">
              <a:latin typeface="Century Gothic" panose="020B0502020202020204" pitchFamily="34" charset="0"/>
            </a:endParaRPr>
          </a:p>
          <a:p>
            <a:pPr algn="ct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p>
        </p:txBody>
      </p:sp>
      <p:sp>
        <p:nvSpPr>
          <p:cNvPr id="5" name="CuadroTexto 4">
            <a:extLst>
              <a:ext uri="{FF2B5EF4-FFF2-40B4-BE49-F238E27FC236}">
                <a16:creationId xmlns:a16="http://schemas.microsoft.com/office/drawing/2014/main" id="{1761D45B-10C0-A048-955D-BAC888D650AF}"/>
              </a:ext>
            </a:extLst>
          </p:cNvPr>
          <p:cNvSpPr txBox="1"/>
          <p:nvPr/>
        </p:nvSpPr>
        <p:spPr>
          <a:xfrm>
            <a:off x="2089259" y="1440366"/>
            <a:ext cx="8474468" cy="707886"/>
          </a:xfrm>
          <a:prstGeom prst="rect">
            <a:avLst/>
          </a:prstGeom>
          <a:noFill/>
        </p:spPr>
        <p:txBody>
          <a:bodyPr wrap="square" rtlCol="0">
            <a:spAutoFit/>
          </a:bodyPr>
          <a:lstStyle/>
          <a:p>
            <a:pPr algn="ctr"/>
            <a:r>
              <a:rPr lang="es-BO" sz="2000" b="1" dirty="0">
                <a:solidFill>
                  <a:schemeClr val="bg1">
                    <a:lumMod val="50000"/>
                  </a:schemeClr>
                </a:solidFill>
                <a:latin typeface="Century Gothic" panose="020B0502020202020204" pitchFamily="34" charset="0"/>
              </a:rPr>
              <a:t>PRESUPUESTO DE RECURSOS GESTIÓN 2024</a:t>
            </a:r>
          </a:p>
          <a:p>
            <a:pPr algn="ctr"/>
            <a:r>
              <a:rPr lang="es-ES" sz="2000" b="1" dirty="0">
                <a:solidFill>
                  <a:schemeClr val="bg1">
                    <a:lumMod val="50000"/>
                  </a:schemeClr>
                </a:solidFill>
                <a:latin typeface="Century Gothic" panose="020B0502020202020204" pitchFamily="34" charset="0"/>
              </a:rPr>
              <a:t>(Ejecución al 31 de marzo de 2024)</a:t>
            </a:r>
            <a:endParaRPr lang="es-BO" sz="2000" b="1" dirty="0">
              <a:solidFill>
                <a:schemeClr val="bg1">
                  <a:lumMod val="50000"/>
                </a:schemeClr>
              </a:solidFill>
              <a:latin typeface="Century Gothic" panose="020B0502020202020204" pitchFamily="34" charset="0"/>
            </a:endParaRPr>
          </a:p>
        </p:txBody>
      </p:sp>
      <p:graphicFrame>
        <p:nvGraphicFramePr>
          <p:cNvPr id="6" name="Objeto 5"/>
          <p:cNvGraphicFramePr>
            <a:graphicFrameLocks noChangeAspect="1"/>
          </p:cNvGraphicFramePr>
          <p:nvPr>
            <p:extLst>
              <p:ext uri="{D42A27DB-BD31-4B8C-83A1-F6EECF244321}">
                <p14:modId xmlns:p14="http://schemas.microsoft.com/office/powerpoint/2010/main" val="1705792751"/>
              </p:ext>
            </p:extLst>
          </p:nvPr>
        </p:nvGraphicFramePr>
        <p:xfrm>
          <a:off x="1270000" y="2306638"/>
          <a:ext cx="10293350" cy="3581400"/>
        </p:xfrm>
        <a:graphic>
          <a:graphicData uri="http://schemas.openxmlformats.org/presentationml/2006/ole">
            <mc:AlternateContent xmlns:mc="http://schemas.openxmlformats.org/markup-compatibility/2006">
              <mc:Choice xmlns:v="urn:schemas-microsoft-com:vml" Requires="v">
                <p:oleObj spid="_x0000_s13361" name="Hoja de cálculo" r:id="rId3" imgW="5029392" imgH="1219086" progId="Excel.Sheet.12">
                  <p:embed/>
                </p:oleObj>
              </mc:Choice>
              <mc:Fallback>
                <p:oleObj name="Hoja de cálculo" r:id="rId3" imgW="5029392" imgH="1219086" progId="Excel.Sheet.12">
                  <p:embed/>
                  <p:pic>
                    <p:nvPicPr>
                      <p:cNvPr id="0" name=""/>
                      <p:cNvPicPr/>
                      <p:nvPr/>
                    </p:nvPicPr>
                    <p:blipFill>
                      <a:blip r:embed="rId4"/>
                      <a:stretch>
                        <a:fillRect/>
                      </a:stretch>
                    </p:blipFill>
                    <p:spPr>
                      <a:xfrm>
                        <a:off x="1270000" y="2306638"/>
                        <a:ext cx="10293350" cy="3581400"/>
                      </a:xfrm>
                      <a:prstGeom prst="rect">
                        <a:avLst/>
                      </a:prstGeom>
                    </p:spPr>
                  </p:pic>
                </p:oleObj>
              </mc:Fallback>
            </mc:AlternateContent>
          </a:graphicData>
        </a:graphic>
      </p:graphicFrame>
    </p:spTree>
    <p:extLst>
      <p:ext uri="{BB962C8B-B14F-4D97-AF65-F5344CB8AC3E}">
        <p14:creationId xmlns:p14="http://schemas.microsoft.com/office/powerpoint/2010/main" val="36606018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a:spLocks noChangeArrowheads="1"/>
          </p:cNvSpPr>
          <p:nvPr/>
        </p:nvSpPr>
        <p:spPr bwMode="auto">
          <a:xfrm rot="16200000">
            <a:off x="-1753219" y="3639664"/>
            <a:ext cx="4767927" cy="369332"/>
          </a:xfrm>
          <a:prstGeom prst="rect">
            <a:avLst/>
          </a:prstGeom>
          <a:solidFill>
            <a:schemeClr val="accent1"/>
          </a:solidFill>
        </p:spPr>
        <p:txBody>
          <a:bodyPr wrap="square" rtlCol="0">
            <a:spAutoFit/>
          </a:bodyPr>
          <a:lstStyle/>
          <a:p>
            <a:pPr algn="ctr"/>
            <a:r>
              <a:rPr lang="es-ES" altLang="es-BO" b="1" dirty="0">
                <a:solidFill>
                  <a:schemeClr val="bg1"/>
                </a:solidFill>
              </a:rPr>
              <a:t>ÁREA DE CONTRATACIONES</a:t>
            </a:r>
            <a:endParaRPr lang="es-BO" altLang="es-BO" b="1" dirty="0">
              <a:solidFill>
                <a:schemeClr val="bg1"/>
              </a:solidFill>
            </a:endParaRPr>
          </a:p>
        </p:txBody>
      </p:sp>
      <p:sp>
        <p:nvSpPr>
          <p:cNvPr id="3" name="CuadroTexto 2"/>
          <p:cNvSpPr txBox="1"/>
          <p:nvPr/>
        </p:nvSpPr>
        <p:spPr>
          <a:xfrm>
            <a:off x="389299" y="365086"/>
            <a:ext cx="525101"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4" name="Rectángulo 1"/>
          <p:cNvSpPr>
            <a:spLocks noChangeArrowheads="1"/>
          </p:cNvSpPr>
          <p:nvPr/>
        </p:nvSpPr>
        <p:spPr bwMode="auto">
          <a:xfrm>
            <a:off x="846391" y="424706"/>
            <a:ext cx="111210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solidFill>
                  <a:schemeClr val="tx1">
                    <a:lumMod val="50000"/>
                  </a:schemeClr>
                </a:solidFill>
                <a:latin typeface="Century Gothic" panose="020B0502020202020204" pitchFamily="34" charset="0"/>
              </a:rPr>
              <a:t>FORTALECER LA GESTIÓN Y DESARROLLO INSTITUCIONAL PARA </a:t>
            </a:r>
            <a:r>
              <a:rPr lang="es-ES" sz="2000" b="1" dirty="0" smtClean="0">
                <a:solidFill>
                  <a:schemeClr val="tx1">
                    <a:lumMod val="50000"/>
                  </a:schemeClr>
                </a:solidFill>
                <a:latin typeface="Century Gothic" panose="020B0502020202020204" pitchFamily="34" charset="0"/>
              </a:rPr>
              <a:t>ALCANZAR </a:t>
            </a:r>
            <a:r>
              <a:rPr lang="es-ES" sz="2000" b="1" dirty="0">
                <a:solidFill>
                  <a:schemeClr val="tx1">
                    <a:lumMod val="50000"/>
                  </a:schemeClr>
                </a:solidFill>
                <a:latin typeface="Century Gothic" panose="020B0502020202020204" pitchFamily="34" charset="0"/>
              </a:rPr>
              <a:t>MAYOR GRADO DE EFICACIA, EFICIENCIA Y ECONOMIA </a:t>
            </a:r>
          </a:p>
          <a:p>
            <a:pPr algn="ct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p>
        </p:txBody>
      </p:sp>
      <p:sp>
        <p:nvSpPr>
          <p:cNvPr id="5" name="CuadroTexto 4">
            <a:extLst>
              <a:ext uri="{FF2B5EF4-FFF2-40B4-BE49-F238E27FC236}">
                <a16:creationId xmlns:a16="http://schemas.microsoft.com/office/drawing/2014/main" id="{1761D45B-10C0-A048-955D-BAC888D650AF}"/>
              </a:ext>
            </a:extLst>
          </p:cNvPr>
          <p:cNvSpPr txBox="1"/>
          <p:nvPr/>
        </p:nvSpPr>
        <p:spPr>
          <a:xfrm>
            <a:off x="4834551" y="1286479"/>
            <a:ext cx="6974904" cy="584775"/>
          </a:xfrm>
          <a:prstGeom prst="rect">
            <a:avLst/>
          </a:prstGeom>
          <a:solidFill>
            <a:schemeClr val="accent1"/>
          </a:solidFill>
          <a:ln>
            <a:noFill/>
          </a:ln>
        </p:spPr>
        <p:txBody>
          <a:bodyPr wrap="square">
            <a:spAutoFit/>
          </a:bodyPr>
          <a:lstStyle>
            <a:defPPr>
              <a:defRPr lang="en-US"/>
            </a:defPPr>
            <a:lvl1pPr algn="r">
              <a:defRPr sz="1600" b="1">
                <a:solidFill>
                  <a:schemeClr val="accent6">
                    <a:lumMod val="50000"/>
                  </a:schemeClr>
                </a:solidFill>
              </a:defRPr>
            </a:lvl1pPr>
          </a:lstStyle>
          <a:p>
            <a:pPr algn="ctr"/>
            <a:r>
              <a:rPr lang="es-ES" dirty="0">
                <a:solidFill>
                  <a:schemeClr val="bg1"/>
                </a:solidFill>
              </a:rPr>
              <a:t>PROGRAMA ANUAL DE CONTRATACIONES (PAC) - GESTIÓN 2024</a:t>
            </a:r>
          </a:p>
          <a:p>
            <a:pPr algn="ctr"/>
            <a:r>
              <a:rPr lang="es-ES" dirty="0">
                <a:solidFill>
                  <a:schemeClr val="bg1"/>
                </a:solidFill>
              </a:rPr>
              <a:t>PROCESOS MAYORES A Bs20.000,00 INSCRITOS EN EL PAC</a:t>
            </a:r>
            <a:endParaRPr lang="es-BO" dirty="0">
              <a:solidFill>
                <a:schemeClr val="bg1"/>
              </a:solidFill>
            </a:endParaRPr>
          </a:p>
        </p:txBody>
      </p:sp>
      <p:graphicFrame>
        <p:nvGraphicFramePr>
          <p:cNvPr id="15" name="Gráfico 14"/>
          <p:cNvGraphicFramePr>
            <a:graphicFrameLocks/>
          </p:cNvGraphicFramePr>
          <p:nvPr/>
        </p:nvGraphicFramePr>
        <p:xfrm>
          <a:off x="5280859" y="1807744"/>
          <a:ext cx="6686551" cy="44005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Objeto 15"/>
          <p:cNvGraphicFramePr>
            <a:graphicFrameLocks noChangeAspect="1"/>
          </p:cNvGraphicFramePr>
          <p:nvPr>
            <p:extLst>
              <p:ext uri="{D42A27DB-BD31-4B8C-83A1-F6EECF244321}">
                <p14:modId xmlns:p14="http://schemas.microsoft.com/office/powerpoint/2010/main" val="874991662"/>
              </p:ext>
            </p:extLst>
          </p:nvPr>
        </p:nvGraphicFramePr>
        <p:xfrm>
          <a:off x="1244600" y="2301875"/>
          <a:ext cx="4240213" cy="3243263"/>
        </p:xfrm>
        <a:graphic>
          <a:graphicData uri="http://schemas.openxmlformats.org/presentationml/2006/ole">
            <mc:AlternateContent xmlns:mc="http://schemas.openxmlformats.org/markup-compatibility/2006">
              <mc:Choice xmlns:v="urn:schemas-microsoft-com:vml" Requires="v">
                <p:oleObj spid="_x0000_s14385" name="Hoja de cálculo" r:id="rId4" imgW="3695556" imgH="2866925" progId="Excel.Sheet.12">
                  <p:embed/>
                </p:oleObj>
              </mc:Choice>
              <mc:Fallback>
                <p:oleObj name="Hoja de cálculo" r:id="rId4" imgW="3695556" imgH="2866925" progId="Excel.Sheet.12">
                  <p:embed/>
                  <p:pic>
                    <p:nvPicPr>
                      <p:cNvPr id="0" name=""/>
                      <p:cNvPicPr/>
                      <p:nvPr/>
                    </p:nvPicPr>
                    <p:blipFill>
                      <a:blip r:embed="rId5"/>
                      <a:stretch>
                        <a:fillRect/>
                      </a:stretch>
                    </p:blipFill>
                    <p:spPr>
                      <a:xfrm>
                        <a:off x="1244600" y="2301875"/>
                        <a:ext cx="4240213" cy="3243263"/>
                      </a:xfrm>
                      <a:prstGeom prst="rect">
                        <a:avLst/>
                      </a:prstGeom>
                    </p:spPr>
                  </p:pic>
                </p:oleObj>
              </mc:Fallback>
            </mc:AlternateContent>
          </a:graphicData>
        </a:graphic>
      </p:graphicFrame>
    </p:spTree>
    <p:extLst>
      <p:ext uri="{BB962C8B-B14F-4D97-AF65-F5344CB8AC3E}">
        <p14:creationId xmlns:p14="http://schemas.microsoft.com/office/powerpoint/2010/main" val="25719918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a:spLocks noChangeArrowheads="1"/>
          </p:cNvSpPr>
          <p:nvPr/>
        </p:nvSpPr>
        <p:spPr bwMode="auto">
          <a:xfrm rot="16200000">
            <a:off x="-1753219" y="3639664"/>
            <a:ext cx="4767927" cy="369332"/>
          </a:xfrm>
          <a:prstGeom prst="rect">
            <a:avLst/>
          </a:prstGeom>
          <a:solidFill>
            <a:schemeClr val="accent1"/>
          </a:solidFill>
        </p:spPr>
        <p:txBody>
          <a:bodyPr wrap="square" rtlCol="0">
            <a:spAutoFit/>
          </a:bodyPr>
          <a:lstStyle/>
          <a:p>
            <a:pPr algn="ctr"/>
            <a:r>
              <a:rPr lang="es-ES" altLang="es-BO" b="1" dirty="0">
                <a:solidFill>
                  <a:schemeClr val="bg1"/>
                </a:solidFill>
              </a:rPr>
              <a:t>ÁREA DE SISTEMAS</a:t>
            </a:r>
            <a:endParaRPr lang="es-BO" altLang="es-BO" b="1" dirty="0">
              <a:solidFill>
                <a:schemeClr val="bg1"/>
              </a:solidFill>
            </a:endParaRPr>
          </a:p>
        </p:txBody>
      </p:sp>
      <p:sp>
        <p:nvSpPr>
          <p:cNvPr id="3" name="CuadroTexto 2"/>
          <p:cNvSpPr txBox="1"/>
          <p:nvPr/>
        </p:nvSpPr>
        <p:spPr>
          <a:xfrm>
            <a:off x="389299" y="365086"/>
            <a:ext cx="513195"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4" name="Rectángulo 1"/>
          <p:cNvSpPr>
            <a:spLocks noChangeArrowheads="1"/>
          </p:cNvSpPr>
          <p:nvPr/>
        </p:nvSpPr>
        <p:spPr bwMode="auto">
          <a:xfrm>
            <a:off x="846392" y="365086"/>
            <a:ext cx="111210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solidFill>
                  <a:schemeClr val="tx1">
                    <a:lumMod val="50000"/>
                  </a:schemeClr>
                </a:solidFill>
                <a:latin typeface="Century Gothic" panose="020B0502020202020204" pitchFamily="34" charset="0"/>
              </a:rPr>
              <a:t>FORTALECER LA GESTIÓN Y DESARROLLO INSTITUCIONAL </a:t>
            </a:r>
            <a:r>
              <a:rPr lang="es-ES" sz="2000" b="1" dirty="0" smtClean="0">
                <a:solidFill>
                  <a:schemeClr val="tx1">
                    <a:lumMod val="50000"/>
                  </a:schemeClr>
                </a:solidFill>
                <a:latin typeface="Century Gothic" panose="020B0502020202020204" pitchFamily="34" charset="0"/>
              </a:rPr>
              <a:t>PARA </a:t>
            </a:r>
            <a:r>
              <a:rPr lang="es-ES" sz="2000" b="1" dirty="0">
                <a:solidFill>
                  <a:schemeClr val="tx1">
                    <a:lumMod val="50000"/>
                  </a:schemeClr>
                </a:solidFill>
                <a:latin typeface="Century Gothic" panose="020B0502020202020204" pitchFamily="34" charset="0"/>
              </a:rPr>
              <a:t>ALCANZAR MAYOR GRADO DE EFICACIA, EFICIENCIA Y ECONOMÍA</a:t>
            </a:r>
            <a:r>
              <a:rPr lang="es-BO" altLang="es-BO" sz="2000" b="1" dirty="0">
                <a:solidFill>
                  <a:schemeClr val="tx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p>
        </p:txBody>
      </p:sp>
      <p:sp>
        <p:nvSpPr>
          <p:cNvPr id="7" name="Rectángulo 6"/>
          <p:cNvSpPr/>
          <p:nvPr/>
        </p:nvSpPr>
        <p:spPr>
          <a:xfrm>
            <a:off x="1224012" y="3506752"/>
            <a:ext cx="6731370" cy="338554"/>
          </a:xfrm>
          <a:prstGeom prst="rect">
            <a:avLst/>
          </a:prstGeom>
          <a:solidFill>
            <a:schemeClr val="accent1"/>
          </a:solidFill>
          <a:ln>
            <a:noFill/>
          </a:ln>
        </p:spPr>
        <p:txBody>
          <a:bodyPr wrap="square">
            <a:spAutoFit/>
          </a:bodyPr>
          <a:lstStyle/>
          <a:p>
            <a:r>
              <a:rPr lang="es-ES" sz="1600" b="1" dirty="0">
                <a:solidFill>
                  <a:schemeClr val="bg1"/>
                </a:solidFill>
              </a:rPr>
              <a:t>IMPLEMENTAR LA RED DE DATOS A NIVEL NACIONAL (VPN)</a:t>
            </a:r>
          </a:p>
        </p:txBody>
      </p:sp>
      <p:sp>
        <p:nvSpPr>
          <p:cNvPr id="8" name="Rectángulo 7"/>
          <p:cNvSpPr/>
          <p:nvPr/>
        </p:nvSpPr>
        <p:spPr>
          <a:xfrm>
            <a:off x="2234880" y="4525774"/>
            <a:ext cx="4296878" cy="1569660"/>
          </a:xfrm>
          <a:prstGeom prst="rect">
            <a:avLst/>
          </a:prstGeom>
        </p:spPr>
        <p:txBody>
          <a:bodyPr wrap="square">
            <a:spAutoFit/>
          </a:bodyPr>
          <a:lstStyle/>
          <a:p>
            <a:pPr marL="285750" indent="-285750">
              <a:buFont typeface="Wingdings" panose="05000000000000000000" pitchFamily="2" charset="2"/>
              <a:buChar char="ü"/>
            </a:pPr>
            <a:r>
              <a:rPr lang="es-ES" sz="1600" dirty="0"/>
              <a:t>SISTEMA DE MEDICINA DEL TRABAJO</a:t>
            </a:r>
          </a:p>
          <a:p>
            <a:pPr marL="285750" indent="-285750">
              <a:buFont typeface="Wingdings" panose="05000000000000000000" pitchFamily="2" charset="2"/>
              <a:buChar char="ü"/>
            </a:pPr>
            <a:r>
              <a:rPr lang="es-ES" sz="1600" dirty="0"/>
              <a:t>SISTEMA DE PLANIFICACIÓN</a:t>
            </a:r>
          </a:p>
          <a:p>
            <a:pPr marL="285750" indent="-285750">
              <a:buFont typeface="Wingdings" panose="05000000000000000000" pitchFamily="2" charset="2"/>
              <a:buChar char="ü"/>
            </a:pPr>
            <a:r>
              <a:rPr lang="es-ES" sz="1600" dirty="0"/>
              <a:t>SIIGAH VERSIÓN 2</a:t>
            </a:r>
          </a:p>
          <a:p>
            <a:pPr marL="285750" indent="-285750">
              <a:buFont typeface="Wingdings" panose="05000000000000000000" pitchFamily="2" charset="2"/>
              <a:buChar char="ü"/>
            </a:pPr>
            <a:r>
              <a:rPr lang="es-ES" sz="1600" dirty="0"/>
              <a:t>SISTEMA DE HOSPITALIZACIÓN</a:t>
            </a:r>
          </a:p>
          <a:p>
            <a:pPr marL="285750" indent="-285750">
              <a:buFont typeface="Wingdings" panose="05000000000000000000" pitchFamily="2" charset="2"/>
              <a:buChar char="ü"/>
            </a:pPr>
            <a:r>
              <a:rPr lang="es-ES" sz="1600" dirty="0"/>
              <a:t>SISTEMA DE COTIZACIONES</a:t>
            </a:r>
          </a:p>
          <a:p>
            <a:pPr marL="285750" indent="-285750">
              <a:buFont typeface="Wingdings" panose="05000000000000000000" pitchFamily="2" charset="2"/>
              <a:buChar char="ü"/>
            </a:pPr>
            <a:r>
              <a:rPr lang="es-ES" sz="1600" dirty="0"/>
              <a:t>SISTEMA DE PASAJES Y VIATICOS</a:t>
            </a:r>
          </a:p>
        </p:txBody>
      </p:sp>
      <p:sp>
        <p:nvSpPr>
          <p:cNvPr id="9" name="Rectángulo 8"/>
          <p:cNvSpPr/>
          <p:nvPr/>
        </p:nvSpPr>
        <p:spPr>
          <a:xfrm>
            <a:off x="2234880" y="2235494"/>
            <a:ext cx="8936040" cy="1077218"/>
          </a:xfrm>
          <a:prstGeom prst="rect">
            <a:avLst/>
          </a:prstGeom>
        </p:spPr>
        <p:txBody>
          <a:bodyPr wrap="square">
            <a:spAutoFit/>
          </a:bodyPr>
          <a:lstStyle/>
          <a:p>
            <a:pPr marL="285750" indent="-285750">
              <a:buFont typeface="Wingdings" panose="05000000000000000000" pitchFamily="2" charset="2"/>
              <a:buChar char="ü"/>
            </a:pPr>
            <a:r>
              <a:rPr lang="es-ES" sz="1600" dirty="0"/>
              <a:t>MIGRAR 2 SERVIDORES A SOFTWARE LIBRE Y ESTANDARES ABIERTOS</a:t>
            </a:r>
          </a:p>
          <a:p>
            <a:pPr marL="285750" indent="-285750">
              <a:buFont typeface="Wingdings" panose="05000000000000000000" pitchFamily="2" charset="2"/>
              <a:buChar char="ü"/>
            </a:pPr>
            <a:r>
              <a:rPr lang="es-ES" sz="1600" dirty="0"/>
              <a:t>MIGRAR 150 ESTACIONES DE TRABAJO A SOFTWARE LIBRE Y ESTÁNDARES ABIERTOS</a:t>
            </a:r>
          </a:p>
          <a:p>
            <a:pPr marL="285750" indent="-285750">
              <a:buFont typeface="Wingdings" panose="05000000000000000000" pitchFamily="2" charset="2"/>
              <a:buChar char="ü"/>
            </a:pPr>
            <a:r>
              <a:rPr lang="es-ES" sz="1600" dirty="0"/>
              <a:t>IMPLEMENTAR 8 POLÍTICAS DE SEGURIDAD DE INFORMACIÓN</a:t>
            </a:r>
          </a:p>
        </p:txBody>
      </p:sp>
      <p:sp>
        <p:nvSpPr>
          <p:cNvPr id="10" name="Rectángulo 9"/>
          <p:cNvSpPr/>
          <p:nvPr/>
        </p:nvSpPr>
        <p:spPr>
          <a:xfrm>
            <a:off x="1224012" y="4080560"/>
            <a:ext cx="6045570" cy="338554"/>
          </a:xfrm>
          <a:prstGeom prst="rect">
            <a:avLst/>
          </a:prstGeom>
          <a:solidFill>
            <a:schemeClr val="accent1"/>
          </a:solidFill>
          <a:ln>
            <a:noFill/>
          </a:ln>
        </p:spPr>
        <p:txBody>
          <a:bodyPr wrap="square">
            <a:spAutoFit/>
          </a:bodyPr>
          <a:lstStyle/>
          <a:p>
            <a:r>
              <a:rPr lang="es-ES" sz="1600" b="1" dirty="0">
                <a:solidFill>
                  <a:schemeClr val="bg1"/>
                </a:solidFill>
              </a:rPr>
              <a:t>DESARROLLO DE SISTEMAS EN CONCORDANCIA AL PEI</a:t>
            </a:r>
          </a:p>
        </p:txBody>
      </p:sp>
      <p:sp>
        <p:nvSpPr>
          <p:cNvPr id="11" name="Rectángulo 10"/>
          <p:cNvSpPr/>
          <p:nvPr/>
        </p:nvSpPr>
        <p:spPr>
          <a:xfrm>
            <a:off x="1224012" y="1456679"/>
            <a:ext cx="9946908" cy="584775"/>
          </a:xfrm>
          <a:prstGeom prst="rect">
            <a:avLst/>
          </a:prstGeom>
          <a:solidFill>
            <a:schemeClr val="accent1"/>
          </a:solidFill>
          <a:ln>
            <a:noFill/>
          </a:ln>
        </p:spPr>
        <p:txBody>
          <a:bodyPr wrap="square">
            <a:spAutoFit/>
          </a:bodyPr>
          <a:lstStyle/>
          <a:p>
            <a:pPr algn="ctr"/>
            <a:r>
              <a:rPr lang="es-ES" sz="1600" b="1" dirty="0">
                <a:solidFill>
                  <a:schemeClr val="bg1"/>
                </a:solidFill>
              </a:rPr>
              <a:t>CUMPLIMIENTO DE LOS PLANES INSTITUCIONALES DE SOFTWARE LIBRE Y ESTANDARES ABIERTOS Y DE SEGURIDAD DE LA INFORMACIÓN</a:t>
            </a:r>
          </a:p>
        </p:txBody>
      </p:sp>
    </p:spTree>
    <p:extLst>
      <p:ext uri="{BB962C8B-B14F-4D97-AF65-F5344CB8AC3E}">
        <p14:creationId xmlns:p14="http://schemas.microsoft.com/office/powerpoint/2010/main" val="26831366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a:spLocks noChangeArrowheads="1"/>
          </p:cNvSpPr>
          <p:nvPr/>
        </p:nvSpPr>
        <p:spPr bwMode="auto">
          <a:xfrm rot="16200000">
            <a:off x="-1753219" y="3639664"/>
            <a:ext cx="4767927" cy="369332"/>
          </a:xfrm>
          <a:prstGeom prst="rect">
            <a:avLst/>
          </a:prstGeom>
          <a:solidFill>
            <a:schemeClr val="accent1"/>
          </a:solidFill>
        </p:spPr>
        <p:txBody>
          <a:bodyPr wrap="square" rtlCol="0">
            <a:spAutoFit/>
          </a:bodyPr>
          <a:lstStyle/>
          <a:p>
            <a:pPr algn="ctr"/>
            <a:r>
              <a:rPr lang="es-ES" altLang="es-BO" b="1" dirty="0">
                <a:solidFill>
                  <a:schemeClr val="bg1"/>
                </a:solidFill>
              </a:rPr>
              <a:t>ÁREA DE SISTEMAS</a:t>
            </a:r>
            <a:endParaRPr lang="es-BO" altLang="es-BO" b="1" dirty="0">
              <a:solidFill>
                <a:schemeClr val="bg1"/>
              </a:solidFill>
            </a:endParaRPr>
          </a:p>
        </p:txBody>
      </p:sp>
      <p:sp>
        <p:nvSpPr>
          <p:cNvPr id="3" name="CuadroTexto 2"/>
          <p:cNvSpPr txBox="1"/>
          <p:nvPr/>
        </p:nvSpPr>
        <p:spPr>
          <a:xfrm>
            <a:off x="389299" y="365086"/>
            <a:ext cx="520339"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4" name="Rectángulo 1"/>
          <p:cNvSpPr>
            <a:spLocks noChangeArrowheads="1"/>
          </p:cNvSpPr>
          <p:nvPr/>
        </p:nvSpPr>
        <p:spPr bwMode="auto">
          <a:xfrm>
            <a:off x="846391" y="424706"/>
            <a:ext cx="111210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solidFill>
                  <a:schemeClr val="tx1">
                    <a:lumMod val="50000"/>
                  </a:schemeClr>
                </a:solidFill>
                <a:latin typeface="Century Gothic" panose="020B0502020202020204" pitchFamily="34" charset="0"/>
              </a:rPr>
              <a:t>FORTALECER LA GESTIÓN Y DESARROLLO INSTITUCIONAL PARA  </a:t>
            </a:r>
            <a:r>
              <a:rPr lang="es-ES" sz="2000" b="1" dirty="0" smtClean="0">
                <a:solidFill>
                  <a:schemeClr val="tx1">
                    <a:lumMod val="50000"/>
                  </a:schemeClr>
                </a:solidFill>
                <a:latin typeface="Century Gothic" panose="020B0502020202020204" pitchFamily="34" charset="0"/>
              </a:rPr>
              <a:t>ALCANZAR </a:t>
            </a:r>
            <a:r>
              <a:rPr lang="es-ES" sz="2000" b="1" dirty="0">
                <a:solidFill>
                  <a:schemeClr val="tx1">
                    <a:lumMod val="50000"/>
                  </a:schemeClr>
                </a:solidFill>
                <a:latin typeface="Century Gothic" panose="020B0502020202020204" pitchFamily="34" charset="0"/>
              </a:rPr>
              <a:t>MAYOR GRADO DE EFICACIA, EFICIENCIA Y </a:t>
            </a:r>
            <a:r>
              <a:rPr lang="es-ES" sz="2000" b="1" dirty="0" smtClean="0">
                <a:solidFill>
                  <a:schemeClr val="tx1">
                    <a:lumMod val="50000"/>
                  </a:schemeClr>
                </a:solidFill>
                <a:latin typeface="Century Gothic" panose="020B0502020202020204" pitchFamily="34" charset="0"/>
              </a:rPr>
              <a:t>ECONOMÍA </a:t>
            </a:r>
            <a:endParaRPr lang="es-ES" sz="2000" b="1" dirty="0">
              <a:solidFill>
                <a:schemeClr val="tx1">
                  <a:lumMod val="50000"/>
                </a:schemeClr>
              </a:solidFill>
              <a:latin typeface="Century Gothic" panose="020B0502020202020204" pitchFamily="34" charset="0"/>
            </a:endParaRPr>
          </a:p>
          <a:p>
            <a:pPr algn="ct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p>
        </p:txBody>
      </p:sp>
      <p:sp>
        <p:nvSpPr>
          <p:cNvPr id="10" name="Rectángulo 9"/>
          <p:cNvSpPr/>
          <p:nvPr/>
        </p:nvSpPr>
        <p:spPr>
          <a:xfrm>
            <a:off x="1178292" y="1286062"/>
            <a:ext cx="6045570" cy="338554"/>
          </a:xfrm>
          <a:prstGeom prst="rect">
            <a:avLst/>
          </a:prstGeom>
          <a:solidFill>
            <a:schemeClr val="accent1"/>
          </a:solidFill>
          <a:ln>
            <a:noFill/>
          </a:ln>
        </p:spPr>
        <p:txBody>
          <a:bodyPr wrap="square">
            <a:spAutoFit/>
          </a:bodyPr>
          <a:lstStyle/>
          <a:p>
            <a:r>
              <a:rPr lang="es-ES" sz="1600" b="1" dirty="0">
                <a:solidFill>
                  <a:schemeClr val="bg1"/>
                </a:solidFill>
              </a:rPr>
              <a:t>DESARROLLO DE SISTEMAS EN CONCORDANCIA AL PEI</a:t>
            </a:r>
          </a:p>
        </p:txBody>
      </p:sp>
      <p:grpSp>
        <p:nvGrpSpPr>
          <p:cNvPr id="12" name="Grupo 11"/>
          <p:cNvGrpSpPr/>
          <p:nvPr/>
        </p:nvGrpSpPr>
        <p:grpSpPr>
          <a:xfrm>
            <a:off x="1178292" y="1898162"/>
            <a:ext cx="10373627" cy="4310131"/>
            <a:chOff x="1494156" y="831453"/>
            <a:chExt cx="8546900" cy="5925005"/>
          </a:xfrm>
        </p:grpSpPr>
        <p:sp>
          <p:nvSpPr>
            <p:cNvPr id="13" name="Rectángulo redondeado 12"/>
            <p:cNvSpPr/>
            <p:nvPr/>
          </p:nvSpPr>
          <p:spPr>
            <a:xfrm>
              <a:off x="5914988" y="1027927"/>
              <a:ext cx="4049484" cy="718235"/>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u="sng" dirty="0">
                  <a:solidFill>
                    <a:srgbClr val="0070C0"/>
                  </a:solidFill>
                  <a:latin typeface="Leelawadee UI" panose="020B0502040204020203" pitchFamily="34" charset="-34"/>
                  <a:cs typeface="Leelawadee UI" panose="020B0502040204020203" pitchFamily="34" charset="-34"/>
                </a:rPr>
                <a:t>DESARROLLO E IMPLEMENTACIÓN DEL SISTEMA </a:t>
              </a:r>
              <a:r>
                <a:rPr lang="es-ES" sz="1400" b="1" dirty="0">
                  <a:solidFill>
                    <a:srgbClr val="0070C0"/>
                  </a:solidFill>
                  <a:latin typeface="Leelawadee UI" panose="020B0502040204020203" pitchFamily="34" charset="-34"/>
                  <a:cs typeface="Leelawadee UI" panose="020B0502040204020203" pitchFamily="34" charset="-34"/>
                </a:rPr>
                <a:t>DE COTIZACIONES</a:t>
              </a:r>
              <a:endParaRPr lang="es-BO" sz="1400" b="1" dirty="0">
                <a:solidFill>
                  <a:srgbClr val="0070C0"/>
                </a:solidFill>
                <a:latin typeface="Leelawadee UI" panose="020B0502040204020203" pitchFamily="34" charset="-34"/>
                <a:cs typeface="Leelawadee UI" panose="020B0502040204020203" pitchFamily="34" charset="-34"/>
              </a:endParaRPr>
            </a:p>
          </p:txBody>
        </p:sp>
        <p:sp>
          <p:nvSpPr>
            <p:cNvPr id="14" name="Rectángulo redondeado 13"/>
            <p:cNvSpPr/>
            <p:nvPr/>
          </p:nvSpPr>
          <p:spPr>
            <a:xfrm>
              <a:off x="1494156" y="2050477"/>
              <a:ext cx="4049484" cy="718235"/>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70C0"/>
                  </a:solidFill>
                  <a:latin typeface="Leelawadee UI" panose="020B0502040204020203" pitchFamily="34" charset="-34"/>
                  <a:cs typeface="Leelawadee UI" panose="020B0502040204020203" pitchFamily="34" charset="-34"/>
                </a:rPr>
                <a:t>DESARROLLO E IMPLEMENTACIÓN SISSTEMA DE HOSPITALIZACIÓN</a:t>
              </a:r>
              <a:endParaRPr lang="es-BO" sz="1400" b="1" dirty="0">
                <a:solidFill>
                  <a:srgbClr val="0070C0"/>
                </a:solidFill>
                <a:latin typeface="Leelawadee UI" panose="020B0502040204020203" pitchFamily="34" charset="-34"/>
                <a:cs typeface="Leelawadee UI" panose="020B0502040204020203" pitchFamily="34" charset="-34"/>
              </a:endParaRPr>
            </a:p>
          </p:txBody>
        </p:sp>
        <p:sp>
          <p:nvSpPr>
            <p:cNvPr id="15" name="Rectángulo redondeado 14"/>
            <p:cNvSpPr/>
            <p:nvPr/>
          </p:nvSpPr>
          <p:spPr>
            <a:xfrm>
              <a:off x="5931127" y="3038616"/>
              <a:ext cx="4049484" cy="839212"/>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70C0"/>
                  </a:solidFill>
                  <a:latin typeface="Leelawadee UI" panose="020B0502040204020203" pitchFamily="34" charset="-34"/>
                  <a:cs typeface="Leelawadee UI" panose="020B0502040204020203" pitchFamily="34" charset="-34"/>
                </a:rPr>
                <a:t>DESARROLLO DEL SISTEMA DE PLANIFICACION</a:t>
              </a:r>
              <a:endParaRPr lang="es-BO" sz="1400" b="1" dirty="0">
                <a:solidFill>
                  <a:srgbClr val="0070C0"/>
                </a:solidFill>
                <a:latin typeface="Leelawadee UI" panose="020B0502040204020203" pitchFamily="34" charset="-34"/>
                <a:cs typeface="Leelawadee UI" panose="020B0502040204020203" pitchFamily="34" charset="-34"/>
              </a:endParaRPr>
            </a:p>
          </p:txBody>
        </p:sp>
        <p:sp>
          <p:nvSpPr>
            <p:cNvPr id="16" name="Rectángulo redondeado 15"/>
            <p:cNvSpPr/>
            <p:nvPr/>
          </p:nvSpPr>
          <p:spPr>
            <a:xfrm>
              <a:off x="1494156" y="4110791"/>
              <a:ext cx="4049484" cy="739749"/>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70C0"/>
                  </a:solidFill>
                  <a:latin typeface="Leelawadee UI" panose="020B0502040204020203" pitchFamily="34" charset="-34"/>
                  <a:cs typeface="Leelawadee UI" panose="020B0502040204020203" pitchFamily="34" charset="-34"/>
                </a:rPr>
                <a:t>DESARROLLO DEL</a:t>
              </a:r>
            </a:p>
            <a:p>
              <a:pPr algn="ctr"/>
              <a:r>
                <a:rPr lang="es-ES" sz="1400" b="1" dirty="0">
                  <a:solidFill>
                    <a:srgbClr val="0070C0"/>
                  </a:solidFill>
                  <a:latin typeface="Leelawadee UI" panose="020B0502040204020203" pitchFamily="34" charset="-34"/>
                  <a:cs typeface="Leelawadee UI" panose="020B0502040204020203" pitchFamily="34" charset="-34"/>
                </a:rPr>
                <a:t>SISTEMA DE MEDICINA DEL TRABAJO</a:t>
              </a:r>
              <a:endParaRPr lang="es-BO" sz="1400" b="1" dirty="0">
                <a:solidFill>
                  <a:srgbClr val="0070C0"/>
                </a:solidFill>
                <a:latin typeface="Leelawadee UI" panose="020B0502040204020203" pitchFamily="34" charset="-34"/>
                <a:cs typeface="Leelawadee UI" panose="020B0502040204020203" pitchFamily="34" charset="-34"/>
              </a:endParaRPr>
            </a:p>
          </p:txBody>
        </p:sp>
        <p:sp>
          <p:nvSpPr>
            <p:cNvPr id="17" name="Rectángulo redondeado 16"/>
            <p:cNvSpPr/>
            <p:nvPr/>
          </p:nvSpPr>
          <p:spPr>
            <a:xfrm>
              <a:off x="5931127" y="5124225"/>
              <a:ext cx="4049484" cy="707378"/>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70C0"/>
                  </a:solidFill>
                  <a:latin typeface="Leelawadee UI" panose="020B0502040204020203" pitchFamily="34" charset="-34"/>
                  <a:cs typeface="Leelawadee UI" panose="020B0502040204020203" pitchFamily="34" charset="-34"/>
                </a:rPr>
                <a:t>DESARROLLO DEL SIIGAH versión 2</a:t>
              </a:r>
              <a:endParaRPr lang="es-BO" sz="1400" b="1" dirty="0">
                <a:solidFill>
                  <a:srgbClr val="0070C0"/>
                </a:solidFill>
                <a:latin typeface="Leelawadee UI" panose="020B0502040204020203" pitchFamily="34" charset="-34"/>
                <a:cs typeface="Leelawadee UI" panose="020B0502040204020203" pitchFamily="34" charset="-34"/>
              </a:endParaRPr>
            </a:p>
          </p:txBody>
        </p:sp>
        <p:pic>
          <p:nvPicPr>
            <p:cNvPr id="18" name="Imagen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87492" y="1852838"/>
              <a:ext cx="1050563" cy="969727"/>
            </a:xfrm>
            <a:prstGeom prst="rect">
              <a:avLst/>
            </a:prstGeom>
          </p:spPr>
        </p:pic>
        <p:pic>
          <p:nvPicPr>
            <p:cNvPr id="19" name="Imagen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688" y="831453"/>
              <a:ext cx="1591691" cy="1060511"/>
            </a:xfrm>
            <a:prstGeom prst="rect">
              <a:avLst/>
            </a:prstGeom>
          </p:spPr>
        </p:pic>
        <p:pic>
          <p:nvPicPr>
            <p:cNvPr id="20" name="Imagen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8946" y="2880376"/>
              <a:ext cx="1857661" cy="1160311"/>
            </a:xfrm>
            <a:prstGeom prst="rect">
              <a:avLst/>
            </a:prstGeom>
          </p:spPr>
        </p:pic>
        <p:pic>
          <p:nvPicPr>
            <p:cNvPr id="21" name="Imagen 2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30626" y="1981407"/>
              <a:ext cx="841158" cy="841158"/>
            </a:xfrm>
            <a:prstGeom prst="rect">
              <a:avLst/>
            </a:prstGeom>
          </p:spPr>
        </p:pic>
        <p:pic>
          <p:nvPicPr>
            <p:cNvPr id="22" name="Imagen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49689" y="4009383"/>
              <a:ext cx="841158" cy="841158"/>
            </a:xfrm>
            <a:prstGeom prst="rect">
              <a:avLst/>
            </a:prstGeom>
          </p:spPr>
        </p:pic>
        <p:pic>
          <p:nvPicPr>
            <p:cNvPr id="23" name="Imagen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0800000">
              <a:off x="4702482" y="956039"/>
              <a:ext cx="841158" cy="841158"/>
            </a:xfrm>
            <a:prstGeom prst="rect">
              <a:avLst/>
            </a:prstGeom>
          </p:spPr>
        </p:pic>
        <p:pic>
          <p:nvPicPr>
            <p:cNvPr id="24" name="Imagen 2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0800000">
              <a:off x="4702482" y="3039952"/>
              <a:ext cx="841158" cy="841158"/>
            </a:xfrm>
            <a:prstGeom prst="rect">
              <a:avLst/>
            </a:prstGeom>
          </p:spPr>
        </p:pic>
        <p:pic>
          <p:nvPicPr>
            <p:cNvPr id="25" name="Imagen 2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0800000">
              <a:off x="4702482" y="5016686"/>
              <a:ext cx="841158" cy="841158"/>
            </a:xfrm>
            <a:prstGeom prst="rect">
              <a:avLst/>
            </a:prstGeom>
          </p:spPr>
        </p:pic>
        <p:pic>
          <p:nvPicPr>
            <p:cNvPr id="26" name="Picture 6" descr="Sistemas Online » TECNOCO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15068" y="4974582"/>
              <a:ext cx="1021466" cy="9533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istoria Clínica Electrónic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8967" y="5008763"/>
              <a:ext cx="1260824" cy="873238"/>
            </a:xfrm>
            <a:prstGeom prst="rect">
              <a:avLst/>
            </a:prstGeom>
            <a:noFill/>
            <a:extLst>
              <a:ext uri="{909E8E84-426E-40DD-AFC4-6F175D3DCCD1}">
                <a14:hiddenFill xmlns:a14="http://schemas.microsoft.com/office/drawing/2010/main">
                  <a:solidFill>
                    <a:srgbClr val="FFFFFF"/>
                  </a:solidFill>
                </a14:hiddenFill>
              </a:ext>
            </a:extLst>
          </p:spPr>
        </p:pic>
        <p:sp>
          <p:nvSpPr>
            <p:cNvPr id="28" name="Rectángulo redondeado 27"/>
            <p:cNvSpPr/>
            <p:nvPr/>
          </p:nvSpPr>
          <p:spPr>
            <a:xfrm>
              <a:off x="1494156" y="5927950"/>
              <a:ext cx="4049484" cy="828508"/>
            </a:xfrm>
            <a:prstGeom prst="roundRect">
              <a:avLst/>
            </a:prstGeom>
            <a:solidFill>
              <a:schemeClr val="accent1">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70C0"/>
                  </a:solidFill>
                  <a:latin typeface="Leelawadee UI" panose="020B0502040204020203" pitchFamily="34" charset="-34"/>
                  <a:cs typeface="Leelawadee UI" panose="020B0502040204020203" pitchFamily="34" charset="-34"/>
                </a:rPr>
                <a:t>DESARROLLO DEL SISTEMA DE PASAJES Y VIÁTICOS</a:t>
              </a:r>
              <a:endParaRPr lang="es-BO" sz="1400" b="1" dirty="0">
                <a:solidFill>
                  <a:srgbClr val="0070C0"/>
                </a:solidFill>
                <a:latin typeface="Leelawadee UI" panose="020B0502040204020203" pitchFamily="34" charset="-34"/>
                <a:cs typeface="Leelawadee UI" panose="020B0502040204020203" pitchFamily="34" charset="-34"/>
              </a:endParaRPr>
            </a:p>
          </p:txBody>
        </p:sp>
        <p:pic>
          <p:nvPicPr>
            <p:cNvPr id="29" name="Imagen 2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30626" y="5882001"/>
              <a:ext cx="841158" cy="841158"/>
            </a:xfrm>
            <a:prstGeom prst="rect">
              <a:avLst/>
            </a:prstGeom>
          </p:spPr>
        </p:pic>
        <p:pic>
          <p:nvPicPr>
            <p:cNvPr id="30" name="Picture 2" descr="Nuevo Sistema de Información Hospitalaria de la Fundación Hospital General  de la Santísima Trinidad - Fundación Hospital General de la Santísima  Trinida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94388" y="1886761"/>
              <a:ext cx="1446668" cy="965199"/>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p:cNvPicPr>
              <a:picLocks noChangeAspect="1"/>
            </p:cNvPicPr>
            <p:nvPr/>
          </p:nvPicPr>
          <p:blipFill>
            <a:blip r:embed="rId10"/>
            <a:stretch>
              <a:fillRect/>
            </a:stretch>
          </p:blipFill>
          <p:spPr>
            <a:xfrm>
              <a:off x="7409622" y="4009383"/>
              <a:ext cx="1184766" cy="877555"/>
            </a:xfrm>
            <a:prstGeom prst="rect">
              <a:avLst/>
            </a:prstGeom>
          </p:spPr>
        </p:pic>
        <p:pic>
          <p:nvPicPr>
            <p:cNvPr id="32" name="Imagen 31"/>
            <p:cNvPicPr>
              <a:picLocks noChangeAspect="1"/>
            </p:cNvPicPr>
            <p:nvPr/>
          </p:nvPicPr>
          <p:blipFill>
            <a:blip r:embed="rId11"/>
            <a:stretch>
              <a:fillRect/>
            </a:stretch>
          </p:blipFill>
          <p:spPr>
            <a:xfrm>
              <a:off x="7237732" y="5927950"/>
              <a:ext cx="1542897" cy="810704"/>
            </a:xfrm>
            <a:prstGeom prst="rect">
              <a:avLst/>
            </a:prstGeom>
          </p:spPr>
        </p:pic>
      </p:grpSp>
    </p:spTree>
    <p:extLst>
      <p:ext uri="{BB962C8B-B14F-4D97-AF65-F5344CB8AC3E}">
        <p14:creationId xmlns:p14="http://schemas.microsoft.com/office/powerpoint/2010/main" val="28601029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adroTexto 26">
            <a:extLst>
              <a:ext uri="{FF2B5EF4-FFF2-40B4-BE49-F238E27FC236}">
                <a16:creationId xmlns:a16="http://schemas.microsoft.com/office/drawing/2014/main" id="{1761D45B-10C0-A048-955D-BAC888D650AF}"/>
              </a:ext>
            </a:extLst>
          </p:cNvPr>
          <p:cNvSpPr txBox="1"/>
          <p:nvPr/>
        </p:nvSpPr>
        <p:spPr>
          <a:xfrm>
            <a:off x="1614614" y="1318669"/>
            <a:ext cx="10050158" cy="584775"/>
          </a:xfrm>
          <a:prstGeom prst="rect">
            <a:avLst/>
          </a:prstGeom>
          <a:solidFill>
            <a:schemeClr val="accent2"/>
          </a:solidFill>
          <a:ln>
            <a:noFill/>
          </a:ln>
        </p:spPr>
        <p:txBody>
          <a:bodyPr wrap="square">
            <a:spAutoFit/>
          </a:bodyPr>
          <a:lstStyle>
            <a:defPPr>
              <a:defRPr lang="en-US"/>
            </a:defPPr>
            <a:lvl1pPr algn="r">
              <a:defRPr sz="1600" b="1">
                <a:solidFill>
                  <a:schemeClr val="accent6">
                    <a:lumMod val="50000"/>
                  </a:schemeClr>
                </a:solidFill>
              </a:defRPr>
            </a:lvl1pPr>
          </a:lstStyle>
          <a:p>
            <a:pPr algn="ctr"/>
            <a:r>
              <a:rPr lang="es-BO" dirty="0">
                <a:solidFill>
                  <a:schemeClr val="bg1"/>
                </a:solidFill>
              </a:rPr>
              <a:t>ASEGURAR LA PROTECCIÓN DE POBLACIÓN Y EMPRESAS AFILIADAS A LA CAJA BANCARIA ESTATAL DE SALUD</a:t>
            </a:r>
          </a:p>
        </p:txBody>
      </p:sp>
      <p:grpSp>
        <p:nvGrpSpPr>
          <p:cNvPr id="58" name="Grupo 57"/>
          <p:cNvGrpSpPr/>
          <p:nvPr/>
        </p:nvGrpSpPr>
        <p:grpSpPr>
          <a:xfrm>
            <a:off x="1111507" y="2708495"/>
            <a:ext cx="8359589" cy="3144495"/>
            <a:chOff x="960874" y="2021063"/>
            <a:chExt cx="10234718" cy="4482194"/>
          </a:xfrm>
        </p:grpSpPr>
        <p:cxnSp>
          <p:nvCxnSpPr>
            <p:cNvPr id="2" name="Google Shape;3717;p78"/>
            <p:cNvCxnSpPr>
              <a:cxnSpLocks noChangeShapeType="1"/>
            </p:cNvCxnSpPr>
            <p:nvPr/>
          </p:nvCxnSpPr>
          <p:spPr bwMode="auto">
            <a:xfrm>
              <a:off x="960874" y="5351109"/>
              <a:ext cx="9531350" cy="0"/>
            </a:xfrm>
            <a:prstGeom prst="straightConnector1">
              <a:avLst/>
            </a:prstGeom>
            <a:noFill/>
            <a:ln w="19050">
              <a:solidFill>
                <a:srgbClr val="E0E0E0"/>
              </a:solidFill>
              <a:miter lim="800000"/>
              <a:headEnd/>
              <a:tailEnd/>
            </a:ln>
            <a:extLst>
              <a:ext uri="{909E8E84-426E-40DD-AFC4-6F175D3DCCD1}">
                <a14:hiddenFill xmlns:a14="http://schemas.microsoft.com/office/drawing/2010/main">
                  <a:noFill/>
                </a14:hiddenFill>
              </a:ext>
            </a:extLst>
          </p:spPr>
        </p:cxnSp>
        <p:cxnSp>
          <p:nvCxnSpPr>
            <p:cNvPr id="3" name="Google Shape;3718;p78"/>
            <p:cNvCxnSpPr>
              <a:cxnSpLocks noChangeShapeType="1"/>
            </p:cNvCxnSpPr>
            <p:nvPr/>
          </p:nvCxnSpPr>
          <p:spPr bwMode="auto">
            <a:xfrm>
              <a:off x="960874" y="4512909"/>
              <a:ext cx="9531350" cy="0"/>
            </a:xfrm>
            <a:prstGeom prst="straightConnector1">
              <a:avLst/>
            </a:prstGeom>
            <a:noFill/>
            <a:ln w="19050">
              <a:solidFill>
                <a:srgbClr val="E0E0E0"/>
              </a:solidFill>
              <a:miter lim="800000"/>
              <a:headEnd/>
              <a:tailEnd/>
            </a:ln>
            <a:extLst>
              <a:ext uri="{909E8E84-426E-40DD-AFC4-6F175D3DCCD1}">
                <a14:hiddenFill xmlns:a14="http://schemas.microsoft.com/office/drawing/2010/main">
                  <a:noFill/>
                </a14:hiddenFill>
              </a:ext>
            </a:extLst>
          </p:spPr>
        </p:cxnSp>
        <p:cxnSp>
          <p:nvCxnSpPr>
            <p:cNvPr id="4" name="Google Shape;3719;p78"/>
            <p:cNvCxnSpPr>
              <a:cxnSpLocks noChangeShapeType="1"/>
            </p:cNvCxnSpPr>
            <p:nvPr/>
          </p:nvCxnSpPr>
          <p:spPr bwMode="auto">
            <a:xfrm>
              <a:off x="960874" y="3684234"/>
              <a:ext cx="9531350" cy="0"/>
            </a:xfrm>
            <a:prstGeom prst="straightConnector1">
              <a:avLst/>
            </a:prstGeom>
            <a:noFill/>
            <a:ln w="19050">
              <a:solidFill>
                <a:srgbClr val="E0E0E0"/>
              </a:solidFill>
              <a:miter lim="800000"/>
              <a:headEnd/>
              <a:tailEnd/>
            </a:ln>
            <a:extLst>
              <a:ext uri="{909E8E84-426E-40DD-AFC4-6F175D3DCCD1}">
                <a14:hiddenFill xmlns:a14="http://schemas.microsoft.com/office/drawing/2010/main">
                  <a:noFill/>
                </a14:hiddenFill>
              </a:ext>
            </a:extLst>
          </p:spPr>
        </p:cxnSp>
        <p:cxnSp>
          <p:nvCxnSpPr>
            <p:cNvPr id="5" name="Google Shape;3720;p78"/>
            <p:cNvCxnSpPr>
              <a:cxnSpLocks noChangeShapeType="1"/>
            </p:cNvCxnSpPr>
            <p:nvPr/>
          </p:nvCxnSpPr>
          <p:spPr bwMode="auto">
            <a:xfrm>
              <a:off x="960874" y="2855559"/>
              <a:ext cx="9531350" cy="0"/>
            </a:xfrm>
            <a:prstGeom prst="straightConnector1">
              <a:avLst/>
            </a:prstGeom>
            <a:noFill/>
            <a:ln w="19050">
              <a:solidFill>
                <a:srgbClr val="E0E0E0"/>
              </a:solidFill>
              <a:miter lim="800000"/>
              <a:headEnd/>
              <a:tailEnd/>
            </a:ln>
            <a:extLst>
              <a:ext uri="{909E8E84-426E-40DD-AFC4-6F175D3DCCD1}">
                <a14:hiddenFill xmlns:a14="http://schemas.microsoft.com/office/drawing/2010/main">
                  <a:noFill/>
                </a14:hiddenFill>
              </a:ext>
            </a:extLst>
          </p:spPr>
        </p:cxnSp>
        <p:sp>
          <p:nvSpPr>
            <p:cNvPr id="6" name="Google Shape;8042;p156"/>
            <p:cNvSpPr>
              <a:spLocks/>
            </p:cNvSpPr>
            <p:nvPr/>
          </p:nvSpPr>
          <p:spPr bwMode="auto">
            <a:xfrm>
              <a:off x="1562021" y="4641385"/>
              <a:ext cx="276225" cy="1099115"/>
            </a:xfrm>
            <a:custGeom>
              <a:avLst/>
              <a:gdLst>
                <a:gd name="T0" fmla="*/ 2147483646 w 29"/>
                <a:gd name="T1" fmla="*/ 2147483646 h 333"/>
                <a:gd name="T2" fmla="*/ 0 w 29"/>
                <a:gd name="T3" fmla="*/ 2147483646 h 333"/>
                <a:gd name="T4" fmla="*/ 0 w 29"/>
                <a:gd name="T5" fmla="*/ 2147483646 h 333"/>
                <a:gd name="T6" fmla="*/ 2147483646 w 29"/>
                <a:gd name="T7" fmla="*/ 0 h 333"/>
                <a:gd name="T8" fmla="*/ 2147483646 w 29"/>
                <a:gd name="T9" fmla="*/ 0 h 333"/>
                <a:gd name="T10" fmla="*/ 2147483646 w 29"/>
                <a:gd name="T11" fmla="*/ 2147483646 h 333"/>
                <a:gd name="T12" fmla="*/ 2147483646 w 29"/>
                <a:gd name="T13" fmla="*/ 2147483646 h 3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333" extrusionOk="0">
                  <a:moveTo>
                    <a:pt x="29" y="333"/>
                  </a:moveTo>
                  <a:cubicBezTo>
                    <a:pt x="0" y="333"/>
                    <a:pt x="0" y="333"/>
                    <a:pt x="0" y="333"/>
                  </a:cubicBezTo>
                  <a:cubicBezTo>
                    <a:pt x="0" y="15"/>
                    <a:pt x="0" y="15"/>
                    <a:pt x="0" y="15"/>
                  </a:cubicBezTo>
                  <a:cubicBezTo>
                    <a:pt x="0" y="7"/>
                    <a:pt x="6" y="0"/>
                    <a:pt x="15" y="0"/>
                  </a:cubicBezTo>
                  <a:cubicBezTo>
                    <a:pt x="15" y="0"/>
                    <a:pt x="15" y="0"/>
                    <a:pt x="15" y="0"/>
                  </a:cubicBezTo>
                  <a:cubicBezTo>
                    <a:pt x="23" y="0"/>
                    <a:pt x="29" y="7"/>
                    <a:pt x="29" y="15"/>
                  </a:cubicBezTo>
                  <a:lnTo>
                    <a:pt x="29" y="333"/>
                  </a:lnTo>
                  <a:close/>
                </a:path>
              </a:pathLst>
            </a:custGeom>
            <a:solidFill>
              <a:srgbClr val="5CA595"/>
            </a:solidFill>
            <a:ln>
              <a:noFill/>
            </a:ln>
          </p:spPr>
          <p:txBody>
            <a:bodyPr lIns="91425" tIns="45700" rIns="91425" bIns="45700"/>
            <a:lstStyle/>
            <a:p>
              <a:endParaRPr lang="en-US" dirty="0">
                <a:solidFill>
                  <a:srgbClr val="00735A"/>
                </a:solidFill>
              </a:endParaRPr>
            </a:p>
          </p:txBody>
        </p:sp>
        <p:sp>
          <p:nvSpPr>
            <p:cNvPr id="7" name="Google Shape;3760;p78"/>
            <p:cNvSpPr txBox="1">
              <a:spLocks noChangeArrowheads="1"/>
            </p:cNvSpPr>
            <p:nvPr/>
          </p:nvSpPr>
          <p:spPr bwMode="auto">
            <a:xfrm>
              <a:off x="1331177" y="5916221"/>
              <a:ext cx="714858" cy="55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b="1" dirty="0">
                  <a:solidFill>
                    <a:srgbClr val="353535"/>
                  </a:solidFill>
                  <a:latin typeface="Open Sans Semibold" panose="020B0706030804020204" pitchFamily="34" charset="0"/>
                  <a:cs typeface="Open Sans Semibold" panose="020B0706030804020204" pitchFamily="34" charset="0"/>
                  <a:sym typeface="Open Sans Semibold" panose="020B0706030804020204" pitchFamily="34" charset="0"/>
                </a:rPr>
                <a:t>2017</a:t>
              </a:r>
              <a:endParaRPr lang="en-US" altLang="en-US" sz="1100" dirty="0">
                <a:cs typeface="Open Sans Semibold" panose="020B0706030804020204" pitchFamily="34" charset="0"/>
              </a:endParaRPr>
            </a:p>
          </p:txBody>
        </p:sp>
        <p:sp>
          <p:nvSpPr>
            <p:cNvPr id="8" name="Google Shape;8042;p156"/>
            <p:cNvSpPr>
              <a:spLocks/>
            </p:cNvSpPr>
            <p:nvPr/>
          </p:nvSpPr>
          <p:spPr bwMode="auto">
            <a:xfrm>
              <a:off x="2548011" y="4412367"/>
              <a:ext cx="309409" cy="1304251"/>
            </a:xfrm>
            <a:custGeom>
              <a:avLst/>
              <a:gdLst>
                <a:gd name="T0" fmla="*/ 2147483646 w 29"/>
                <a:gd name="T1" fmla="*/ 2147483646 h 333"/>
                <a:gd name="T2" fmla="*/ 0 w 29"/>
                <a:gd name="T3" fmla="*/ 2147483646 h 333"/>
                <a:gd name="T4" fmla="*/ 0 w 29"/>
                <a:gd name="T5" fmla="*/ 2147483646 h 333"/>
                <a:gd name="T6" fmla="*/ 2147483646 w 29"/>
                <a:gd name="T7" fmla="*/ 0 h 333"/>
                <a:gd name="T8" fmla="*/ 2147483646 w 29"/>
                <a:gd name="T9" fmla="*/ 0 h 333"/>
                <a:gd name="T10" fmla="*/ 2147483646 w 29"/>
                <a:gd name="T11" fmla="*/ 2147483646 h 333"/>
                <a:gd name="T12" fmla="*/ 2147483646 w 29"/>
                <a:gd name="T13" fmla="*/ 2147483646 h 3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333" extrusionOk="0">
                  <a:moveTo>
                    <a:pt x="29" y="333"/>
                  </a:moveTo>
                  <a:cubicBezTo>
                    <a:pt x="0" y="333"/>
                    <a:pt x="0" y="333"/>
                    <a:pt x="0" y="333"/>
                  </a:cubicBezTo>
                  <a:cubicBezTo>
                    <a:pt x="0" y="15"/>
                    <a:pt x="0" y="15"/>
                    <a:pt x="0" y="15"/>
                  </a:cubicBezTo>
                  <a:cubicBezTo>
                    <a:pt x="0" y="7"/>
                    <a:pt x="6" y="0"/>
                    <a:pt x="15" y="0"/>
                  </a:cubicBezTo>
                  <a:cubicBezTo>
                    <a:pt x="15" y="0"/>
                    <a:pt x="15" y="0"/>
                    <a:pt x="15" y="0"/>
                  </a:cubicBezTo>
                  <a:cubicBezTo>
                    <a:pt x="23" y="0"/>
                    <a:pt x="29" y="7"/>
                    <a:pt x="29" y="15"/>
                  </a:cubicBezTo>
                  <a:lnTo>
                    <a:pt x="29" y="333"/>
                  </a:lnTo>
                  <a:close/>
                </a:path>
              </a:pathLst>
            </a:custGeom>
            <a:solidFill>
              <a:srgbClr val="5CA595"/>
            </a:solidFill>
            <a:ln>
              <a:noFill/>
            </a:ln>
          </p:spPr>
          <p:txBody>
            <a:bodyPr lIns="91425" tIns="45700" rIns="91425" bIns="45700"/>
            <a:lstStyle/>
            <a:p>
              <a:endParaRPr lang="en-US" dirty="0">
                <a:solidFill>
                  <a:srgbClr val="00735A"/>
                </a:solidFill>
              </a:endParaRPr>
            </a:p>
          </p:txBody>
        </p:sp>
        <p:sp>
          <p:nvSpPr>
            <p:cNvPr id="9" name="Google Shape;8042;p156"/>
            <p:cNvSpPr>
              <a:spLocks/>
            </p:cNvSpPr>
            <p:nvPr/>
          </p:nvSpPr>
          <p:spPr bwMode="auto">
            <a:xfrm>
              <a:off x="3531710" y="4160369"/>
              <a:ext cx="276225" cy="1565774"/>
            </a:xfrm>
            <a:custGeom>
              <a:avLst/>
              <a:gdLst>
                <a:gd name="T0" fmla="*/ 2147483646 w 29"/>
                <a:gd name="T1" fmla="*/ 2147483646 h 333"/>
                <a:gd name="T2" fmla="*/ 0 w 29"/>
                <a:gd name="T3" fmla="*/ 2147483646 h 333"/>
                <a:gd name="T4" fmla="*/ 0 w 29"/>
                <a:gd name="T5" fmla="*/ 2147483646 h 333"/>
                <a:gd name="T6" fmla="*/ 2147483646 w 29"/>
                <a:gd name="T7" fmla="*/ 0 h 333"/>
                <a:gd name="T8" fmla="*/ 2147483646 w 29"/>
                <a:gd name="T9" fmla="*/ 0 h 333"/>
                <a:gd name="T10" fmla="*/ 2147483646 w 29"/>
                <a:gd name="T11" fmla="*/ 2147483646 h 333"/>
                <a:gd name="T12" fmla="*/ 2147483646 w 29"/>
                <a:gd name="T13" fmla="*/ 2147483646 h 3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333" extrusionOk="0">
                  <a:moveTo>
                    <a:pt x="29" y="333"/>
                  </a:moveTo>
                  <a:cubicBezTo>
                    <a:pt x="0" y="333"/>
                    <a:pt x="0" y="333"/>
                    <a:pt x="0" y="333"/>
                  </a:cubicBezTo>
                  <a:cubicBezTo>
                    <a:pt x="0" y="15"/>
                    <a:pt x="0" y="15"/>
                    <a:pt x="0" y="15"/>
                  </a:cubicBezTo>
                  <a:cubicBezTo>
                    <a:pt x="0" y="7"/>
                    <a:pt x="6" y="0"/>
                    <a:pt x="15" y="0"/>
                  </a:cubicBezTo>
                  <a:cubicBezTo>
                    <a:pt x="15" y="0"/>
                    <a:pt x="15" y="0"/>
                    <a:pt x="15" y="0"/>
                  </a:cubicBezTo>
                  <a:cubicBezTo>
                    <a:pt x="23" y="0"/>
                    <a:pt x="29" y="7"/>
                    <a:pt x="29" y="15"/>
                  </a:cubicBezTo>
                  <a:lnTo>
                    <a:pt x="29" y="333"/>
                  </a:lnTo>
                  <a:close/>
                </a:path>
              </a:pathLst>
            </a:custGeom>
            <a:solidFill>
              <a:srgbClr val="5CA595"/>
            </a:solidFill>
            <a:ln>
              <a:noFill/>
            </a:ln>
          </p:spPr>
          <p:txBody>
            <a:bodyPr lIns="91425" tIns="45700" rIns="91425" bIns="45700"/>
            <a:lstStyle/>
            <a:p>
              <a:endParaRPr lang="en-US" dirty="0">
                <a:solidFill>
                  <a:srgbClr val="00735A"/>
                </a:solidFill>
              </a:endParaRPr>
            </a:p>
          </p:txBody>
        </p:sp>
        <p:sp>
          <p:nvSpPr>
            <p:cNvPr id="10" name="Google Shape;8042;p156"/>
            <p:cNvSpPr>
              <a:spLocks/>
            </p:cNvSpPr>
            <p:nvPr/>
          </p:nvSpPr>
          <p:spPr bwMode="auto">
            <a:xfrm>
              <a:off x="4540489" y="3709967"/>
              <a:ext cx="276225" cy="2011413"/>
            </a:xfrm>
            <a:custGeom>
              <a:avLst/>
              <a:gdLst>
                <a:gd name="T0" fmla="*/ 2147483646 w 29"/>
                <a:gd name="T1" fmla="*/ 2147483646 h 333"/>
                <a:gd name="T2" fmla="*/ 0 w 29"/>
                <a:gd name="T3" fmla="*/ 2147483646 h 333"/>
                <a:gd name="T4" fmla="*/ 0 w 29"/>
                <a:gd name="T5" fmla="*/ 2147483646 h 333"/>
                <a:gd name="T6" fmla="*/ 2147483646 w 29"/>
                <a:gd name="T7" fmla="*/ 0 h 333"/>
                <a:gd name="T8" fmla="*/ 2147483646 w 29"/>
                <a:gd name="T9" fmla="*/ 0 h 333"/>
                <a:gd name="T10" fmla="*/ 2147483646 w 29"/>
                <a:gd name="T11" fmla="*/ 2147483646 h 333"/>
                <a:gd name="T12" fmla="*/ 2147483646 w 29"/>
                <a:gd name="T13" fmla="*/ 2147483646 h 3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333" extrusionOk="0">
                  <a:moveTo>
                    <a:pt x="29" y="333"/>
                  </a:moveTo>
                  <a:cubicBezTo>
                    <a:pt x="0" y="333"/>
                    <a:pt x="0" y="333"/>
                    <a:pt x="0" y="333"/>
                  </a:cubicBezTo>
                  <a:cubicBezTo>
                    <a:pt x="0" y="15"/>
                    <a:pt x="0" y="15"/>
                    <a:pt x="0" y="15"/>
                  </a:cubicBezTo>
                  <a:cubicBezTo>
                    <a:pt x="0" y="7"/>
                    <a:pt x="6" y="0"/>
                    <a:pt x="15" y="0"/>
                  </a:cubicBezTo>
                  <a:cubicBezTo>
                    <a:pt x="15" y="0"/>
                    <a:pt x="15" y="0"/>
                    <a:pt x="15" y="0"/>
                  </a:cubicBezTo>
                  <a:cubicBezTo>
                    <a:pt x="23" y="0"/>
                    <a:pt x="29" y="7"/>
                    <a:pt x="29" y="15"/>
                  </a:cubicBezTo>
                  <a:lnTo>
                    <a:pt x="29" y="333"/>
                  </a:lnTo>
                  <a:close/>
                </a:path>
              </a:pathLst>
            </a:custGeom>
            <a:solidFill>
              <a:srgbClr val="5CA595"/>
            </a:solidFill>
            <a:ln>
              <a:noFill/>
            </a:ln>
          </p:spPr>
          <p:txBody>
            <a:bodyPr lIns="91425" tIns="45700" rIns="91425" bIns="45700"/>
            <a:lstStyle/>
            <a:p>
              <a:endParaRPr lang="en-US" dirty="0">
                <a:solidFill>
                  <a:srgbClr val="00735A"/>
                </a:solidFill>
              </a:endParaRPr>
            </a:p>
          </p:txBody>
        </p:sp>
        <p:sp>
          <p:nvSpPr>
            <p:cNvPr id="11" name="Google Shape;8042;p156"/>
            <p:cNvSpPr>
              <a:spLocks/>
            </p:cNvSpPr>
            <p:nvPr/>
          </p:nvSpPr>
          <p:spPr bwMode="auto">
            <a:xfrm>
              <a:off x="5506048" y="3517195"/>
              <a:ext cx="276225" cy="2208947"/>
            </a:xfrm>
            <a:custGeom>
              <a:avLst/>
              <a:gdLst>
                <a:gd name="T0" fmla="*/ 2147483646 w 29"/>
                <a:gd name="T1" fmla="*/ 2147483646 h 333"/>
                <a:gd name="T2" fmla="*/ 0 w 29"/>
                <a:gd name="T3" fmla="*/ 2147483646 h 333"/>
                <a:gd name="T4" fmla="*/ 0 w 29"/>
                <a:gd name="T5" fmla="*/ 2147483646 h 333"/>
                <a:gd name="T6" fmla="*/ 2147483646 w 29"/>
                <a:gd name="T7" fmla="*/ 0 h 333"/>
                <a:gd name="T8" fmla="*/ 2147483646 w 29"/>
                <a:gd name="T9" fmla="*/ 0 h 333"/>
                <a:gd name="T10" fmla="*/ 2147483646 w 29"/>
                <a:gd name="T11" fmla="*/ 2147483646 h 333"/>
                <a:gd name="T12" fmla="*/ 2147483646 w 29"/>
                <a:gd name="T13" fmla="*/ 2147483646 h 3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333" extrusionOk="0">
                  <a:moveTo>
                    <a:pt x="29" y="333"/>
                  </a:moveTo>
                  <a:cubicBezTo>
                    <a:pt x="0" y="333"/>
                    <a:pt x="0" y="333"/>
                    <a:pt x="0" y="333"/>
                  </a:cubicBezTo>
                  <a:cubicBezTo>
                    <a:pt x="0" y="15"/>
                    <a:pt x="0" y="15"/>
                    <a:pt x="0" y="15"/>
                  </a:cubicBezTo>
                  <a:cubicBezTo>
                    <a:pt x="0" y="7"/>
                    <a:pt x="6" y="0"/>
                    <a:pt x="15" y="0"/>
                  </a:cubicBezTo>
                  <a:cubicBezTo>
                    <a:pt x="15" y="0"/>
                    <a:pt x="15" y="0"/>
                    <a:pt x="15" y="0"/>
                  </a:cubicBezTo>
                  <a:cubicBezTo>
                    <a:pt x="23" y="0"/>
                    <a:pt x="29" y="7"/>
                    <a:pt x="29" y="15"/>
                  </a:cubicBezTo>
                  <a:lnTo>
                    <a:pt x="29" y="333"/>
                  </a:lnTo>
                  <a:close/>
                </a:path>
              </a:pathLst>
            </a:custGeom>
            <a:solidFill>
              <a:srgbClr val="5CA595"/>
            </a:solidFill>
            <a:ln>
              <a:noFill/>
            </a:ln>
          </p:spPr>
          <p:txBody>
            <a:bodyPr lIns="91425" tIns="45700" rIns="91425" bIns="45700"/>
            <a:lstStyle/>
            <a:p>
              <a:endParaRPr lang="en-US" dirty="0">
                <a:solidFill>
                  <a:srgbClr val="00735A"/>
                </a:solidFill>
              </a:endParaRPr>
            </a:p>
          </p:txBody>
        </p:sp>
        <p:sp>
          <p:nvSpPr>
            <p:cNvPr id="12" name="Google Shape;8042;p156"/>
            <p:cNvSpPr>
              <a:spLocks/>
            </p:cNvSpPr>
            <p:nvPr/>
          </p:nvSpPr>
          <p:spPr bwMode="auto">
            <a:xfrm>
              <a:off x="6526023" y="3244468"/>
              <a:ext cx="276225" cy="2481674"/>
            </a:xfrm>
            <a:custGeom>
              <a:avLst/>
              <a:gdLst>
                <a:gd name="T0" fmla="*/ 2147483646 w 29"/>
                <a:gd name="T1" fmla="*/ 2147483646 h 333"/>
                <a:gd name="T2" fmla="*/ 0 w 29"/>
                <a:gd name="T3" fmla="*/ 2147483646 h 333"/>
                <a:gd name="T4" fmla="*/ 0 w 29"/>
                <a:gd name="T5" fmla="*/ 2147483646 h 333"/>
                <a:gd name="T6" fmla="*/ 2147483646 w 29"/>
                <a:gd name="T7" fmla="*/ 0 h 333"/>
                <a:gd name="T8" fmla="*/ 2147483646 w 29"/>
                <a:gd name="T9" fmla="*/ 0 h 333"/>
                <a:gd name="T10" fmla="*/ 2147483646 w 29"/>
                <a:gd name="T11" fmla="*/ 2147483646 h 333"/>
                <a:gd name="T12" fmla="*/ 2147483646 w 29"/>
                <a:gd name="T13" fmla="*/ 2147483646 h 3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333" extrusionOk="0">
                  <a:moveTo>
                    <a:pt x="29" y="333"/>
                  </a:moveTo>
                  <a:cubicBezTo>
                    <a:pt x="0" y="333"/>
                    <a:pt x="0" y="333"/>
                    <a:pt x="0" y="333"/>
                  </a:cubicBezTo>
                  <a:cubicBezTo>
                    <a:pt x="0" y="15"/>
                    <a:pt x="0" y="15"/>
                    <a:pt x="0" y="15"/>
                  </a:cubicBezTo>
                  <a:cubicBezTo>
                    <a:pt x="0" y="7"/>
                    <a:pt x="6" y="0"/>
                    <a:pt x="15" y="0"/>
                  </a:cubicBezTo>
                  <a:cubicBezTo>
                    <a:pt x="15" y="0"/>
                    <a:pt x="15" y="0"/>
                    <a:pt x="15" y="0"/>
                  </a:cubicBezTo>
                  <a:cubicBezTo>
                    <a:pt x="23" y="0"/>
                    <a:pt x="29" y="7"/>
                    <a:pt x="29" y="15"/>
                  </a:cubicBezTo>
                  <a:lnTo>
                    <a:pt x="29" y="333"/>
                  </a:lnTo>
                  <a:close/>
                </a:path>
              </a:pathLst>
            </a:custGeom>
            <a:solidFill>
              <a:srgbClr val="5CA595"/>
            </a:solidFill>
            <a:ln>
              <a:noFill/>
            </a:ln>
          </p:spPr>
          <p:txBody>
            <a:bodyPr lIns="91425" tIns="45700" rIns="91425" bIns="45700"/>
            <a:lstStyle/>
            <a:p>
              <a:endParaRPr lang="en-US" dirty="0">
                <a:solidFill>
                  <a:srgbClr val="00735A"/>
                </a:solidFill>
              </a:endParaRPr>
            </a:p>
          </p:txBody>
        </p:sp>
        <p:sp>
          <p:nvSpPr>
            <p:cNvPr id="13" name="Google Shape;8042;p156"/>
            <p:cNvSpPr>
              <a:spLocks/>
            </p:cNvSpPr>
            <p:nvPr/>
          </p:nvSpPr>
          <p:spPr bwMode="auto">
            <a:xfrm>
              <a:off x="7547989" y="3142045"/>
              <a:ext cx="276225" cy="2574571"/>
            </a:xfrm>
            <a:custGeom>
              <a:avLst/>
              <a:gdLst>
                <a:gd name="T0" fmla="*/ 2147483646 w 29"/>
                <a:gd name="T1" fmla="*/ 2147483646 h 333"/>
                <a:gd name="T2" fmla="*/ 0 w 29"/>
                <a:gd name="T3" fmla="*/ 2147483646 h 333"/>
                <a:gd name="T4" fmla="*/ 0 w 29"/>
                <a:gd name="T5" fmla="*/ 2147483646 h 333"/>
                <a:gd name="T6" fmla="*/ 2147483646 w 29"/>
                <a:gd name="T7" fmla="*/ 0 h 333"/>
                <a:gd name="T8" fmla="*/ 2147483646 w 29"/>
                <a:gd name="T9" fmla="*/ 0 h 333"/>
                <a:gd name="T10" fmla="*/ 2147483646 w 29"/>
                <a:gd name="T11" fmla="*/ 2147483646 h 333"/>
                <a:gd name="T12" fmla="*/ 2147483646 w 29"/>
                <a:gd name="T13" fmla="*/ 2147483646 h 3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333" extrusionOk="0">
                  <a:moveTo>
                    <a:pt x="29" y="333"/>
                  </a:moveTo>
                  <a:cubicBezTo>
                    <a:pt x="0" y="333"/>
                    <a:pt x="0" y="333"/>
                    <a:pt x="0" y="333"/>
                  </a:cubicBezTo>
                  <a:cubicBezTo>
                    <a:pt x="0" y="15"/>
                    <a:pt x="0" y="15"/>
                    <a:pt x="0" y="15"/>
                  </a:cubicBezTo>
                  <a:cubicBezTo>
                    <a:pt x="0" y="7"/>
                    <a:pt x="6" y="0"/>
                    <a:pt x="15" y="0"/>
                  </a:cubicBezTo>
                  <a:cubicBezTo>
                    <a:pt x="15" y="0"/>
                    <a:pt x="15" y="0"/>
                    <a:pt x="15" y="0"/>
                  </a:cubicBezTo>
                  <a:cubicBezTo>
                    <a:pt x="23" y="0"/>
                    <a:pt x="29" y="7"/>
                    <a:pt x="29" y="15"/>
                  </a:cubicBezTo>
                  <a:lnTo>
                    <a:pt x="29" y="333"/>
                  </a:lnTo>
                  <a:close/>
                </a:path>
              </a:pathLst>
            </a:custGeom>
            <a:solidFill>
              <a:srgbClr val="5CA595"/>
            </a:solidFill>
            <a:ln>
              <a:noFill/>
            </a:ln>
          </p:spPr>
          <p:txBody>
            <a:bodyPr lIns="91425" tIns="45700" rIns="91425" bIns="45700"/>
            <a:lstStyle/>
            <a:p>
              <a:endParaRPr lang="en-US" dirty="0">
                <a:solidFill>
                  <a:srgbClr val="00735A"/>
                </a:solidFill>
              </a:endParaRPr>
            </a:p>
          </p:txBody>
        </p:sp>
        <p:sp>
          <p:nvSpPr>
            <p:cNvPr id="14" name="Google Shape;8042;p156"/>
            <p:cNvSpPr>
              <a:spLocks/>
            </p:cNvSpPr>
            <p:nvPr/>
          </p:nvSpPr>
          <p:spPr bwMode="auto">
            <a:xfrm>
              <a:off x="8511198" y="2831676"/>
              <a:ext cx="276225" cy="2884940"/>
            </a:xfrm>
            <a:custGeom>
              <a:avLst/>
              <a:gdLst>
                <a:gd name="T0" fmla="*/ 2147483646 w 29"/>
                <a:gd name="T1" fmla="*/ 2147483646 h 333"/>
                <a:gd name="T2" fmla="*/ 0 w 29"/>
                <a:gd name="T3" fmla="*/ 2147483646 h 333"/>
                <a:gd name="T4" fmla="*/ 0 w 29"/>
                <a:gd name="T5" fmla="*/ 2147483646 h 333"/>
                <a:gd name="T6" fmla="*/ 2147483646 w 29"/>
                <a:gd name="T7" fmla="*/ 0 h 333"/>
                <a:gd name="T8" fmla="*/ 2147483646 w 29"/>
                <a:gd name="T9" fmla="*/ 0 h 333"/>
                <a:gd name="T10" fmla="*/ 2147483646 w 29"/>
                <a:gd name="T11" fmla="*/ 2147483646 h 333"/>
                <a:gd name="T12" fmla="*/ 2147483646 w 29"/>
                <a:gd name="T13" fmla="*/ 2147483646 h 3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333" extrusionOk="0">
                  <a:moveTo>
                    <a:pt x="29" y="333"/>
                  </a:moveTo>
                  <a:cubicBezTo>
                    <a:pt x="0" y="333"/>
                    <a:pt x="0" y="333"/>
                    <a:pt x="0" y="333"/>
                  </a:cubicBezTo>
                  <a:cubicBezTo>
                    <a:pt x="0" y="15"/>
                    <a:pt x="0" y="15"/>
                    <a:pt x="0" y="15"/>
                  </a:cubicBezTo>
                  <a:cubicBezTo>
                    <a:pt x="0" y="7"/>
                    <a:pt x="6" y="0"/>
                    <a:pt x="15" y="0"/>
                  </a:cubicBezTo>
                  <a:cubicBezTo>
                    <a:pt x="15" y="0"/>
                    <a:pt x="15" y="0"/>
                    <a:pt x="15" y="0"/>
                  </a:cubicBezTo>
                  <a:cubicBezTo>
                    <a:pt x="23" y="0"/>
                    <a:pt x="29" y="7"/>
                    <a:pt x="29" y="15"/>
                  </a:cubicBezTo>
                  <a:lnTo>
                    <a:pt x="29" y="333"/>
                  </a:lnTo>
                  <a:close/>
                </a:path>
              </a:pathLst>
            </a:custGeom>
            <a:solidFill>
              <a:srgbClr val="5CA595"/>
            </a:solidFill>
            <a:ln>
              <a:noFill/>
            </a:ln>
          </p:spPr>
          <p:txBody>
            <a:bodyPr lIns="91425" tIns="45700" rIns="91425" bIns="45700"/>
            <a:lstStyle/>
            <a:p>
              <a:endParaRPr lang="en-US" dirty="0">
                <a:solidFill>
                  <a:srgbClr val="00735A"/>
                </a:solidFill>
              </a:endParaRPr>
            </a:p>
          </p:txBody>
        </p:sp>
        <p:sp>
          <p:nvSpPr>
            <p:cNvPr id="15" name="Google Shape;8042;p156"/>
            <p:cNvSpPr>
              <a:spLocks/>
            </p:cNvSpPr>
            <p:nvPr/>
          </p:nvSpPr>
          <p:spPr bwMode="auto">
            <a:xfrm>
              <a:off x="9605981" y="2616048"/>
              <a:ext cx="276225" cy="3100570"/>
            </a:xfrm>
            <a:custGeom>
              <a:avLst/>
              <a:gdLst>
                <a:gd name="T0" fmla="*/ 2147483646 w 29"/>
                <a:gd name="T1" fmla="*/ 2147483646 h 333"/>
                <a:gd name="T2" fmla="*/ 0 w 29"/>
                <a:gd name="T3" fmla="*/ 2147483646 h 333"/>
                <a:gd name="T4" fmla="*/ 0 w 29"/>
                <a:gd name="T5" fmla="*/ 2147483646 h 333"/>
                <a:gd name="T6" fmla="*/ 2147483646 w 29"/>
                <a:gd name="T7" fmla="*/ 0 h 333"/>
                <a:gd name="T8" fmla="*/ 2147483646 w 29"/>
                <a:gd name="T9" fmla="*/ 0 h 333"/>
                <a:gd name="T10" fmla="*/ 2147483646 w 29"/>
                <a:gd name="T11" fmla="*/ 2147483646 h 333"/>
                <a:gd name="T12" fmla="*/ 2147483646 w 29"/>
                <a:gd name="T13" fmla="*/ 2147483646 h 3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333" extrusionOk="0">
                  <a:moveTo>
                    <a:pt x="29" y="333"/>
                  </a:moveTo>
                  <a:cubicBezTo>
                    <a:pt x="0" y="333"/>
                    <a:pt x="0" y="333"/>
                    <a:pt x="0" y="333"/>
                  </a:cubicBezTo>
                  <a:cubicBezTo>
                    <a:pt x="0" y="15"/>
                    <a:pt x="0" y="15"/>
                    <a:pt x="0" y="15"/>
                  </a:cubicBezTo>
                  <a:cubicBezTo>
                    <a:pt x="0" y="7"/>
                    <a:pt x="6" y="0"/>
                    <a:pt x="15" y="0"/>
                  </a:cubicBezTo>
                  <a:cubicBezTo>
                    <a:pt x="15" y="0"/>
                    <a:pt x="15" y="0"/>
                    <a:pt x="15" y="0"/>
                  </a:cubicBezTo>
                  <a:cubicBezTo>
                    <a:pt x="23" y="0"/>
                    <a:pt x="29" y="7"/>
                    <a:pt x="29" y="15"/>
                  </a:cubicBezTo>
                  <a:lnTo>
                    <a:pt x="29" y="333"/>
                  </a:lnTo>
                  <a:close/>
                </a:path>
              </a:pathLst>
            </a:custGeom>
            <a:solidFill>
              <a:srgbClr val="5CA595"/>
            </a:solidFill>
            <a:ln>
              <a:noFill/>
            </a:ln>
          </p:spPr>
          <p:txBody>
            <a:bodyPr lIns="91425" tIns="45700" rIns="91425" bIns="45700"/>
            <a:lstStyle/>
            <a:p>
              <a:endParaRPr lang="en-US" dirty="0">
                <a:solidFill>
                  <a:srgbClr val="00735A"/>
                </a:solidFill>
              </a:endParaRPr>
            </a:p>
          </p:txBody>
        </p:sp>
        <p:cxnSp>
          <p:nvCxnSpPr>
            <p:cNvPr id="16" name="Conector recto 15"/>
            <p:cNvCxnSpPr/>
            <p:nvPr/>
          </p:nvCxnSpPr>
          <p:spPr>
            <a:xfrm>
              <a:off x="2247347" y="2223723"/>
              <a:ext cx="0" cy="351677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Conector recto 16"/>
            <p:cNvCxnSpPr/>
            <p:nvPr/>
          </p:nvCxnSpPr>
          <p:spPr>
            <a:xfrm>
              <a:off x="3247472" y="2242774"/>
              <a:ext cx="0" cy="351677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Conector recto 17"/>
            <p:cNvCxnSpPr/>
            <p:nvPr/>
          </p:nvCxnSpPr>
          <p:spPr>
            <a:xfrm>
              <a:off x="4228547" y="2233248"/>
              <a:ext cx="0" cy="351677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Conector recto 18"/>
            <p:cNvCxnSpPr/>
            <p:nvPr/>
          </p:nvCxnSpPr>
          <p:spPr>
            <a:xfrm>
              <a:off x="5214384" y="2242774"/>
              <a:ext cx="0" cy="351677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Conector recto 19"/>
            <p:cNvCxnSpPr/>
            <p:nvPr/>
          </p:nvCxnSpPr>
          <p:spPr>
            <a:xfrm>
              <a:off x="6214509" y="2238011"/>
              <a:ext cx="0" cy="351677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Conector recto 20"/>
            <p:cNvCxnSpPr/>
            <p:nvPr/>
          </p:nvCxnSpPr>
          <p:spPr>
            <a:xfrm>
              <a:off x="7233684" y="2242774"/>
              <a:ext cx="0" cy="351677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Conector recto 21"/>
            <p:cNvCxnSpPr/>
            <p:nvPr/>
          </p:nvCxnSpPr>
          <p:spPr>
            <a:xfrm>
              <a:off x="8229046" y="2242774"/>
              <a:ext cx="0" cy="351677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Conector recto 22"/>
            <p:cNvCxnSpPr/>
            <p:nvPr/>
          </p:nvCxnSpPr>
          <p:spPr>
            <a:xfrm>
              <a:off x="9248221" y="2260226"/>
              <a:ext cx="0" cy="351677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4" name="Google Shape;3745;p78"/>
            <p:cNvSpPr txBox="1">
              <a:spLocks noChangeArrowheads="1"/>
            </p:cNvSpPr>
            <p:nvPr/>
          </p:nvSpPr>
          <p:spPr bwMode="auto">
            <a:xfrm rot="16200000">
              <a:off x="906724" y="4704577"/>
              <a:ext cx="1148608" cy="47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353535"/>
                </a:buClr>
                <a:buSzPts val="2700"/>
                <a:buFont typeface="Montserrat" panose="02000505000000020004" pitchFamily="2" charset="0"/>
                <a:buNone/>
              </a:pPr>
              <a:r>
                <a:rPr lang="en-US" altLang="en-US" sz="2000" dirty="0">
                  <a:solidFill>
                    <a:schemeClr val="bg1">
                      <a:lumMod val="50000"/>
                    </a:schemeClr>
                  </a:solidFill>
                  <a:latin typeface="Montserrat" panose="02000505000000020004" pitchFamily="2" charset="0"/>
                  <a:sym typeface="Montserrat" panose="02000505000000020004" pitchFamily="2" charset="0"/>
                </a:rPr>
                <a:t>16.297</a:t>
              </a:r>
              <a:endParaRPr lang="en-US" altLang="en-US" sz="1100" dirty="0">
                <a:solidFill>
                  <a:schemeClr val="bg1">
                    <a:lumMod val="50000"/>
                  </a:schemeClr>
                </a:solidFill>
              </a:endParaRPr>
            </a:p>
          </p:txBody>
        </p:sp>
        <p:sp>
          <p:nvSpPr>
            <p:cNvPr id="25" name="Google Shape;8042;p156"/>
            <p:cNvSpPr>
              <a:spLocks/>
            </p:cNvSpPr>
            <p:nvPr/>
          </p:nvSpPr>
          <p:spPr bwMode="auto">
            <a:xfrm>
              <a:off x="10629846" y="2260226"/>
              <a:ext cx="276225" cy="3547172"/>
            </a:xfrm>
            <a:custGeom>
              <a:avLst/>
              <a:gdLst>
                <a:gd name="T0" fmla="*/ 2147483646 w 29"/>
                <a:gd name="T1" fmla="*/ 2147483646 h 333"/>
                <a:gd name="T2" fmla="*/ 0 w 29"/>
                <a:gd name="T3" fmla="*/ 2147483646 h 333"/>
                <a:gd name="T4" fmla="*/ 0 w 29"/>
                <a:gd name="T5" fmla="*/ 2147483646 h 333"/>
                <a:gd name="T6" fmla="*/ 2147483646 w 29"/>
                <a:gd name="T7" fmla="*/ 0 h 333"/>
                <a:gd name="T8" fmla="*/ 2147483646 w 29"/>
                <a:gd name="T9" fmla="*/ 0 h 333"/>
                <a:gd name="T10" fmla="*/ 2147483646 w 29"/>
                <a:gd name="T11" fmla="*/ 2147483646 h 333"/>
                <a:gd name="T12" fmla="*/ 2147483646 w 29"/>
                <a:gd name="T13" fmla="*/ 2147483646 h 3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333" extrusionOk="0">
                  <a:moveTo>
                    <a:pt x="29" y="333"/>
                  </a:moveTo>
                  <a:cubicBezTo>
                    <a:pt x="0" y="333"/>
                    <a:pt x="0" y="333"/>
                    <a:pt x="0" y="333"/>
                  </a:cubicBezTo>
                  <a:cubicBezTo>
                    <a:pt x="0" y="15"/>
                    <a:pt x="0" y="15"/>
                    <a:pt x="0" y="15"/>
                  </a:cubicBezTo>
                  <a:cubicBezTo>
                    <a:pt x="0" y="7"/>
                    <a:pt x="6" y="0"/>
                    <a:pt x="15" y="0"/>
                  </a:cubicBezTo>
                  <a:cubicBezTo>
                    <a:pt x="15" y="0"/>
                    <a:pt x="15" y="0"/>
                    <a:pt x="15" y="0"/>
                  </a:cubicBezTo>
                  <a:cubicBezTo>
                    <a:pt x="23" y="0"/>
                    <a:pt x="29" y="7"/>
                    <a:pt x="29" y="15"/>
                  </a:cubicBezTo>
                  <a:lnTo>
                    <a:pt x="29" y="333"/>
                  </a:lnTo>
                  <a:close/>
                </a:path>
              </a:pathLst>
            </a:custGeom>
            <a:solidFill>
              <a:srgbClr val="5CA595"/>
            </a:solidFill>
            <a:ln>
              <a:noFill/>
            </a:ln>
          </p:spPr>
          <p:txBody>
            <a:bodyPr lIns="91425" tIns="45700" rIns="91425" bIns="45700"/>
            <a:lstStyle/>
            <a:p>
              <a:endParaRPr lang="en-US" dirty="0">
                <a:solidFill>
                  <a:srgbClr val="00735A"/>
                </a:solidFill>
              </a:endParaRPr>
            </a:p>
          </p:txBody>
        </p:sp>
        <p:cxnSp>
          <p:nvCxnSpPr>
            <p:cNvPr id="26" name="Conector recto 25"/>
            <p:cNvCxnSpPr/>
            <p:nvPr/>
          </p:nvCxnSpPr>
          <p:spPr>
            <a:xfrm>
              <a:off x="10270644" y="2223723"/>
              <a:ext cx="0" cy="3516777"/>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8" name="Google Shape;3745;p78"/>
            <p:cNvSpPr txBox="1">
              <a:spLocks noChangeArrowheads="1"/>
            </p:cNvSpPr>
            <p:nvPr/>
          </p:nvSpPr>
          <p:spPr bwMode="auto">
            <a:xfrm rot="16200000">
              <a:off x="1738256" y="4454847"/>
              <a:ext cx="1440992" cy="47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353535"/>
                </a:buClr>
                <a:buSzPts val="2700"/>
                <a:buFont typeface="Montserrat" panose="02000505000000020004" pitchFamily="2" charset="0"/>
                <a:buNone/>
              </a:pPr>
              <a:r>
                <a:rPr lang="en-US" altLang="en-US" sz="2000" dirty="0">
                  <a:solidFill>
                    <a:schemeClr val="bg1">
                      <a:lumMod val="50000"/>
                    </a:schemeClr>
                  </a:solidFill>
                  <a:latin typeface="Montserrat" panose="02000505000000020004" pitchFamily="2" charset="0"/>
                  <a:sym typeface="Montserrat" panose="02000505000000020004" pitchFamily="2" charset="0"/>
                </a:rPr>
                <a:t>19.044</a:t>
              </a:r>
              <a:endParaRPr lang="en-US" altLang="en-US" sz="1100" dirty="0">
                <a:solidFill>
                  <a:schemeClr val="bg1">
                    <a:lumMod val="50000"/>
                  </a:schemeClr>
                </a:solidFill>
              </a:endParaRPr>
            </a:p>
          </p:txBody>
        </p:sp>
        <p:sp>
          <p:nvSpPr>
            <p:cNvPr id="29" name="Google Shape;3745;p78"/>
            <p:cNvSpPr txBox="1">
              <a:spLocks noChangeArrowheads="1"/>
            </p:cNvSpPr>
            <p:nvPr/>
          </p:nvSpPr>
          <p:spPr bwMode="auto">
            <a:xfrm rot="16200000">
              <a:off x="2735850" y="4356241"/>
              <a:ext cx="1457201" cy="47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353535"/>
                </a:buClr>
                <a:buSzPts val="2700"/>
                <a:buFont typeface="Montserrat" panose="02000505000000020004" pitchFamily="2" charset="0"/>
                <a:buNone/>
              </a:pPr>
              <a:r>
                <a:rPr lang="en-US" altLang="en-US" sz="2000" dirty="0">
                  <a:solidFill>
                    <a:schemeClr val="bg1">
                      <a:lumMod val="50000"/>
                    </a:schemeClr>
                  </a:solidFill>
                  <a:latin typeface="Montserrat" panose="02000505000000020004" pitchFamily="2" charset="0"/>
                  <a:sym typeface="Montserrat" panose="02000505000000020004" pitchFamily="2" charset="0"/>
                </a:rPr>
                <a:t>23.360</a:t>
              </a:r>
              <a:endParaRPr lang="en-US" altLang="en-US" sz="1100" dirty="0">
                <a:solidFill>
                  <a:schemeClr val="bg1">
                    <a:lumMod val="50000"/>
                  </a:schemeClr>
                </a:solidFill>
              </a:endParaRPr>
            </a:p>
          </p:txBody>
        </p:sp>
        <p:sp>
          <p:nvSpPr>
            <p:cNvPr id="30" name="Google Shape;3745;p78"/>
            <p:cNvSpPr txBox="1">
              <a:spLocks noChangeArrowheads="1"/>
            </p:cNvSpPr>
            <p:nvPr/>
          </p:nvSpPr>
          <p:spPr bwMode="auto">
            <a:xfrm rot="16200000">
              <a:off x="3917619" y="3967590"/>
              <a:ext cx="1148612" cy="47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353535"/>
                </a:buClr>
                <a:buSzPts val="2700"/>
                <a:buFont typeface="Montserrat" panose="02000505000000020004" pitchFamily="2" charset="0"/>
                <a:buNone/>
              </a:pPr>
              <a:r>
                <a:rPr lang="en-US" altLang="en-US" sz="2000" dirty="0">
                  <a:solidFill>
                    <a:schemeClr val="bg1">
                      <a:lumMod val="50000"/>
                    </a:schemeClr>
                  </a:solidFill>
                  <a:latin typeface="Montserrat" panose="02000505000000020004" pitchFamily="2" charset="0"/>
                  <a:sym typeface="Montserrat" panose="02000505000000020004" pitchFamily="2" charset="0"/>
                </a:rPr>
                <a:t>29.159</a:t>
              </a:r>
              <a:endParaRPr lang="en-US" altLang="en-US" sz="1100" dirty="0">
                <a:solidFill>
                  <a:schemeClr val="bg1">
                    <a:lumMod val="50000"/>
                  </a:schemeClr>
                </a:solidFill>
              </a:endParaRPr>
            </a:p>
          </p:txBody>
        </p:sp>
        <p:sp>
          <p:nvSpPr>
            <p:cNvPr id="31" name="Google Shape;3745;p78"/>
            <p:cNvSpPr txBox="1">
              <a:spLocks noChangeArrowheads="1"/>
            </p:cNvSpPr>
            <p:nvPr/>
          </p:nvSpPr>
          <p:spPr bwMode="auto">
            <a:xfrm rot="16200000">
              <a:off x="4885178" y="3849511"/>
              <a:ext cx="1148612" cy="47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353535"/>
                </a:buClr>
                <a:buSzPts val="2700"/>
                <a:buFont typeface="Montserrat" panose="02000505000000020004" pitchFamily="2" charset="0"/>
                <a:buNone/>
              </a:pPr>
              <a:r>
                <a:rPr lang="en-US" altLang="en-US" sz="2000" dirty="0">
                  <a:solidFill>
                    <a:schemeClr val="bg1">
                      <a:lumMod val="50000"/>
                    </a:schemeClr>
                  </a:solidFill>
                  <a:latin typeface="Montserrat" panose="02000505000000020004" pitchFamily="2" charset="0"/>
                  <a:sym typeface="Montserrat" panose="02000505000000020004" pitchFamily="2" charset="0"/>
                </a:rPr>
                <a:t>31.476</a:t>
              </a:r>
              <a:endParaRPr lang="en-US" altLang="en-US" sz="1100" dirty="0">
                <a:solidFill>
                  <a:schemeClr val="bg1">
                    <a:lumMod val="50000"/>
                  </a:schemeClr>
                </a:solidFill>
              </a:endParaRPr>
            </a:p>
          </p:txBody>
        </p:sp>
        <p:sp>
          <p:nvSpPr>
            <p:cNvPr id="32" name="Google Shape;3745;p78"/>
            <p:cNvSpPr txBox="1">
              <a:spLocks noChangeArrowheads="1"/>
            </p:cNvSpPr>
            <p:nvPr/>
          </p:nvSpPr>
          <p:spPr bwMode="auto">
            <a:xfrm rot="16200000">
              <a:off x="8785801" y="2789939"/>
              <a:ext cx="1416849" cy="477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353535"/>
                </a:buClr>
                <a:buSzPts val="2700"/>
                <a:buFont typeface="Montserrat" panose="02000505000000020004" pitchFamily="2" charset="0"/>
                <a:buNone/>
              </a:pPr>
              <a:r>
                <a:rPr lang="en-US" altLang="en-US" sz="2000" dirty="0">
                  <a:solidFill>
                    <a:schemeClr val="bg1">
                      <a:lumMod val="50000"/>
                    </a:schemeClr>
                  </a:solidFill>
                  <a:latin typeface="Montserrat" panose="02000505000000020004" pitchFamily="2" charset="0"/>
                  <a:sym typeface="Montserrat" panose="02000505000000020004" pitchFamily="2" charset="0"/>
                </a:rPr>
                <a:t>46.836</a:t>
              </a:r>
              <a:endParaRPr lang="en-US" altLang="en-US" sz="1100" dirty="0">
                <a:solidFill>
                  <a:schemeClr val="bg1">
                    <a:lumMod val="50000"/>
                  </a:schemeClr>
                </a:solidFill>
              </a:endParaRPr>
            </a:p>
          </p:txBody>
        </p:sp>
        <p:sp>
          <p:nvSpPr>
            <p:cNvPr id="33" name="Google Shape;3745;p78"/>
            <p:cNvSpPr txBox="1">
              <a:spLocks noChangeArrowheads="1"/>
            </p:cNvSpPr>
            <p:nvPr/>
          </p:nvSpPr>
          <p:spPr bwMode="auto">
            <a:xfrm rot="16200000">
              <a:off x="5730819" y="3477449"/>
              <a:ext cx="1408740" cy="477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353535"/>
                </a:buClr>
                <a:buSzPts val="2700"/>
                <a:buFont typeface="Montserrat" panose="02000505000000020004" pitchFamily="2" charset="0"/>
                <a:buNone/>
              </a:pPr>
              <a:r>
                <a:rPr lang="en-US" altLang="en-US" sz="2000" dirty="0">
                  <a:solidFill>
                    <a:schemeClr val="bg1">
                      <a:lumMod val="50000"/>
                    </a:schemeClr>
                  </a:solidFill>
                  <a:latin typeface="Montserrat" panose="02000505000000020004" pitchFamily="2" charset="0"/>
                  <a:sym typeface="Montserrat" panose="02000505000000020004" pitchFamily="2" charset="0"/>
                </a:rPr>
                <a:t>36.100</a:t>
              </a:r>
              <a:endParaRPr lang="en-US" altLang="en-US" sz="1100" dirty="0">
                <a:solidFill>
                  <a:schemeClr val="bg1">
                    <a:lumMod val="50000"/>
                  </a:schemeClr>
                </a:solidFill>
              </a:endParaRPr>
            </a:p>
          </p:txBody>
        </p:sp>
        <p:sp>
          <p:nvSpPr>
            <p:cNvPr id="34" name="Google Shape;3745;p78"/>
            <p:cNvSpPr txBox="1">
              <a:spLocks noChangeArrowheads="1"/>
            </p:cNvSpPr>
            <p:nvPr/>
          </p:nvSpPr>
          <p:spPr bwMode="auto">
            <a:xfrm rot="16200000">
              <a:off x="6718240" y="3149529"/>
              <a:ext cx="1544322" cy="477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353535"/>
                </a:buClr>
                <a:buSzPts val="2700"/>
                <a:buFont typeface="Montserrat" panose="02000505000000020004" pitchFamily="2" charset="0"/>
                <a:buNone/>
              </a:pPr>
              <a:r>
                <a:rPr lang="en-US" altLang="en-US" sz="2000" dirty="0">
                  <a:solidFill>
                    <a:schemeClr val="bg1">
                      <a:lumMod val="50000"/>
                    </a:schemeClr>
                  </a:solidFill>
                  <a:latin typeface="Montserrat" panose="02000505000000020004" pitchFamily="2" charset="0"/>
                  <a:sym typeface="Montserrat" panose="02000505000000020004" pitchFamily="2" charset="0"/>
                </a:rPr>
                <a:t>38.051</a:t>
              </a:r>
              <a:endParaRPr lang="en-US" altLang="en-US" sz="1100" dirty="0">
                <a:solidFill>
                  <a:schemeClr val="bg1">
                    <a:lumMod val="50000"/>
                  </a:schemeClr>
                </a:solidFill>
              </a:endParaRPr>
            </a:p>
          </p:txBody>
        </p:sp>
        <p:sp>
          <p:nvSpPr>
            <p:cNvPr id="35" name="Google Shape;3745;p78"/>
            <p:cNvSpPr txBox="1">
              <a:spLocks noChangeArrowheads="1"/>
            </p:cNvSpPr>
            <p:nvPr/>
          </p:nvSpPr>
          <p:spPr bwMode="auto">
            <a:xfrm rot="16200000">
              <a:off x="7644502" y="2907933"/>
              <a:ext cx="1652834" cy="477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353535"/>
                </a:buClr>
                <a:buSzPts val="2700"/>
                <a:buFont typeface="Montserrat" panose="02000505000000020004" pitchFamily="2" charset="0"/>
                <a:buNone/>
              </a:pPr>
              <a:r>
                <a:rPr lang="en-US" altLang="en-US" sz="2000" dirty="0">
                  <a:solidFill>
                    <a:schemeClr val="bg1">
                      <a:lumMod val="50000"/>
                    </a:schemeClr>
                  </a:solidFill>
                  <a:latin typeface="Montserrat" panose="02000505000000020004" pitchFamily="2" charset="0"/>
                  <a:sym typeface="Montserrat" panose="02000505000000020004" pitchFamily="2" charset="0"/>
                </a:rPr>
                <a:t>42.997</a:t>
              </a:r>
              <a:endParaRPr lang="en-US" altLang="en-US" sz="1100" dirty="0">
                <a:solidFill>
                  <a:schemeClr val="bg1">
                    <a:lumMod val="50000"/>
                  </a:schemeClr>
                </a:solidFill>
              </a:endParaRPr>
            </a:p>
          </p:txBody>
        </p:sp>
        <p:sp>
          <p:nvSpPr>
            <p:cNvPr id="36" name="Google Shape;3745;p78"/>
            <p:cNvSpPr txBox="1">
              <a:spLocks noChangeArrowheads="1"/>
            </p:cNvSpPr>
            <p:nvPr/>
          </p:nvSpPr>
          <p:spPr bwMode="auto">
            <a:xfrm rot="16200000">
              <a:off x="9849865" y="2506256"/>
              <a:ext cx="1447745" cy="477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353535"/>
                </a:buClr>
                <a:buSzPts val="2700"/>
                <a:buFont typeface="Montserrat" panose="02000505000000020004" pitchFamily="2" charset="0"/>
                <a:buNone/>
              </a:pPr>
              <a:r>
                <a:rPr lang="en-US" altLang="en-US" sz="2000" dirty="0">
                  <a:solidFill>
                    <a:schemeClr val="bg1">
                      <a:lumMod val="50000"/>
                    </a:schemeClr>
                  </a:solidFill>
                  <a:latin typeface="Montserrat" panose="02000505000000020004" pitchFamily="2" charset="0"/>
                  <a:sym typeface="Montserrat" panose="02000505000000020004" pitchFamily="2" charset="0"/>
                </a:rPr>
                <a:t>50.675</a:t>
              </a:r>
              <a:endParaRPr lang="en-US" altLang="en-US" sz="1100" dirty="0">
                <a:solidFill>
                  <a:schemeClr val="bg1">
                    <a:lumMod val="50000"/>
                  </a:schemeClr>
                </a:solidFill>
              </a:endParaRPr>
            </a:p>
          </p:txBody>
        </p:sp>
        <p:sp>
          <p:nvSpPr>
            <p:cNvPr id="37" name="Google Shape;3760;p78"/>
            <p:cNvSpPr txBox="1">
              <a:spLocks noChangeArrowheads="1"/>
            </p:cNvSpPr>
            <p:nvPr/>
          </p:nvSpPr>
          <p:spPr bwMode="auto">
            <a:xfrm>
              <a:off x="2261679" y="5894053"/>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b="1" dirty="0">
                  <a:solidFill>
                    <a:srgbClr val="353535"/>
                  </a:solidFill>
                  <a:latin typeface="Open Sans Semibold" panose="020B0706030804020204" pitchFamily="34" charset="0"/>
                  <a:cs typeface="Open Sans Semibold" panose="020B0706030804020204" pitchFamily="34" charset="0"/>
                  <a:sym typeface="Open Sans Semibold" panose="020B0706030804020204" pitchFamily="34" charset="0"/>
                </a:rPr>
                <a:t>2018</a:t>
              </a:r>
              <a:endParaRPr lang="en-US" altLang="en-US" sz="1100" dirty="0">
                <a:cs typeface="Open Sans Semibold" panose="020B0706030804020204" pitchFamily="34" charset="0"/>
              </a:endParaRPr>
            </a:p>
          </p:txBody>
        </p:sp>
        <p:sp>
          <p:nvSpPr>
            <p:cNvPr id="38" name="Google Shape;3760;p78"/>
            <p:cNvSpPr txBox="1">
              <a:spLocks noChangeArrowheads="1"/>
            </p:cNvSpPr>
            <p:nvPr/>
          </p:nvSpPr>
          <p:spPr bwMode="auto">
            <a:xfrm>
              <a:off x="3233517" y="5894053"/>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b="1" dirty="0">
                  <a:solidFill>
                    <a:srgbClr val="353535"/>
                  </a:solidFill>
                  <a:latin typeface="Open Sans Semibold" panose="020B0706030804020204" pitchFamily="34" charset="0"/>
                  <a:cs typeface="Open Sans Semibold" panose="020B0706030804020204" pitchFamily="34" charset="0"/>
                  <a:sym typeface="Open Sans Semibold" panose="020B0706030804020204" pitchFamily="34" charset="0"/>
                </a:rPr>
                <a:t>2019</a:t>
              </a:r>
              <a:endParaRPr lang="en-US" altLang="en-US" sz="1100" dirty="0">
                <a:cs typeface="Open Sans Semibold" panose="020B0706030804020204" pitchFamily="34" charset="0"/>
              </a:endParaRPr>
            </a:p>
          </p:txBody>
        </p:sp>
        <p:sp>
          <p:nvSpPr>
            <p:cNvPr id="39" name="Google Shape;3760;p78"/>
            <p:cNvSpPr txBox="1">
              <a:spLocks noChangeArrowheads="1"/>
            </p:cNvSpPr>
            <p:nvPr/>
          </p:nvSpPr>
          <p:spPr bwMode="auto">
            <a:xfrm>
              <a:off x="4272947" y="5916221"/>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b="1" dirty="0">
                  <a:solidFill>
                    <a:srgbClr val="353535"/>
                  </a:solidFill>
                  <a:latin typeface="Open Sans Semibold" panose="020B0706030804020204" pitchFamily="34" charset="0"/>
                  <a:cs typeface="Open Sans Semibold" panose="020B0706030804020204" pitchFamily="34" charset="0"/>
                  <a:sym typeface="Open Sans Semibold" panose="020B0706030804020204" pitchFamily="34" charset="0"/>
                </a:rPr>
                <a:t>2020</a:t>
              </a:r>
              <a:endParaRPr lang="en-US" altLang="en-US" sz="1100" dirty="0">
                <a:cs typeface="Open Sans Semibold" panose="020B0706030804020204" pitchFamily="34" charset="0"/>
              </a:endParaRPr>
            </a:p>
          </p:txBody>
        </p:sp>
        <p:sp>
          <p:nvSpPr>
            <p:cNvPr id="40" name="Google Shape;3760;p78"/>
            <p:cNvSpPr txBox="1">
              <a:spLocks noChangeArrowheads="1"/>
            </p:cNvSpPr>
            <p:nvPr/>
          </p:nvSpPr>
          <p:spPr bwMode="auto">
            <a:xfrm>
              <a:off x="5228716" y="5916221"/>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b="1" dirty="0">
                  <a:solidFill>
                    <a:srgbClr val="353535"/>
                  </a:solidFill>
                  <a:latin typeface="Open Sans Semibold" panose="020B0706030804020204" pitchFamily="34" charset="0"/>
                  <a:cs typeface="Open Sans Semibold" panose="020B0706030804020204" pitchFamily="34" charset="0"/>
                  <a:sym typeface="Open Sans Semibold" panose="020B0706030804020204" pitchFamily="34" charset="0"/>
                </a:rPr>
                <a:t>2021</a:t>
              </a:r>
              <a:endParaRPr lang="en-US" altLang="en-US" sz="1100" dirty="0">
                <a:cs typeface="Open Sans Semibold" panose="020B0706030804020204" pitchFamily="34" charset="0"/>
              </a:endParaRPr>
            </a:p>
          </p:txBody>
        </p:sp>
        <p:sp>
          <p:nvSpPr>
            <p:cNvPr id="41" name="Google Shape;3760;p78"/>
            <p:cNvSpPr txBox="1">
              <a:spLocks noChangeArrowheads="1"/>
            </p:cNvSpPr>
            <p:nvPr/>
          </p:nvSpPr>
          <p:spPr bwMode="auto">
            <a:xfrm>
              <a:off x="6216954" y="5922233"/>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b="1" dirty="0">
                  <a:solidFill>
                    <a:srgbClr val="353535"/>
                  </a:solidFill>
                  <a:latin typeface="Open Sans Semibold" panose="020B0706030804020204" pitchFamily="34" charset="0"/>
                  <a:cs typeface="Open Sans Semibold" panose="020B0706030804020204" pitchFamily="34" charset="0"/>
                  <a:sym typeface="Open Sans Semibold" panose="020B0706030804020204" pitchFamily="34" charset="0"/>
                </a:rPr>
                <a:t>2022</a:t>
              </a:r>
              <a:endParaRPr lang="en-US" altLang="en-US" sz="1100" dirty="0">
                <a:cs typeface="Open Sans Semibold" panose="020B0706030804020204" pitchFamily="34" charset="0"/>
              </a:endParaRPr>
            </a:p>
          </p:txBody>
        </p:sp>
        <p:sp>
          <p:nvSpPr>
            <p:cNvPr id="42" name="Google Shape;3760;p78"/>
            <p:cNvSpPr txBox="1">
              <a:spLocks noChangeArrowheads="1"/>
            </p:cNvSpPr>
            <p:nvPr/>
          </p:nvSpPr>
          <p:spPr bwMode="auto">
            <a:xfrm>
              <a:off x="7272570" y="5906899"/>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b="1" dirty="0">
                  <a:solidFill>
                    <a:srgbClr val="353535"/>
                  </a:solidFill>
                  <a:latin typeface="Open Sans Semibold" panose="020B0706030804020204" pitchFamily="34" charset="0"/>
                  <a:cs typeface="Open Sans Semibold" panose="020B0706030804020204" pitchFamily="34" charset="0"/>
                  <a:sym typeface="Open Sans Semibold" panose="020B0706030804020204" pitchFamily="34" charset="0"/>
                </a:rPr>
                <a:t>2023</a:t>
              </a:r>
              <a:endParaRPr lang="en-US" altLang="en-US" sz="1100" dirty="0">
                <a:cs typeface="Open Sans Semibold" panose="020B0706030804020204" pitchFamily="34" charset="0"/>
              </a:endParaRPr>
            </a:p>
          </p:txBody>
        </p:sp>
        <p:sp>
          <p:nvSpPr>
            <p:cNvPr id="43" name="Google Shape;3760;p78"/>
            <p:cNvSpPr txBox="1">
              <a:spLocks noChangeArrowheads="1"/>
            </p:cNvSpPr>
            <p:nvPr/>
          </p:nvSpPr>
          <p:spPr bwMode="auto">
            <a:xfrm>
              <a:off x="8228339" y="5906899"/>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b="1" dirty="0">
                  <a:solidFill>
                    <a:srgbClr val="353535"/>
                  </a:solidFill>
                  <a:latin typeface="Open Sans Semibold" panose="020B0706030804020204" pitchFamily="34" charset="0"/>
                  <a:cs typeface="Open Sans Semibold" panose="020B0706030804020204" pitchFamily="34" charset="0"/>
                  <a:sym typeface="Open Sans Semibold" panose="020B0706030804020204" pitchFamily="34" charset="0"/>
                </a:rPr>
                <a:t>2024</a:t>
              </a:r>
              <a:endParaRPr lang="en-US" altLang="en-US" sz="1100" dirty="0">
                <a:cs typeface="Open Sans Semibold" panose="020B0706030804020204" pitchFamily="34" charset="0"/>
              </a:endParaRPr>
            </a:p>
          </p:txBody>
        </p:sp>
        <p:sp>
          <p:nvSpPr>
            <p:cNvPr id="44" name="Google Shape;3760;p78"/>
            <p:cNvSpPr txBox="1">
              <a:spLocks noChangeArrowheads="1"/>
            </p:cNvSpPr>
            <p:nvPr/>
          </p:nvSpPr>
          <p:spPr bwMode="auto">
            <a:xfrm>
              <a:off x="9338439" y="5883445"/>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b="1" dirty="0">
                  <a:solidFill>
                    <a:srgbClr val="353535"/>
                  </a:solidFill>
                  <a:latin typeface="Open Sans Semibold" panose="020B0706030804020204" pitchFamily="34" charset="0"/>
                  <a:cs typeface="Open Sans Semibold" panose="020B0706030804020204" pitchFamily="34" charset="0"/>
                  <a:sym typeface="Open Sans Semibold" panose="020B0706030804020204" pitchFamily="34" charset="0"/>
                </a:rPr>
                <a:t>2025</a:t>
              </a:r>
              <a:endParaRPr lang="en-US" altLang="en-US" sz="1100" dirty="0">
                <a:cs typeface="Open Sans Semibold" panose="020B0706030804020204" pitchFamily="34" charset="0"/>
              </a:endParaRPr>
            </a:p>
          </p:txBody>
        </p:sp>
        <p:sp>
          <p:nvSpPr>
            <p:cNvPr id="45" name="Google Shape;3760;p78"/>
            <p:cNvSpPr txBox="1">
              <a:spLocks noChangeArrowheads="1"/>
            </p:cNvSpPr>
            <p:nvPr/>
          </p:nvSpPr>
          <p:spPr bwMode="auto">
            <a:xfrm>
              <a:off x="10348244" y="5922233"/>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b="1" dirty="0">
                  <a:solidFill>
                    <a:srgbClr val="353535"/>
                  </a:solidFill>
                  <a:latin typeface="Open Sans Semibold" panose="020B0706030804020204" pitchFamily="34" charset="0"/>
                  <a:cs typeface="Open Sans Semibold" panose="020B0706030804020204" pitchFamily="34" charset="0"/>
                  <a:sym typeface="Open Sans Semibold" panose="020B0706030804020204" pitchFamily="34" charset="0"/>
                </a:rPr>
                <a:t>2026</a:t>
              </a:r>
              <a:endParaRPr lang="en-US" altLang="en-US" sz="1100" dirty="0">
                <a:cs typeface="Open Sans Semibold" panose="020B0706030804020204" pitchFamily="34" charset="0"/>
              </a:endParaRPr>
            </a:p>
          </p:txBody>
        </p:sp>
        <p:sp>
          <p:nvSpPr>
            <p:cNvPr id="46" name="Google Shape;3760;p78"/>
            <p:cNvSpPr txBox="1">
              <a:spLocks noChangeArrowheads="1"/>
            </p:cNvSpPr>
            <p:nvPr/>
          </p:nvSpPr>
          <p:spPr bwMode="auto">
            <a:xfrm rot="16200000">
              <a:off x="1418261" y="5195725"/>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sz="1800" b="1" dirty="0">
                  <a:solidFill>
                    <a:schemeClr val="bg1"/>
                  </a:solidFill>
                  <a:latin typeface="Open Sans Semibold" panose="020B0706030804020204" pitchFamily="34" charset="0"/>
                  <a:cs typeface="Open Sans Semibold" panose="020B0706030804020204" pitchFamily="34" charset="0"/>
                  <a:sym typeface="Open Sans Semibold" panose="020B0706030804020204" pitchFamily="34" charset="0"/>
                </a:rPr>
                <a:t>41</a:t>
              </a:r>
              <a:endParaRPr lang="en-US" altLang="en-US" dirty="0">
                <a:solidFill>
                  <a:schemeClr val="bg1"/>
                </a:solidFill>
                <a:cs typeface="Open Sans Semibold" panose="020B0706030804020204" pitchFamily="34" charset="0"/>
              </a:endParaRPr>
            </a:p>
          </p:txBody>
        </p:sp>
        <p:sp>
          <p:nvSpPr>
            <p:cNvPr id="47" name="Google Shape;3760;p78"/>
            <p:cNvSpPr txBox="1">
              <a:spLocks noChangeArrowheads="1"/>
            </p:cNvSpPr>
            <p:nvPr/>
          </p:nvSpPr>
          <p:spPr bwMode="auto">
            <a:xfrm rot="16200000">
              <a:off x="2396665" y="5205949"/>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sz="1800" b="1" dirty="0">
                  <a:solidFill>
                    <a:schemeClr val="bg1"/>
                  </a:solidFill>
                  <a:latin typeface="Open Sans Semibold" panose="020B0706030804020204" pitchFamily="34" charset="0"/>
                  <a:cs typeface="Open Sans Semibold" panose="020B0706030804020204" pitchFamily="34" charset="0"/>
                  <a:sym typeface="Open Sans Semibold" panose="020B0706030804020204" pitchFamily="34" charset="0"/>
                </a:rPr>
                <a:t>42</a:t>
              </a:r>
              <a:endParaRPr lang="en-US" altLang="en-US" dirty="0">
                <a:solidFill>
                  <a:schemeClr val="bg1"/>
                </a:solidFill>
                <a:cs typeface="Open Sans Semibold" panose="020B0706030804020204" pitchFamily="34" charset="0"/>
              </a:endParaRPr>
            </a:p>
          </p:txBody>
        </p:sp>
        <p:sp>
          <p:nvSpPr>
            <p:cNvPr id="48" name="Google Shape;3760;p78"/>
            <p:cNvSpPr txBox="1">
              <a:spLocks noChangeArrowheads="1"/>
            </p:cNvSpPr>
            <p:nvPr/>
          </p:nvSpPr>
          <p:spPr bwMode="auto">
            <a:xfrm rot="16200000">
              <a:off x="3374960" y="5221587"/>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sz="1800" b="1" dirty="0">
                  <a:solidFill>
                    <a:schemeClr val="bg1"/>
                  </a:solidFill>
                  <a:latin typeface="Open Sans Semibold" panose="020B0706030804020204" pitchFamily="34" charset="0"/>
                  <a:cs typeface="Open Sans Semibold" panose="020B0706030804020204" pitchFamily="34" charset="0"/>
                  <a:sym typeface="Open Sans Semibold" panose="020B0706030804020204" pitchFamily="34" charset="0"/>
                </a:rPr>
                <a:t>52</a:t>
              </a:r>
              <a:endParaRPr lang="en-US" altLang="en-US" dirty="0">
                <a:solidFill>
                  <a:schemeClr val="bg1"/>
                </a:solidFill>
                <a:cs typeface="Open Sans Semibold" panose="020B0706030804020204" pitchFamily="34" charset="0"/>
              </a:endParaRPr>
            </a:p>
          </p:txBody>
        </p:sp>
        <p:sp>
          <p:nvSpPr>
            <p:cNvPr id="49" name="Google Shape;3760;p78"/>
            <p:cNvSpPr txBox="1">
              <a:spLocks noChangeArrowheads="1"/>
            </p:cNvSpPr>
            <p:nvPr/>
          </p:nvSpPr>
          <p:spPr bwMode="auto">
            <a:xfrm rot="16200000">
              <a:off x="4377764" y="5209375"/>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sz="1800" b="1" dirty="0">
                  <a:solidFill>
                    <a:schemeClr val="bg1"/>
                  </a:solidFill>
                  <a:latin typeface="Open Sans Semibold" panose="020B0706030804020204" pitchFamily="34" charset="0"/>
                  <a:cs typeface="Open Sans Semibold" panose="020B0706030804020204" pitchFamily="34" charset="0"/>
                  <a:sym typeface="Open Sans Semibold" panose="020B0706030804020204" pitchFamily="34" charset="0"/>
                </a:rPr>
                <a:t>56</a:t>
              </a:r>
              <a:endParaRPr lang="en-US" altLang="en-US" dirty="0">
                <a:solidFill>
                  <a:schemeClr val="bg1"/>
                </a:solidFill>
                <a:cs typeface="Open Sans Semibold" panose="020B0706030804020204" pitchFamily="34" charset="0"/>
              </a:endParaRPr>
            </a:p>
          </p:txBody>
        </p:sp>
        <p:sp>
          <p:nvSpPr>
            <p:cNvPr id="50" name="Google Shape;3760;p78"/>
            <p:cNvSpPr txBox="1">
              <a:spLocks noChangeArrowheads="1"/>
            </p:cNvSpPr>
            <p:nvPr/>
          </p:nvSpPr>
          <p:spPr bwMode="auto">
            <a:xfrm rot="16200000">
              <a:off x="5341416" y="5220897"/>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sz="1800" b="1" dirty="0">
                  <a:solidFill>
                    <a:schemeClr val="bg1"/>
                  </a:solidFill>
                  <a:latin typeface="Open Sans Semibold" panose="020B0706030804020204" pitchFamily="34" charset="0"/>
                  <a:cs typeface="Open Sans Semibold" panose="020B0706030804020204" pitchFamily="34" charset="0"/>
                  <a:sym typeface="Open Sans Semibold" panose="020B0706030804020204" pitchFamily="34" charset="0"/>
                </a:rPr>
                <a:t>60</a:t>
              </a:r>
              <a:endParaRPr lang="en-US" altLang="en-US" dirty="0">
                <a:solidFill>
                  <a:schemeClr val="bg1"/>
                </a:solidFill>
                <a:cs typeface="Open Sans Semibold" panose="020B0706030804020204" pitchFamily="34" charset="0"/>
              </a:endParaRPr>
            </a:p>
          </p:txBody>
        </p:sp>
        <p:sp>
          <p:nvSpPr>
            <p:cNvPr id="51" name="Google Shape;3760;p78"/>
            <p:cNvSpPr txBox="1">
              <a:spLocks noChangeArrowheads="1"/>
            </p:cNvSpPr>
            <p:nvPr/>
          </p:nvSpPr>
          <p:spPr bwMode="auto">
            <a:xfrm rot="16200000">
              <a:off x="6358917" y="5220897"/>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sz="1800" b="1" dirty="0">
                  <a:solidFill>
                    <a:schemeClr val="bg1"/>
                  </a:solidFill>
                  <a:latin typeface="Open Sans Semibold" panose="020B0706030804020204" pitchFamily="34" charset="0"/>
                  <a:cs typeface="Open Sans Semibold" panose="020B0706030804020204" pitchFamily="34" charset="0"/>
                  <a:sym typeface="Open Sans Semibold" panose="020B0706030804020204" pitchFamily="34" charset="0"/>
                </a:rPr>
                <a:t>72</a:t>
              </a:r>
              <a:endParaRPr lang="en-US" altLang="en-US" dirty="0">
                <a:solidFill>
                  <a:schemeClr val="bg1"/>
                </a:solidFill>
                <a:cs typeface="Open Sans Semibold" panose="020B0706030804020204" pitchFamily="34" charset="0"/>
              </a:endParaRPr>
            </a:p>
          </p:txBody>
        </p:sp>
        <p:sp>
          <p:nvSpPr>
            <p:cNvPr id="52" name="Google Shape;3760;p78"/>
            <p:cNvSpPr txBox="1">
              <a:spLocks noChangeArrowheads="1"/>
            </p:cNvSpPr>
            <p:nvPr/>
          </p:nvSpPr>
          <p:spPr bwMode="auto">
            <a:xfrm rot="16200000">
              <a:off x="7387637" y="5206712"/>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sz="1800" b="1" dirty="0">
                  <a:solidFill>
                    <a:schemeClr val="bg1"/>
                  </a:solidFill>
                  <a:latin typeface="Open Sans Semibold" panose="020B0706030804020204" pitchFamily="34" charset="0"/>
                  <a:cs typeface="Open Sans Semibold" panose="020B0706030804020204" pitchFamily="34" charset="0"/>
                  <a:sym typeface="Open Sans Semibold" panose="020B0706030804020204" pitchFamily="34" charset="0"/>
                </a:rPr>
                <a:t>91</a:t>
              </a:r>
              <a:endParaRPr lang="en-US" altLang="en-US" dirty="0">
                <a:solidFill>
                  <a:schemeClr val="bg1"/>
                </a:solidFill>
                <a:cs typeface="Open Sans Semibold" panose="020B0706030804020204" pitchFamily="34" charset="0"/>
              </a:endParaRPr>
            </a:p>
          </p:txBody>
        </p:sp>
        <p:sp>
          <p:nvSpPr>
            <p:cNvPr id="53" name="Google Shape;3760;p78"/>
            <p:cNvSpPr txBox="1">
              <a:spLocks noChangeArrowheads="1"/>
            </p:cNvSpPr>
            <p:nvPr/>
          </p:nvSpPr>
          <p:spPr bwMode="auto">
            <a:xfrm rot="16200000">
              <a:off x="8352576" y="5195725"/>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sz="1800" b="1" dirty="0">
                  <a:solidFill>
                    <a:schemeClr val="bg1"/>
                  </a:solidFill>
                  <a:latin typeface="Open Sans Semibold" panose="020B0706030804020204" pitchFamily="34" charset="0"/>
                  <a:cs typeface="Open Sans Semibold" panose="020B0706030804020204" pitchFamily="34" charset="0"/>
                  <a:sym typeface="Open Sans Semibold" panose="020B0706030804020204" pitchFamily="34" charset="0"/>
                </a:rPr>
                <a:t>95</a:t>
              </a:r>
              <a:endParaRPr lang="en-US" altLang="en-US" dirty="0">
                <a:solidFill>
                  <a:schemeClr val="bg1"/>
                </a:solidFill>
                <a:cs typeface="Open Sans Semibold" panose="020B0706030804020204" pitchFamily="34" charset="0"/>
              </a:endParaRPr>
            </a:p>
          </p:txBody>
        </p:sp>
        <p:sp>
          <p:nvSpPr>
            <p:cNvPr id="54" name="Google Shape;3760;p78"/>
            <p:cNvSpPr txBox="1">
              <a:spLocks noChangeArrowheads="1"/>
            </p:cNvSpPr>
            <p:nvPr/>
          </p:nvSpPr>
          <p:spPr bwMode="auto">
            <a:xfrm rot="16200000">
              <a:off x="9457372" y="5195725"/>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sz="1800" b="1" dirty="0">
                  <a:solidFill>
                    <a:schemeClr val="bg1"/>
                  </a:solidFill>
                  <a:latin typeface="Open Sans Semibold" panose="020B0706030804020204" pitchFamily="34" charset="0"/>
                  <a:cs typeface="Open Sans Semibold" panose="020B0706030804020204" pitchFamily="34" charset="0"/>
                  <a:sym typeface="Open Sans Semibold" panose="020B0706030804020204" pitchFamily="34" charset="0"/>
                </a:rPr>
                <a:t>98</a:t>
              </a:r>
              <a:endParaRPr lang="en-US" altLang="en-US" dirty="0">
                <a:solidFill>
                  <a:schemeClr val="bg1"/>
                </a:solidFill>
                <a:cs typeface="Open Sans Semibold" panose="020B0706030804020204" pitchFamily="34" charset="0"/>
              </a:endParaRPr>
            </a:p>
          </p:txBody>
        </p:sp>
        <p:sp>
          <p:nvSpPr>
            <p:cNvPr id="55" name="Google Shape;3760;p78"/>
            <p:cNvSpPr txBox="1">
              <a:spLocks noChangeArrowheads="1"/>
            </p:cNvSpPr>
            <p:nvPr/>
          </p:nvSpPr>
          <p:spPr bwMode="auto">
            <a:xfrm rot="16200000">
              <a:off x="10485094" y="5313696"/>
              <a:ext cx="839971" cy="58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53535"/>
                </a:buClr>
                <a:buSzPts val="1800"/>
                <a:buFont typeface="Open Sans Semibold" panose="020B0706030804020204" pitchFamily="34" charset="0"/>
                <a:buNone/>
              </a:pPr>
              <a:r>
                <a:rPr lang="en-US" altLang="en-US" sz="1800" b="1" dirty="0">
                  <a:solidFill>
                    <a:schemeClr val="bg1"/>
                  </a:solidFill>
                  <a:latin typeface="Open Sans Semibold" panose="020B0706030804020204" pitchFamily="34" charset="0"/>
                  <a:cs typeface="Open Sans Semibold" panose="020B0706030804020204" pitchFamily="34" charset="0"/>
                  <a:sym typeface="Open Sans Semibold" panose="020B0706030804020204" pitchFamily="34" charset="0"/>
                </a:rPr>
                <a:t>106</a:t>
              </a:r>
              <a:endParaRPr lang="en-US" altLang="en-US" dirty="0">
                <a:solidFill>
                  <a:schemeClr val="bg1"/>
                </a:solidFill>
                <a:cs typeface="Open Sans Semibold" panose="020B0706030804020204" pitchFamily="34" charset="0"/>
              </a:endParaRPr>
            </a:p>
          </p:txBody>
        </p:sp>
        <p:cxnSp>
          <p:nvCxnSpPr>
            <p:cNvPr id="56" name="Conector recto de flecha 55"/>
            <p:cNvCxnSpPr/>
            <p:nvPr/>
          </p:nvCxnSpPr>
          <p:spPr>
            <a:xfrm flipV="1">
              <a:off x="1480018" y="2021063"/>
              <a:ext cx="9323986" cy="2417149"/>
            </a:xfrm>
            <a:prstGeom prst="straightConnector1">
              <a:avLst/>
            </a:prstGeom>
            <a:ln w="38100">
              <a:solidFill>
                <a:srgbClr val="FFFF00"/>
              </a:solidFill>
              <a:headEnd type="none" w="med" len="med"/>
              <a:tailEnd type="arrow" w="med" len="med"/>
            </a:ln>
          </p:spPr>
          <p:style>
            <a:lnRef idx="2">
              <a:schemeClr val="accent5"/>
            </a:lnRef>
            <a:fillRef idx="0">
              <a:schemeClr val="accent5"/>
            </a:fillRef>
            <a:effectRef idx="1">
              <a:schemeClr val="accent5"/>
            </a:effectRef>
            <a:fontRef idx="minor">
              <a:schemeClr val="tx1"/>
            </a:fontRef>
          </p:style>
        </p:cxnSp>
      </p:grpSp>
      <p:sp>
        <p:nvSpPr>
          <p:cNvPr id="57" name="CuadroTexto 56"/>
          <p:cNvSpPr txBox="1">
            <a:spLocks noChangeArrowheads="1"/>
          </p:cNvSpPr>
          <p:nvPr/>
        </p:nvSpPr>
        <p:spPr bwMode="auto">
          <a:xfrm>
            <a:off x="173849" y="6141683"/>
            <a:ext cx="28280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s-ES" altLang="es-BO" sz="1200" dirty="0"/>
              <a:t>Fuente: Unidad de Bioestadística 2023</a:t>
            </a:r>
            <a:endParaRPr lang="es-BO" altLang="es-BO" sz="1200" dirty="0"/>
          </a:p>
        </p:txBody>
      </p:sp>
      <p:sp>
        <p:nvSpPr>
          <p:cNvPr id="59" name="Flecha arriba 58"/>
          <p:cNvSpPr/>
          <p:nvPr/>
        </p:nvSpPr>
        <p:spPr>
          <a:xfrm>
            <a:off x="9967447" y="2216356"/>
            <a:ext cx="1566745" cy="3775295"/>
          </a:xfrm>
          <a:prstGeom prst="upArrow">
            <a:avLst>
              <a:gd name="adj1" fmla="val 62713"/>
              <a:gd name="adj2" fmla="val 50000"/>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BO" dirty="0"/>
          </a:p>
        </p:txBody>
      </p:sp>
      <p:sp>
        <p:nvSpPr>
          <p:cNvPr id="60" name="CuadroTexto 59"/>
          <p:cNvSpPr txBox="1"/>
          <p:nvPr/>
        </p:nvSpPr>
        <p:spPr>
          <a:xfrm rot="16200000">
            <a:off x="9134838" y="3778120"/>
            <a:ext cx="3358796" cy="923330"/>
          </a:xfrm>
          <a:prstGeom prst="rect">
            <a:avLst/>
          </a:prstGeom>
          <a:noFill/>
        </p:spPr>
        <p:txBody>
          <a:bodyPr wrap="square" rtlCol="0">
            <a:spAutoFit/>
          </a:bodyPr>
          <a:lstStyle/>
          <a:p>
            <a:pPr algn="ctr"/>
            <a:r>
              <a:rPr lang="es-ES" dirty="0">
                <a:solidFill>
                  <a:schemeClr val="bg1"/>
                </a:solidFill>
              </a:rPr>
              <a:t>PORCENTAJE PROMEDIO DE CRECIMIENTO ANUAL DEL 10%</a:t>
            </a:r>
            <a:endParaRPr lang="es-BO" dirty="0">
              <a:solidFill>
                <a:schemeClr val="bg1"/>
              </a:solidFill>
            </a:endParaRPr>
          </a:p>
        </p:txBody>
      </p:sp>
      <p:sp>
        <p:nvSpPr>
          <p:cNvPr id="61" name="CuadroTexto 60"/>
          <p:cNvSpPr txBox="1"/>
          <p:nvPr/>
        </p:nvSpPr>
        <p:spPr>
          <a:xfrm>
            <a:off x="573963" y="459353"/>
            <a:ext cx="537544"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62" name="Rectángulo 1"/>
          <p:cNvSpPr>
            <a:spLocks noChangeArrowheads="1"/>
          </p:cNvSpPr>
          <p:nvPr/>
        </p:nvSpPr>
        <p:spPr bwMode="auto">
          <a:xfrm>
            <a:off x="1379545" y="362051"/>
            <a:ext cx="98857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latin typeface="Century Gothic" panose="020B0502020202020204" pitchFamily="34" charset="0"/>
              </a:rPr>
              <a:t>FORTALECER LA GESTIÓN Y DESARROLLO INSTITUCIONAL PARA  </a:t>
            </a:r>
            <a:r>
              <a:rPr lang="es-ES" sz="2000" b="1" dirty="0" smtClean="0">
                <a:latin typeface="Century Gothic" panose="020B0502020202020204" pitchFamily="34" charset="0"/>
              </a:rPr>
              <a:t>ALCANZAR </a:t>
            </a:r>
            <a:r>
              <a:rPr lang="es-ES" sz="2000" b="1" dirty="0">
                <a:latin typeface="Century Gothic" panose="020B0502020202020204" pitchFamily="34" charset="0"/>
              </a:rPr>
              <a:t>MAYOR GRADO DE EFICACIA, EFICIENCIA Y </a:t>
            </a:r>
            <a:r>
              <a:rPr lang="es-ES" sz="2000" b="1" dirty="0" smtClean="0">
                <a:latin typeface="Century Gothic" panose="020B0502020202020204" pitchFamily="34" charset="0"/>
              </a:rPr>
              <a:t>ECONOMÍA</a:t>
            </a:r>
            <a:endPar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63" name="Rectángulo 1"/>
          <p:cNvSpPr>
            <a:spLocks noChangeArrowheads="1"/>
          </p:cNvSpPr>
          <p:nvPr/>
        </p:nvSpPr>
        <p:spPr bwMode="auto">
          <a:xfrm rot="16200000">
            <a:off x="-1636497" y="3470494"/>
            <a:ext cx="4672982" cy="369332"/>
          </a:xfrm>
          <a:prstGeom prst="rect">
            <a:avLst/>
          </a:prstGeom>
          <a:solidFill>
            <a:schemeClr val="accent2"/>
          </a:solidFill>
        </p:spPr>
        <p:txBody>
          <a:bodyPr wrap="square" rtlCol="0">
            <a:spAutoFit/>
          </a:bodyPr>
          <a:lstStyle/>
          <a:p>
            <a:pPr algn="ctr"/>
            <a:r>
              <a:rPr lang="es-ES" altLang="es-BO" b="1" dirty="0">
                <a:solidFill>
                  <a:schemeClr val="bg1"/>
                </a:solidFill>
              </a:rPr>
              <a:t>AFILIACIONES</a:t>
            </a:r>
            <a:endParaRPr lang="es-BO" altLang="es-BO" b="1" dirty="0">
              <a:solidFill>
                <a:schemeClr val="bg1"/>
              </a:solidFill>
            </a:endParaRPr>
          </a:p>
        </p:txBody>
      </p:sp>
    </p:spTree>
    <p:extLst>
      <p:ext uri="{BB962C8B-B14F-4D97-AF65-F5344CB8AC3E}">
        <p14:creationId xmlns:p14="http://schemas.microsoft.com/office/powerpoint/2010/main" val="41738925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73963" y="459353"/>
            <a:ext cx="526175"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3" name="Rectángulo 1"/>
          <p:cNvSpPr>
            <a:spLocks noChangeArrowheads="1"/>
          </p:cNvSpPr>
          <p:nvPr/>
        </p:nvSpPr>
        <p:spPr bwMode="auto">
          <a:xfrm>
            <a:off x="1379545" y="362051"/>
            <a:ext cx="988577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latin typeface="Century Gothic" panose="020B0502020202020204" pitchFamily="34" charset="0"/>
              </a:rPr>
              <a:t>FORTALECER LA GESTIÓN Y DESARROLLO INSTITUCIONAL PARA  </a:t>
            </a:r>
            <a:r>
              <a:rPr lang="es-ES" sz="2000" b="1" dirty="0" smtClean="0">
                <a:latin typeface="Century Gothic" panose="020B0502020202020204" pitchFamily="34" charset="0"/>
              </a:rPr>
              <a:t>ALCANZAR </a:t>
            </a:r>
            <a:r>
              <a:rPr lang="es-ES" sz="2000" b="1" dirty="0">
                <a:latin typeface="Century Gothic" panose="020B0502020202020204" pitchFamily="34" charset="0"/>
              </a:rPr>
              <a:t>MAYOR GRADO DE EFICACIA, EFICIENCIA Y </a:t>
            </a:r>
            <a:r>
              <a:rPr lang="es-ES" sz="2000" b="1" dirty="0" smtClean="0">
                <a:latin typeface="Century Gothic" panose="020B0502020202020204" pitchFamily="34" charset="0"/>
              </a:rPr>
              <a:t>ECONOMÍA</a:t>
            </a:r>
            <a:endPar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Rectángulo redondeado 3"/>
          <p:cNvSpPr/>
          <p:nvPr/>
        </p:nvSpPr>
        <p:spPr>
          <a:xfrm>
            <a:off x="573963" y="1223846"/>
            <a:ext cx="11127607" cy="746343"/>
          </a:xfrm>
          <a:prstGeom prst="roundRect">
            <a:avLst>
              <a:gd name="adj" fmla="val 23383"/>
            </a:avLst>
          </a:prstGeom>
          <a:solidFill>
            <a:schemeClr val="accent2"/>
          </a:solidFill>
          <a:ln>
            <a:noFill/>
          </a:ln>
        </p:spPr>
        <p:txBody>
          <a:bodyPr wrap="square">
            <a:spAutoFit/>
          </a:bodyPr>
          <a:lstStyle/>
          <a:p>
            <a:pPr algn="ctr"/>
            <a:r>
              <a:rPr lang="es-ES" dirty="0">
                <a:solidFill>
                  <a:schemeClr val="bg1"/>
                </a:solidFill>
              </a:rPr>
              <a:t>GARANTIZAR EL ACCESO DE SUS ASEGURADOS(AS) AL SEGURO SOCIAL DE CORTO PLAZO A TRAVES DE ÑA AFILIACIÓN DE LOS TRABAJADORES APORTANTES A LA CBES</a:t>
            </a:r>
            <a:endParaRPr lang="es-BO" sz="1600" dirty="0">
              <a:solidFill>
                <a:schemeClr val="bg1"/>
              </a:solidFill>
            </a:endParaRPr>
          </a:p>
        </p:txBody>
      </p:sp>
      <p:sp>
        <p:nvSpPr>
          <p:cNvPr id="5" name="Rectángulo 1"/>
          <p:cNvSpPr>
            <a:spLocks noChangeArrowheads="1"/>
          </p:cNvSpPr>
          <p:nvPr/>
        </p:nvSpPr>
        <p:spPr bwMode="auto">
          <a:xfrm rot="16200000">
            <a:off x="-1203397" y="3928726"/>
            <a:ext cx="3924052" cy="369332"/>
          </a:xfrm>
          <a:prstGeom prst="rect">
            <a:avLst/>
          </a:prstGeom>
          <a:solidFill>
            <a:schemeClr val="accent2"/>
          </a:solidFill>
        </p:spPr>
        <p:txBody>
          <a:bodyPr wrap="square" rtlCol="0">
            <a:spAutoFit/>
          </a:bodyPr>
          <a:lstStyle/>
          <a:p>
            <a:pPr algn="ctr"/>
            <a:r>
              <a:rPr lang="es-ES" altLang="es-BO" b="1" dirty="0">
                <a:solidFill>
                  <a:schemeClr val="bg1"/>
                </a:solidFill>
              </a:rPr>
              <a:t>AFILIACIONES</a:t>
            </a:r>
            <a:endParaRPr lang="es-BO" altLang="es-BO" b="1" dirty="0">
              <a:solidFill>
                <a:schemeClr val="bg1"/>
              </a:solidFill>
            </a:endParaRPr>
          </a:p>
        </p:txBody>
      </p:sp>
      <p:sp>
        <p:nvSpPr>
          <p:cNvPr id="6" name="Rectángulo 5"/>
          <p:cNvSpPr/>
          <p:nvPr/>
        </p:nvSpPr>
        <p:spPr>
          <a:xfrm>
            <a:off x="1617881" y="3529113"/>
            <a:ext cx="4307766" cy="707886"/>
          </a:xfrm>
          <a:prstGeom prst="rect">
            <a:avLst/>
          </a:prstGeom>
          <a:solidFill>
            <a:schemeClr val="accent2"/>
          </a:solidFill>
        </p:spPr>
        <p:txBody>
          <a:bodyPr wrap="square" rtlCol="0">
            <a:spAutoFit/>
          </a:bodyPr>
          <a:lstStyle/>
          <a:p>
            <a:pPr algn="ctr"/>
            <a:r>
              <a:rPr lang="es-ES" sz="2000" dirty="0">
                <a:solidFill>
                  <a:schemeClr val="bg1"/>
                </a:solidFill>
              </a:rPr>
              <a:t>BRIGADAS MÓVILES DE AFILIACIÓN </a:t>
            </a:r>
            <a:endParaRPr lang="es-BO" dirty="0">
              <a:solidFill>
                <a:schemeClr val="bg1"/>
              </a:solidFill>
            </a:endParaRPr>
          </a:p>
        </p:txBody>
      </p:sp>
      <p:sp>
        <p:nvSpPr>
          <p:cNvPr id="8" name="Rectángulo 7"/>
          <p:cNvSpPr/>
          <p:nvPr/>
        </p:nvSpPr>
        <p:spPr>
          <a:xfrm>
            <a:off x="6137767" y="5614854"/>
            <a:ext cx="5337600" cy="369332"/>
          </a:xfrm>
          <a:prstGeom prst="rect">
            <a:avLst/>
          </a:prstGeom>
        </p:spPr>
        <p:txBody>
          <a:bodyPr wrap="square">
            <a:spAutoFit/>
          </a:bodyPr>
          <a:lstStyle/>
          <a:p>
            <a:pPr marL="285750" indent="-285750" algn="just">
              <a:buFont typeface="Wingdings" panose="05000000000000000000" pitchFamily="2" charset="2"/>
              <a:buChar char="ü"/>
            </a:pPr>
            <a:r>
              <a:rPr lang="es-ES" dirty="0">
                <a:ea typeface="Times New Roman" panose="02020603050405020304" pitchFamily="18" charset="0"/>
                <a:cs typeface="Arial" panose="020B0604020202020204" pitchFamily="34" charset="0"/>
              </a:rPr>
              <a:t>AFILIACIÓN DE MANERA ÁGIL Y </a:t>
            </a:r>
            <a:r>
              <a:rPr lang="es-ES" dirty="0">
                <a:solidFill>
                  <a:schemeClr val="accent6">
                    <a:lumMod val="50000"/>
                  </a:schemeClr>
                </a:solidFill>
              </a:rPr>
              <a:t>OPORTUNA</a:t>
            </a:r>
            <a:endParaRPr lang="es-BO" dirty="0">
              <a:solidFill>
                <a:schemeClr val="accent6">
                  <a:lumMod val="50000"/>
                </a:schemeClr>
              </a:solidFill>
            </a:endParaRPr>
          </a:p>
        </p:txBody>
      </p:sp>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b="29608"/>
          <a:stretch/>
        </p:blipFill>
        <p:spPr>
          <a:xfrm>
            <a:off x="6908051" y="2151366"/>
            <a:ext cx="3797031" cy="3207340"/>
          </a:xfrm>
          <a:prstGeom prst="rect">
            <a:avLst/>
          </a:prstGeom>
        </p:spPr>
      </p:pic>
    </p:spTree>
    <p:extLst>
      <p:ext uri="{BB962C8B-B14F-4D97-AF65-F5344CB8AC3E}">
        <p14:creationId xmlns:p14="http://schemas.microsoft.com/office/powerpoint/2010/main" val="28071337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64549" y="719961"/>
            <a:ext cx="4994807" cy="400110"/>
          </a:xfrm>
          <a:prstGeom prst="rect">
            <a:avLst/>
          </a:prstGeom>
          <a:solidFill>
            <a:schemeClr val="accent2"/>
          </a:solidFill>
        </p:spPr>
        <p:txBody>
          <a:bodyPr wrap="square" rtlCol="0">
            <a:spAutoFit/>
          </a:bodyPr>
          <a:lstStyle/>
          <a:p>
            <a:pPr algn="ctr"/>
            <a:r>
              <a:rPr lang="es-ES" sz="2000" dirty="0">
                <a:solidFill>
                  <a:schemeClr val="bg1"/>
                </a:solidFill>
              </a:rPr>
              <a:t>BRIGADAS MÓVILES DE AFILIACIÓN </a:t>
            </a:r>
            <a:endParaRPr lang="es-BO" dirty="0">
              <a:solidFill>
                <a:schemeClr val="bg1"/>
              </a:solidFill>
            </a:endParaRPr>
          </a:p>
        </p:txBody>
      </p:sp>
      <p:sp>
        <p:nvSpPr>
          <p:cNvPr id="5" name="Rectángulo 1"/>
          <p:cNvSpPr>
            <a:spLocks noChangeArrowheads="1"/>
          </p:cNvSpPr>
          <p:nvPr/>
        </p:nvSpPr>
        <p:spPr bwMode="auto">
          <a:xfrm rot="16200000">
            <a:off x="-1461344" y="3526811"/>
            <a:ext cx="4727881" cy="369332"/>
          </a:xfrm>
          <a:prstGeom prst="rect">
            <a:avLst/>
          </a:prstGeom>
          <a:solidFill>
            <a:schemeClr val="accent2"/>
          </a:solidFill>
        </p:spPr>
        <p:txBody>
          <a:bodyPr wrap="square" rtlCol="0">
            <a:spAutoFit/>
          </a:bodyPr>
          <a:lstStyle/>
          <a:p>
            <a:pPr algn="ctr"/>
            <a:r>
              <a:rPr lang="es-ES" altLang="es-BO" b="1" dirty="0">
                <a:solidFill>
                  <a:schemeClr val="bg1"/>
                </a:solidFill>
              </a:rPr>
              <a:t>AFILIACIONES</a:t>
            </a:r>
            <a:endParaRPr lang="es-BO" altLang="es-BO" b="1" dirty="0">
              <a:solidFill>
                <a:schemeClr val="bg1"/>
              </a:solidFill>
            </a:endParaRPr>
          </a:p>
        </p:txBody>
      </p:sp>
      <p:sp>
        <p:nvSpPr>
          <p:cNvPr id="8" name="Rectángulo redondeado 7"/>
          <p:cNvSpPr/>
          <p:nvPr/>
        </p:nvSpPr>
        <p:spPr>
          <a:xfrm>
            <a:off x="8309904" y="1153210"/>
            <a:ext cx="3579546" cy="1066205"/>
          </a:xfrm>
          <a:prstGeom prst="roundRect">
            <a:avLst>
              <a:gd name="adj" fmla="val 23383"/>
            </a:avLst>
          </a:prstGeom>
          <a:solidFill>
            <a:schemeClr val="accent2"/>
          </a:solidFill>
          <a:ln>
            <a:noFill/>
          </a:ln>
        </p:spPr>
        <p:txBody>
          <a:bodyPr wrap="square">
            <a:spAutoFit/>
          </a:bodyPr>
          <a:lstStyle/>
          <a:p>
            <a:pPr algn="ctr"/>
            <a:r>
              <a:rPr lang="es-ES" b="1" dirty="0">
                <a:solidFill>
                  <a:schemeClr val="bg1"/>
                </a:solidFill>
              </a:rPr>
              <a:t>COTIZANTES NO AFILIADOS	 </a:t>
            </a:r>
            <a:br>
              <a:rPr lang="es-ES" b="1" dirty="0">
                <a:solidFill>
                  <a:schemeClr val="bg1"/>
                </a:solidFill>
              </a:rPr>
            </a:br>
            <a:r>
              <a:rPr lang="es-ES" b="1" dirty="0">
                <a:solidFill>
                  <a:schemeClr val="bg1"/>
                </a:solidFill>
              </a:rPr>
              <a:t>MINISTERIO DE </a:t>
            </a:r>
            <a:r>
              <a:rPr lang="es-ES" b="1" dirty="0" smtClean="0">
                <a:solidFill>
                  <a:schemeClr val="bg1"/>
                </a:solidFill>
              </a:rPr>
              <a:t>SALUD Y DEPORTES</a:t>
            </a:r>
            <a:endParaRPr lang="es-BO" sz="1600" dirty="0">
              <a:solidFill>
                <a:schemeClr val="bg1"/>
              </a:solidFill>
            </a:endParaRPr>
          </a:p>
        </p:txBody>
      </p:sp>
      <p:grpSp>
        <p:nvGrpSpPr>
          <p:cNvPr id="30" name="Grupo 29"/>
          <p:cNvGrpSpPr/>
          <p:nvPr/>
        </p:nvGrpSpPr>
        <p:grpSpPr>
          <a:xfrm>
            <a:off x="1542358" y="1506731"/>
            <a:ext cx="6618218" cy="4568687"/>
            <a:chOff x="1542358" y="1506731"/>
            <a:chExt cx="6618218" cy="4568687"/>
          </a:xfrm>
        </p:grpSpPr>
        <p:pic>
          <p:nvPicPr>
            <p:cNvPr id="11" name="Imagen 10">
              <a:extLst>
                <a:ext uri="{FF2B5EF4-FFF2-40B4-BE49-F238E27FC236}">
                  <a16:creationId xmlns:a16="http://schemas.microsoft.com/office/drawing/2014/main" id="{7BBB0076-0BB0-AE69-1307-E76FFA1F9632}"/>
                </a:ext>
              </a:extLst>
            </p:cNvPr>
            <p:cNvPicPr>
              <a:picLocks noChangeAspect="1"/>
            </p:cNvPicPr>
            <p:nvPr/>
          </p:nvPicPr>
          <p:blipFill rotWithShape="1">
            <a:blip r:embed="rId2">
              <a:extLst>
                <a:ext uri="{28A0092B-C50C-407E-A947-70E740481C1C}">
                  <a14:useLocalDpi xmlns:a14="http://schemas.microsoft.com/office/drawing/2010/main" val="0"/>
                </a:ext>
              </a:extLst>
            </a:blip>
            <a:srcRect l="20231" t="5484" r="21494" b="2821"/>
            <a:stretch/>
          </p:blipFill>
          <p:spPr>
            <a:xfrm>
              <a:off x="2618818" y="1912923"/>
              <a:ext cx="4965260" cy="4076721"/>
            </a:xfrm>
            <a:prstGeom prst="rect">
              <a:avLst/>
            </a:prstGeom>
          </p:spPr>
        </p:pic>
        <p:sp>
          <p:nvSpPr>
            <p:cNvPr id="12" name="Elipse 11">
              <a:extLst>
                <a:ext uri="{FF2B5EF4-FFF2-40B4-BE49-F238E27FC236}">
                  <a16:creationId xmlns:a16="http://schemas.microsoft.com/office/drawing/2014/main" id="{B09079BE-1AB4-4E0C-36A2-69ACCEC597F9}"/>
                </a:ext>
              </a:extLst>
            </p:cNvPr>
            <p:cNvSpPr/>
            <p:nvPr/>
          </p:nvSpPr>
          <p:spPr>
            <a:xfrm>
              <a:off x="1615787" y="3387190"/>
              <a:ext cx="669039" cy="5027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rPr>
                <a:t>175</a:t>
              </a:r>
              <a:endParaRPr lang="es-BO" sz="1200" b="1" dirty="0">
                <a:solidFill>
                  <a:schemeClr val="tx1"/>
                </a:solidFill>
              </a:endParaRPr>
            </a:p>
          </p:txBody>
        </p:sp>
        <p:sp>
          <p:nvSpPr>
            <p:cNvPr id="13" name="Elipse 12">
              <a:extLst>
                <a:ext uri="{FF2B5EF4-FFF2-40B4-BE49-F238E27FC236}">
                  <a16:creationId xmlns:a16="http://schemas.microsoft.com/office/drawing/2014/main" id="{343663C3-505F-6B90-CAFB-93F7249E917E}"/>
                </a:ext>
              </a:extLst>
            </p:cNvPr>
            <p:cNvSpPr/>
            <p:nvPr/>
          </p:nvSpPr>
          <p:spPr>
            <a:xfrm>
              <a:off x="3040783" y="1506731"/>
              <a:ext cx="669039" cy="5027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rPr>
                <a:t>20</a:t>
              </a:r>
              <a:endParaRPr lang="es-BO" sz="1200" b="1" dirty="0">
                <a:solidFill>
                  <a:schemeClr val="tx1"/>
                </a:solidFill>
              </a:endParaRPr>
            </a:p>
          </p:txBody>
        </p:sp>
        <p:sp>
          <p:nvSpPr>
            <p:cNvPr id="14" name="Elipse 13">
              <a:extLst>
                <a:ext uri="{FF2B5EF4-FFF2-40B4-BE49-F238E27FC236}">
                  <a16:creationId xmlns:a16="http://schemas.microsoft.com/office/drawing/2014/main" id="{48632E17-6129-E1E6-EB32-9FD1B2A8683D}"/>
                </a:ext>
              </a:extLst>
            </p:cNvPr>
            <p:cNvSpPr/>
            <p:nvPr/>
          </p:nvSpPr>
          <p:spPr>
            <a:xfrm>
              <a:off x="5844109" y="1735007"/>
              <a:ext cx="669039" cy="5027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rPr>
                <a:t>185</a:t>
              </a:r>
              <a:endParaRPr lang="es-BO" sz="1200" b="1" dirty="0">
                <a:solidFill>
                  <a:schemeClr val="tx1"/>
                </a:solidFill>
              </a:endParaRPr>
            </a:p>
          </p:txBody>
        </p:sp>
        <p:sp>
          <p:nvSpPr>
            <p:cNvPr id="15" name="Elipse 14">
              <a:extLst>
                <a:ext uri="{FF2B5EF4-FFF2-40B4-BE49-F238E27FC236}">
                  <a16:creationId xmlns:a16="http://schemas.microsoft.com/office/drawing/2014/main" id="{201C72F4-1685-B0DB-3F7A-70BD062AE695}"/>
                </a:ext>
              </a:extLst>
            </p:cNvPr>
            <p:cNvSpPr/>
            <p:nvPr/>
          </p:nvSpPr>
          <p:spPr>
            <a:xfrm>
              <a:off x="7491537" y="2960279"/>
              <a:ext cx="669039" cy="5027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rPr>
                <a:t>522</a:t>
              </a:r>
              <a:endParaRPr lang="es-BO" sz="1200" b="1" dirty="0">
                <a:solidFill>
                  <a:schemeClr val="tx1"/>
                </a:solidFill>
              </a:endParaRPr>
            </a:p>
          </p:txBody>
        </p:sp>
        <p:sp>
          <p:nvSpPr>
            <p:cNvPr id="16" name="Elipse 15">
              <a:extLst>
                <a:ext uri="{FF2B5EF4-FFF2-40B4-BE49-F238E27FC236}">
                  <a16:creationId xmlns:a16="http://schemas.microsoft.com/office/drawing/2014/main" id="{524ECE29-B1CF-A7CD-BAF0-33403410760E}"/>
                </a:ext>
              </a:extLst>
            </p:cNvPr>
            <p:cNvSpPr/>
            <p:nvPr/>
          </p:nvSpPr>
          <p:spPr>
            <a:xfrm>
              <a:off x="1542358" y="4182120"/>
              <a:ext cx="669039" cy="5027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rPr>
                <a:t>53</a:t>
              </a:r>
              <a:endParaRPr lang="es-BO" sz="1200" b="1" dirty="0">
                <a:solidFill>
                  <a:schemeClr val="tx1"/>
                </a:solidFill>
              </a:endParaRPr>
            </a:p>
          </p:txBody>
        </p:sp>
        <p:sp>
          <p:nvSpPr>
            <p:cNvPr id="17" name="Elipse 16">
              <a:extLst>
                <a:ext uri="{FF2B5EF4-FFF2-40B4-BE49-F238E27FC236}">
                  <a16:creationId xmlns:a16="http://schemas.microsoft.com/office/drawing/2014/main" id="{1707222D-1EB1-D70D-1EF2-44746D9E7A35}"/>
                </a:ext>
              </a:extLst>
            </p:cNvPr>
            <p:cNvSpPr/>
            <p:nvPr/>
          </p:nvSpPr>
          <p:spPr>
            <a:xfrm>
              <a:off x="1570002" y="4892841"/>
              <a:ext cx="669039" cy="5027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rPr>
                <a:t>59</a:t>
              </a:r>
              <a:endParaRPr lang="es-BO" sz="1200" b="1" dirty="0">
                <a:solidFill>
                  <a:schemeClr val="tx1"/>
                </a:solidFill>
              </a:endParaRPr>
            </a:p>
          </p:txBody>
        </p:sp>
        <p:sp>
          <p:nvSpPr>
            <p:cNvPr id="18" name="Elipse 17">
              <a:extLst>
                <a:ext uri="{FF2B5EF4-FFF2-40B4-BE49-F238E27FC236}">
                  <a16:creationId xmlns:a16="http://schemas.microsoft.com/office/drawing/2014/main" id="{0D7D62E5-6473-0D5B-07F9-1B851479F37E}"/>
                </a:ext>
              </a:extLst>
            </p:cNvPr>
            <p:cNvSpPr/>
            <p:nvPr/>
          </p:nvSpPr>
          <p:spPr>
            <a:xfrm>
              <a:off x="1713765" y="2431319"/>
              <a:ext cx="669039" cy="5027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rPr>
                <a:t>170</a:t>
              </a:r>
              <a:endParaRPr lang="es-BO" sz="1200" b="1" dirty="0">
                <a:solidFill>
                  <a:schemeClr val="tx1"/>
                </a:solidFill>
              </a:endParaRPr>
            </a:p>
          </p:txBody>
        </p:sp>
        <p:sp>
          <p:nvSpPr>
            <p:cNvPr id="19" name="Elipse 18">
              <a:extLst>
                <a:ext uri="{FF2B5EF4-FFF2-40B4-BE49-F238E27FC236}">
                  <a16:creationId xmlns:a16="http://schemas.microsoft.com/office/drawing/2014/main" id="{D35A11A6-0290-1DF8-FDBC-969675CCA646}"/>
                </a:ext>
              </a:extLst>
            </p:cNvPr>
            <p:cNvSpPr/>
            <p:nvPr/>
          </p:nvSpPr>
          <p:spPr>
            <a:xfrm>
              <a:off x="7198770" y="5101297"/>
              <a:ext cx="669039" cy="5027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rPr>
                <a:t>175</a:t>
              </a:r>
              <a:endParaRPr lang="es-BO" sz="1200" b="1" dirty="0">
                <a:solidFill>
                  <a:schemeClr val="tx1"/>
                </a:solidFill>
              </a:endParaRPr>
            </a:p>
          </p:txBody>
        </p:sp>
        <p:sp>
          <p:nvSpPr>
            <p:cNvPr id="20" name="Elipse 19">
              <a:extLst>
                <a:ext uri="{FF2B5EF4-FFF2-40B4-BE49-F238E27FC236}">
                  <a16:creationId xmlns:a16="http://schemas.microsoft.com/office/drawing/2014/main" id="{F4DC4D89-4819-DFDD-AA20-6D876086ACF1}"/>
                </a:ext>
              </a:extLst>
            </p:cNvPr>
            <p:cNvSpPr/>
            <p:nvPr/>
          </p:nvSpPr>
          <p:spPr>
            <a:xfrm>
              <a:off x="5844109" y="5572714"/>
              <a:ext cx="669039" cy="5027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dirty="0">
                  <a:solidFill>
                    <a:schemeClr val="tx1"/>
                  </a:solidFill>
                </a:rPr>
                <a:t>81</a:t>
              </a:r>
              <a:endParaRPr lang="es-BO" sz="1200" b="1" dirty="0">
                <a:solidFill>
                  <a:schemeClr val="tx1"/>
                </a:solidFill>
              </a:endParaRPr>
            </a:p>
          </p:txBody>
        </p:sp>
        <p:cxnSp>
          <p:nvCxnSpPr>
            <p:cNvPr id="21" name="Conector recto de flecha 20">
              <a:extLst>
                <a:ext uri="{FF2B5EF4-FFF2-40B4-BE49-F238E27FC236}">
                  <a16:creationId xmlns:a16="http://schemas.microsoft.com/office/drawing/2014/main" id="{948665B2-542F-96E8-02FD-17B7257C40A6}"/>
                </a:ext>
              </a:extLst>
            </p:cNvPr>
            <p:cNvCxnSpPr>
              <a:stCxn id="18" idx="5"/>
            </p:cNvCxnSpPr>
            <p:nvPr/>
          </p:nvCxnSpPr>
          <p:spPr>
            <a:xfrm>
              <a:off x="2284825" y="2860404"/>
              <a:ext cx="755958" cy="4073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07A2153F-302A-C6DD-A763-C882B8F1D3DD}"/>
                </a:ext>
              </a:extLst>
            </p:cNvPr>
            <p:cNvCxnSpPr>
              <a:cxnSpLocks/>
            </p:cNvCxnSpPr>
            <p:nvPr/>
          </p:nvCxnSpPr>
          <p:spPr>
            <a:xfrm>
              <a:off x="2201417" y="4417733"/>
              <a:ext cx="966535" cy="1674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C9AECAA0-1804-B846-D6CE-96E47954F80C}"/>
                </a:ext>
              </a:extLst>
            </p:cNvPr>
            <p:cNvCxnSpPr>
              <a:cxnSpLocks/>
              <a:stCxn id="17" idx="6"/>
            </p:cNvCxnSpPr>
            <p:nvPr/>
          </p:nvCxnSpPr>
          <p:spPr>
            <a:xfrm>
              <a:off x="2239041" y="5144193"/>
              <a:ext cx="102291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401C1D33-9CF3-778C-12A1-DC52A93B2C22}"/>
                </a:ext>
              </a:extLst>
            </p:cNvPr>
            <p:cNvCxnSpPr>
              <a:cxnSpLocks/>
              <a:stCxn id="20" idx="1"/>
            </p:cNvCxnSpPr>
            <p:nvPr/>
          </p:nvCxnSpPr>
          <p:spPr>
            <a:xfrm flipH="1" flipV="1">
              <a:off x="5551058" y="5407469"/>
              <a:ext cx="391030" cy="2388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a:extLst>
                <a:ext uri="{FF2B5EF4-FFF2-40B4-BE49-F238E27FC236}">
                  <a16:creationId xmlns:a16="http://schemas.microsoft.com/office/drawing/2014/main" id="{2B96E65D-86A1-4FF9-D26E-621BBD4EF0CF}"/>
                </a:ext>
              </a:extLst>
            </p:cNvPr>
            <p:cNvCxnSpPr>
              <a:cxnSpLocks/>
            </p:cNvCxnSpPr>
            <p:nvPr/>
          </p:nvCxnSpPr>
          <p:spPr>
            <a:xfrm flipH="1" flipV="1">
              <a:off x="5616411" y="5199569"/>
              <a:ext cx="1576922" cy="1530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a:extLst>
                <a:ext uri="{FF2B5EF4-FFF2-40B4-BE49-F238E27FC236}">
                  <a16:creationId xmlns:a16="http://schemas.microsoft.com/office/drawing/2014/main" id="{AD140E20-C60C-2869-4EBC-D694B8D0FD36}"/>
                </a:ext>
              </a:extLst>
            </p:cNvPr>
            <p:cNvCxnSpPr>
              <a:cxnSpLocks/>
              <a:stCxn id="15" idx="3"/>
            </p:cNvCxnSpPr>
            <p:nvPr/>
          </p:nvCxnSpPr>
          <p:spPr>
            <a:xfrm flipH="1">
              <a:off x="6402863" y="3389364"/>
              <a:ext cx="1186653" cy="4987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856E87E4-C7F5-9CE7-FB4B-619627C1C8B4}"/>
                </a:ext>
              </a:extLst>
            </p:cNvPr>
            <p:cNvCxnSpPr>
              <a:cxnSpLocks/>
              <a:stCxn id="14" idx="3"/>
            </p:cNvCxnSpPr>
            <p:nvPr/>
          </p:nvCxnSpPr>
          <p:spPr>
            <a:xfrm flipH="1">
              <a:off x="4766930" y="2164093"/>
              <a:ext cx="1175158" cy="5046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C6B09438-6CCE-6F69-96FF-6B8021725D89}"/>
                </a:ext>
              </a:extLst>
            </p:cNvPr>
            <p:cNvCxnSpPr>
              <a:cxnSpLocks/>
            </p:cNvCxnSpPr>
            <p:nvPr/>
          </p:nvCxnSpPr>
          <p:spPr>
            <a:xfrm>
              <a:off x="3459983" y="2005123"/>
              <a:ext cx="111330" cy="2433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EB4E3A2B-7EF9-9962-35E5-175BEE9FC868}"/>
                </a:ext>
              </a:extLst>
            </p:cNvPr>
            <p:cNvCxnSpPr>
              <a:cxnSpLocks/>
            </p:cNvCxnSpPr>
            <p:nvPr/>
          </p:nvCxnSpPr>
          <p:spPr>
            <a:xfrm>
              <a:off x="2283254" y="3691652"/>
              <a:ext cx="1751793" cy="3761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1" name="Imagen 30">
            <a:extLst>
              <a:ext uri="{FF2B5EF4-FFF2-40B4-BE49-F238E27FC236}">
                <a16:creationId xmlns:a16="http://schemas.microsoft.com/office/drawing/2014/main" id="{EFEC4A7B-8029-F8EE-804A-68E364A587E3}"/>
              </a:ext>
            </a:extLst>
          </p:cNvPr>
          <p:cNvPicPr>
            <a:picLocks noChangeAspect="1"/>
          </p:cNvPicPr>
          <p:nvPr/>
        </p:nvPicPr>
        <p:blipFill>
          <a:blip r:embed="rId3"/>
          <a:stretch>
            <a:fillRect/>
          </a:stretch>
        </p:blipFill>
        <p:spPr>
          <a:xfrm>
            <a:off x="8309904" y="2164093"/>
            <a:ext cx="3558590" cy="2937204"/>
          </a:xfrm>
          <a:prstGeom prst="rect">
            <a:avLst/>
          </a:prstGeom>
        </p:spPr>
      </p:pic>
    </p:spTree>
    <p:extLst>
      <p:ext uri="{BB962C8B-B14F-4D97-AF65-F5344CB8AC3E}">
        <p14:creationId xmlns:p14="http://schemas.microsoft.com/office/powerpoint/2010/main" val="10622368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15662" y="427004"/>
            <a:ext cx="4778234" cy="400110"/>
          </a:xfrm>
          <a:prstGeom prst="rect">
            <a:avLst/>
          </a:prstGeom>
          <a:solidFill>
            <a:schemeClr val="accent2"/>
          </a:solidFill>
        </p:spPr>
        <p:txBody>
          <a:bodyPr wrap="square" rtlCol="0">
            <a:spAutoFit/>
          </a:bodyPr>
          <a:lstStyle/>
          <a:p>
            <a:pPr algn="ctr"/>
            <a:r>
              <a:rPr lang="es-ES" sz="2000" dirty="0">
                <a:solidFill>
                  <a:schemeClr val="bg1"/>
                </a:solidFill>
              </a:rPr>
              <a:t>BRIGADAS MÓVILES DE AFILIACIÓN </a:t>
            </a:r>
            <a:endParaRPr lang="es-BO" dirty="0">
              <a:solidFill>
                <a:schemeClr val="bg1"/>
              </a:solidFill>
            </a:endParaRPr>
          </a:p>
        </p:txBody>
      </p:sp>
      <p:sp>
        <p:nvSpPr>
          <p:cNvPr id="5" name="Rectángulo 1"/>
          <p:cNvSpPr>
            <a:spLocks noChangeArrowheads="1"/>
          </p:cNvSpPr>
          <p:nvPr/>
        </p:nvSpPr>
        <p:spPr bwMode="auto">
          <a:xfrm rot="16200000">
            <a:off x="-1997803" y="3425876"/>
            <a:ext cx="5396261" cy="369332"/>
          </a:xfrm>
          <a:prstGeom prst="rect">
            <a:avLst/>
          </a:prstGeom>
          <a:solidFill>
            <a:schemeClr val="accent2"/>
          </a:solidFill>
        </p:spPr>
        <p:txBody>
          <a:bodyPr wrap="square" rtlCol="0">
            <a:spAutoFit/>
          </a:bodyPr>
          <a:lstStyle/>
          <a:p>
            <a:pPr algn="ctr"/>
            <a:r>
              <a:rPr lang="es-ES" altLang="es-BO" b="1" dirty="0">
                <a:solidFill>
                  <a:schemeClr val="bg1"/>
                </a:solidFill>
              </a:rPr>
              <a:t>AFILIACIONES</a:t>
            </a:r>
            <a:endParaRPr lang="es-BO" altLang="es-BO" b="1" dirty="0">
              <a:solidFill>
                <a:schemeClr val="bg1"/>
              </a:solidFill>
            </a:endParaRPr>
          </a:p>
        </p:txBody>
      </p:sp>
      <p:sp>
        <p:nvSpPr>
          <p:cNvPr id="6" name="Rectángulo 5"/>
          <p:cNvSpPr/>
          <p:nvPr/>
        </p:nvSpPr>
        <p:spPr>
          <a:xfrm>
            <a:off x="4407083" y="1455317"/>
            <a:ext cx="2237463" cy="1477328"/>
          </a:xfrm>
          <a:prstGeom prst="rect">
            <a:avLst/>
          </a:prstGeom>
        </p:spPr>
        <p:txBody>
          <a:bodyPr wrap="square">
            <a:spAutoFit/>
          </a:bodyPr>
          <a:lstStyle/>
          <a:p>
            <a:pPr marL="285750" indent="-285750" algn="just">
              <a:buFont typeface="Wingdings" panose="05000000000000000000" pitchFamily="2" charset="2"/>
              <a:buChar char="ü"/>
            </a:pPr>
            <a:r>
              <a:rPr lang="es-ES" dirty="0"/>
              <a:t>COCHABAMBA: Chapare, Montero</a:t>
            </a:r>
          </a:p>
          <a:p>
            <a:pPr marL="285750" indent="-285750">
              <a:buFont typeface="Wingdings" panose="05000000000000000000" pitchFamily="2" charset="2"/>
              <a:buChar char="ü"/>
            </a:pPr>
            <a:r>
              <a:rPr lang="es-ES" dirty="0">
                <a:cs typeface="Arial" panose="020B0604020202020204" pitchFamily="34" charset="0"/>
              </a:rPr>
              <a:t>SANTA CRUZ: Montero</a:t>
            </a:r>
          </a:p>
        </p:txBody>
      </p:sp>
      <p:sp>
        <p:nvSpPr>
          <p:cNvPr id="7" name="Rectángulo 6"/>
          <p:cNvSpPr/>
          <p:nvPr/>
        </p:nvSpPr>
        <p:spPr>
          <a:xfrm>
            <a:off x="6509938" y="964961"/>
            <a:ext cx="2003484" cy="3139321"/>
          </a:xfrm>
          <a:prstGeom prst="rect">
            <a:avLst/>
          </a:prstGeom>
        </p:spPr>
        <p:txBody>
          <a:bodyPr wrap="square">
            <a:spAutoFit/>
          </a:bodyPr>
          <a:lstStyle/>
          <a:p>
            <a:pPr marL="285750" indent="-285750" algn="just">
              <a:buFont typeface="Wingdings" panose="05000000000000000000" pitchFamily="2" charset="2"/>
              <a:buChar char="ü"/>
            </a:pPr>
            <a:r>
              <a:rPr lang="es-ES" dirty="0"/>
              <a:t>BENI: Guayaramerin, Riberalta</a:t>
            </a:r>
          </a:p>
          <a:p>
            <a:pPr marL="285750" indent="-285750" algn="just">
              <a:buFont typeface="Wingdings" panose="05000000000000000000" pitchFamily="2" charset="2"/>
              <a:buChar char="ü"/>
            </a:pPr>
            <a:r>
              <a:rPr lang="es-ES" dirty="0">
                <a:cs typeface="Arial" panose="020B0604020202020204" pitchFamily="34" charset="0"/>
              </a:rPr>
              <a:t>TARIJA: Bermejo, San Lorenzo, Villamontes</a:t>
            </a:r>
          </a:p>
          <a:p>
            <a:pPr marL="285750" indent="-285750" algn="just">
              <a:buFont typeface="Wingdings" panose="05000000000000000000" pitchFamily="2" charset="2"/>
              <a:buChar char="ü"/>
            </a:pPr>
            <a:r>
              <a:rPr lang="es-ES" dirty="0">
                <a:cs typeface="Arial" panose="020B0604020202020204" pitchFamily="34" charset="0"/>
              </a:rPr>
              <a:t>POTOSI: Tupiza, Llallagua y Villazón</a:t>
            </a:r>
          </a:p>
        </p:txBody>
      </p:sp>
      <p:sp>
        <p:nvSpPr>
          <p:cNvPr id="8" name="Rectángulo 7"/>
          <p:cNvSpPr/>
          <p:nvPr/>
        </p:nvSpPr>
        <p:spPr>
          <a:xfrm>
            <a:off x="8577032" y="3975251"/>
            <a:ext cx="1793114" cy="1200329"/>
          </a:xfrm>
          <a:prstGeom prst="rect">
            <a:avLst/>
          </a:prstGeom>
        </p:spPr>
        <p:txBody>
          <a:bodyPr wrap="square">
            <a:spAutoFit/>
          </a:bodyPr>
          <a:lstStyle/>
          <a:p>
            <a:pPr marL="285750" indent="-285750" algn="just">
              <a:buFont typeface="Wingdings" panose="05000000000000000000" pitchFamily="2" charset="2"/>
              <a:buChar char="ü"/>
            </a:pPr>
            <a:r>
              <a:rPr lang="es-ES" dirty="0"/>
              <a:t>ORURO: Challapata, Caracollo y Huanuni</a:t>
            </a:r>
            <a:endParaRPr lang="es-ES" dirty="0">
              <a:cs typeface="Arial" panose="020B0604020202020204" pitchFamily="34" charset="0"/>
            </a:endParaRPr>
          </a:p>
        </p:txBody>
      </p:sp>
      <p:graphicFrame>
        <p:nvGraphicFramePr>
          <p:cNvPr id="9" name="Gráfico 8"/>
          <p:cNvGraphicFramePr>
            <a:graphicFrameLocks/>
          </p:cNvGraphicFramePr>
          <p:nvPr>
            <p:extLst>
              <p:ext uri="{D42A27DB-BD31-4B8C-83A1-F6EECF244321}">
                <p14:modId xmlns:p14="http://schemas.microsoft.com/office/powerpoint/2010/main" val="172646017"/>
              </p:ext>
            </p:extLst>
          </p:nvPr>
        </p:nvGraphicFramePr>
        <p:xfrm>
          <a:off x="884994" y="2736694"/>
          <a:ext cx="11104737" cy="3677444"/>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ángulo 9"/>
          <p:cNvSpPr/>
          <p:nvPr/>
        </p:nvSpPr>
        <p:spPr>
          <a:xfrm>
            <a:off x="2538207" y="1065788"/>
            <a:ext cx="2003484" cy="2308324"/>
          </a:xfrm>
          <a:prstGeom prst="rect">
            <a:avLst/>
          </a:prstGeom>
        </p:spPr>
        <p:txBody>
          <a:bodyPr wrap="square">
            <a:spAutoFit/>
          </a:bodyPr>
          <a:lstStyle/>
          <a:p>
            <a:pPr marL="285750" indent="-285750" algn="just">
              <a:buFont typeface="Wingdings" panose="05000000000000000000" pitchFamily="2" charset="2"/>
              <a:buChar char="ü"/>
            </a:pPr>
            <a:r>
              <a:rPr lang="es-ES" dirty="0"/>
              <a:t>SANTA CRUZ: Montero</a:t>
            </a:r>
          </a:p>
          <a:p>
            <a:pPr marL="285750" indent="-285750" algn="just">
              <a:buFont typeface="Wingdings" panose="05000000000000000000" pitchFamily="2" charset="2"/>
              <a:buChar char="ü"/>
            </a:pPr>
            <a:r>
              <a:rPr lang="es-ES" dirty="0">
                <a:cs typeface="Arial" panose="020B0604020202020204" pitchFamily="34" charset="0"/>
              </a:rPr>
              <a:t>BENI: Guayaramerin, Riberalta</a:t>
            </a:r>
          </a:p>
          <a:p>
            <a:pPr marL="285750" indent="-285750" algn="just">
              <a:buFont typeface="Wingdings" panose="05000000000000000000" pitchFamily="2" charset="2"/>
              <a:buChar char="ü"/>
            </a:pPr>
            <a:r>
              <a:rPr lang="es-ES" dirty="0">
                <a:cs typeface="Arial" panose="020B0604020202020204" pitchFamily="34" charset="0"/>
              </a:rPr>
              <a:t>PANDO: Cobija</a:t>
            </a:r>
          </a:p>
          <a:p>
            <a:pPr marL="285750" indent="-285750" algn="just">
              <a:buFont typeface="Wingdings" panose="05000000000000000000" pitchFamily="2" charset="2"/>
              <a:buChar char="ü"/>
            </a:pPr>
            <a:r>
              <a:rPr lang="es-ES" dirty="0">
                <a:cs typeface="Arial" panose="020B0604020202020204" pitchFamily="34" charset="0"/>
              </a:rPr>
              <a:t>POTOSI</a:t>
            </a:r>
          </a:p>
        </p:txBody>
      </p:sp>
      <p:sp>
        <p:nvSpPr>
          <p:cNvPr id="11" name="Rectángulo 10"/>
          <p:cNvSpPr/>
          <p:nvPr/>
        </p:nvSpPr>
        <p:spPr>
          <a:xfrm>
            <a:off x="6074875" y="457782"/>
            <a:ext cx="5695628" cy="369332"/>
          </a:xfrm>
          <a:prstGeom prst="rect">
            <a:avLst/>
          </a:prstGeom>
          <a:solidFill>
            <a:schemeClr val="accent2"/>
          </a:solidFill>
          <a:ln>
            <a:noFill/>
          </a:ln>
        </p:spPr>
        <p:txBody>
          <a:bodyPr wrap="square">
            <a:spAutoFit/>
          </a:bodyPr>
          <a:lstStyle/>
          <a:p>
            <a:pPr algn="ctr"/>
            <a:r>
              <a:rPr lang="es-ES" b="1" dirty="0">
                <a:solidFill>
                  <a:schemeClr val="bg1"/>
                </a:solidFill>
              </a:rPr>
              <a:t>METAS PROYECTADAS 2024</a:t>
            </a:r>
            <a:endParaRPr lang="es-BO" sz="1600" dirty="0">
              <a:solidFill>
                <a:schemeClr val="bg1"/>
              </a:solidFill>
            </a:endParaRPr>
          </a:p>
        </p:txBody>
      </p:sp>
    </p:spTree>
    <p:extLst>
      <p:ext uri="{BB962C8B-B14F-4D97-AF65-F5344CB8AC3E}">
        <p14:creationId xmlns:p14="http://schemas.microsoft.com/office/powerpoint/2010/main" val="38563683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rot="16200000">
            <a:off x="3330182" y="3035910"/>
            <a:ext cx="5766078" cy="400110"/>
          </a:xfrm>
          <a:prstGeom prst="rect">
            <a:avLst/>
          </a:prstGeom>
          <a:solidFill>
            <a:schemeClr val="accent2"/>
          </a:solidFill>
        </p:spPr>
        <p:txBody>
          <a:bodyPr wrap="square" rtlCol="0">
            <a:spAutoFit/>
          </a:bodyPr>
          <a:lstStyle/>
          <a:p>
            <a:pPr algn="ctr"/>
            <a:r>
              <a:rPr lang="es-ES" sz="2000" dirty="0">
                <a:solidFill>
                  <a:schemeClr val="bg1"/>
                </a:solidFill>
              </a:rPr>
              <a:t>BRIGADAS MÓVILES DE AFILIACIÓN </a:t>
            </a:r>
            <a:endParaRPr lang="es-BO" dirty="0">
              <a:solidFill>
                <a:schemeClr val="bg1"/>
              </a:solidFill>
            </a:endParaRPr>
          </a:p>
        </p:txBody>
      </p:sp>
      <p:sp>
        <p:nvSpPr>
          <p:cNvPr id="6" name="Rectángulo redondeado 5"/>
          <p:cNvSpPr/>
          <p:nvPr/>
        </p:nvSpPr>
        <p:spPr>
          <a:xfrm>
            <a:off x="417095" y="5692522"/>
            <a:ext cx="4062205" cy="426482"/>
          </a:xfrm>
          <a:prstGeom prst="roundRect">
            <a:avLst>
              <a:gd name="adj" fmla="val 23383"/>
            </a:avLst>
          </a:prstGeom>
          <a:solidFill>
            <a:schemeClr val="accent2"/>
          </a:solidFill>
          <a:ln>
            <a:noFill/>
          </a:ln>
        </p:spPr>
        <p:txBody>
          <a:bodyPr wrap="square">
            <a:spAutoFit/>
          </a:bodyPr>
          <a:lstStyle/>
          <a:p>
            <a:pPr algn="ctr"/>
            <a:r>
              <a:rPr lang="es-ES" b="1" dirty="0">
                <a:solidFill>
                  <a:schemeClr val="bg1"/>
                </a:solidFill>
              </a:rPr>
              <a:t>SANTA CRUZ - MONTERO</a:t>
            </a:r>
            <a:endParaRPr lang="es-BO" sz="1600" dirty="0">
              <a:solidFill>
                <a:schemeClr val="bg1"/>
              </a:solidFill>
            </a:endParaRPr>
          </a:p>
        </p:txBody>
      </p:sp>
      <p:sp>
        <p:nvSpPr>
          <p:cNvPr id="7" name="Rectángulo redondeado 6"/>
          <p:cNvSpPr/>
          <p:nvPr/>
        </p:nvSpPr>
        <p:spPr>
          <a:xfrm>
            <a:off x="7784891" y="5692522"/>
            <a:ext cx="4062205" cy="426482"/>
          </a:xfrm>
          <a:prstGeom prst="roundRect">
            <a:avLst>
              <a:gd name="adj" fmla="val 23383"/>
            </a:avLst>
          </a:prstGeom>
          <a:solidFill>
            <a:schemeClr val="accent2"/>
          </a:solidFill>
          <a:ln>
            <a:noFill/>
          </a:ln>
        </p:spPr>
        <p:txBody>
          <a:bodyPr wrap="square">
            <a:spAutoFit/>
          </a:bodyPr>
          <a:lstStyle/>
          <a:p>
            <a:pPr algn="ctr"/>
            <a:r>
              <a:rPr lang="es-ES" b="1" dirty="0">
                <a:solidFill>
                  <a:schemeClr val="bg1"/>
                </a:solidFill>
              </a:rPr>
              <a:t>BENI - RIBERALTA</a:t>
            </a:r>
            <a:endParaRPr lang="es-BO" sz="1600" dirty="0">
              <a:solidFill>
                <a:schemeClr val="bg1"/>
              </a:solidFill>
            </a:endParaRPr>
          </a:p>
        </p:txBody>
      </p:sp>
      <p:pic>
        <p:nvPicPr>
          <p:cNvPr id="9" name="Imagen 8">
            <a:extLst>
              <a:ext uri="{FF2B5EF4-FFF2-40B4-BE49-F238E27FC236}">
                <a16:creationId xmlns:a16="http://schemas.microsoft.com/office/drawing/2014/main" id="{3748DA74-F4EE-3A7A-0489-8E9FE66D47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210" y="1499566"/>
            <a:ext cx="5366051" cy="2756306"/>
          </a:xfrm>
          <a:prstGeom prst="rect">
            <a:avLst/>
          </a:prstGeom>
        </p:spPr>
      </p:pic>
      <p:sp>
        <p:nvSpPr>
          <p:cNvPr id="10" name="Rectángulo redondeado 9"/>
          <p:cNvSpPr/>
          <p:nvPr/>
        </p:nvSpPr>
        <p:spPr>
          <a:xfrm>
            <a:off x="3137010" y="4643855"/>
            <a:ext cx="2391496" cy="746343"/>
          </a:xfrm>
          <a:prstGeom prst="roundRect">
            <a:avLst>
              <a:gd name="adj" fmla="val 23383"/>
            </a:avLst>
          </a:prstGeom>
          <a:noFill/>
          <a:ln>
            <a:noFill/>
          </a:ln>
        </p:spPr>
        <p:txBody>
          <a:bodyPr wrap="square">
            <a:spAutoFit/>
          </a:bodyPr>
          <a:lstStyle/>
          <a:p>
            <a:pPr algn="ctr"/>
            <a:r>
              <a:rPr lang="es-ES" b="1" dirty="0">
                <a:solidFill>
                  <a:schemeClr val="accent4">
                    <a:lumMod val="75000"/>
                  </a:schemeClr>
                </a:solidFill>
              </a:rPr>
              <a:t>82 AFILIADOS EN UNA JORNADA</a:t>
            </a:r>
            <a:endParaRPr lang="es-BO" sz="1600" dirty="0">
              <a:solidFill>
                <a:schemeClr val="accent4">
                  <a:lumMod val="75000"/>
                </a:schemeClr>
              </a:solidFill>
            </a:endParaRPr>
          </a:p>
        </p:txBody>
      </p:sp>
      <p:pic>
        <p:nvPicPr>
          <p:cNvPr id="11" name="Imagen 10">
            <a:extLst>
              <a:ext uri="{FF2B5EF4-FFF2-40B4-BE49-F238E27FC236}">
                <a16:creationId xmlns:a16="http://schemas.microsoft.com/office/drawing/2014/main" id="{D2282DCA-ABB2-CAEF-E62D-B7303CBA87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3276" y="1480742"/>
            <a:ext cx="5433820" cy="2775130"/>
          </a:xfrm>
          <a:prstGeom prst="rect">
            <a:avLst/>
          </a:prstGeom>
        </p:spPr>
      </p:pic>
      <p:sp>
        <p:nvSpPr>
          <p:cNvPr id="12" name="Rectángulo redondeado 11"/>
          <p:cNvSpPr/>
          <p:nvPr/>
        </p:nvSpPr>
        <p:spPr>
          <a:xfrm>
            <a:off x="9455600" y="4643856"/>
            <a:ext cx="2391496" cy="746343"/>
          </a:xfrm>
          <a:prstGeom prst="roundRect">
            <a:avLst>
              <a:gd name="adj" fmla="val 23383"/>
            </a:avLst>
          </a:prstGeom>
          <a:noFill/>
          <a:ln>
            <a:noFill/>
          </a:ln>
        </p:spPr>
        <p:txBody>
          <a:bodyPr wrap="square">
            <a:spAutoFit/>
          </a:bodyPr>
          <a:lstStyle/>
          <a:p>
            <a:pPr algn="ctr"/>
            <a:r>
              <a:rPr lang="es-ES" b="1" dirty="0">
                <a:solidFill>
                  <a:schemeClr val="accent4">
                    <a:lumMod val="75000"/>
                  </a:schemeClr>
                </a:solidFill>
              </a:rPr>
              <a:t>79 AFILIADOS EN UNA JORNADA</a:t>
            </a:r>
            <a:endParaRPr lang="es-BO" sz="1600" dirty="0">
              <a:solidFill>
                <a:schemeClr val="accent4">
                  <a:lumMod val="75000"/>
                </a:schemeClr>
              </a:solidFill>
            </a:endParaRPr>
          </a:p>
        </p:txBody>
      </p:sp>
    </p:spTree>
    <p:extLst>
      <p:ext uri="{BB962C8B-B14F-4D97-AF65-F5344CB8AC3E}">
        <p14:creationId xmlns:p14="http://schemas.microsoft.com/office/powerpoint/2010/main" val="14657470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CuadroTexto 69">
            <a:extLst>
              <a:ext uri="{FF2B5EF4-FFF2-40B4-BE49-F238E27FC236}">
                <a16:creationId xmlns:a16="http://schemas.microsoft.com/office/drawing/2014/main" id="{1761D45B-10C0-A048-955D-BAC888D650AF}"/>
              </a:ext>
            </a:extLst>
          </p:cNvPr>
          <p:cNvSpPr txBox="1"/>
          <p:nvPr/>
        </p:nvSpPr>
        <p:spPr>
          <a:xfrm>
            <a:off x="2880231" y="297122"/>
            <a:ext cx="6096056" cy="477054"/>
          </a:xfrm>
          <a:prstGeom prst="rect">
            <a:avLst/>
          </a:prstGeom>
          <a:noFill/>
        </p:spPr>
        <p:txBody>
          <a:bodyPr wrap="square" rtlCol="0">
            <a:spAutoFit/>
          </a:bodyPr>
          <a:lstStyle/>
          <a:p>
            <a:pPr algn="ctr"/>
            <a:r>
              <a:rPr lang="es-BO" sz="2500" b="1" dirty="0">
                <a:solidFill>
                  <a:schemeClr val="bg1">
                    <a:lumMod val="50000"/>
                  </a:schemeClr>
                </a:solidFill>
                <a:latin typeface="Century Gothic" panose="020B0502020202020204" pitchFamily="34" charset="0"/>
              </a:rPr>
              <a:t>PLAN DE GESTIÓN 2022 - 2025</a:t>
            </a:r>
          </a:p>
        </p:txBody>
      </p:sp>
      <p:sp>
        <p:nvSpPr>
          <p:cNvPr id="71" name="CuadroTexto 70">
            <a:extLst>
              <a:ext uri="{FF2B5EF4-FFF2-40B4-BE49-F238E27FC236}">
                <a16:creationId xmlns:a16="http://schemas.microsoft.com/office/drawing/2014/main" id="{1761D45B-10C0-A048-955D-BAC888D650AF}"/>
              </a:ext>
            </a:extLst>
          </p:cNvPr>
          <p:cNvSpPr txBox="1"/>
          <p:nvPr/>
        </p:nvSpPr>
        <p:spPr>
          <a:xfrm>
            <a:off x="3825588" y="798727"/>
            <a:ext cx="3994173" cy="477054"/>
          </a:xfrm>
          <a:prstGeom prst="rect">
            <a:avLst/>
          </a:prstGeom>
          <a:noFill/>
        </p:spPr>
        <p:txBody>
          <a:bodyPr wrap="square" rtlCol="0">
            <a:spAutoFit/>
          </a:bodyPr>
          <a:lstStyle/>
          <a:p>
            <a:pPr algn="ctr"/>
            <a:r>
              <a:rPr lang="es-BO" sz="2500" b="1" dirty="0">
                <a:solidFill>
                  <a:schemeClr val="bg1">
                    <a:lumMod val="50000"/>
                  </a:schemeClr>
                </a:solidFill>
                <a:latin typeface="Century Gothic" panose="020B0502020202020204" pitchFamily="34" charset="0"/>
              </a:rPr>
              <a:t>RUTA CRÍTICA</a:t>
            </a:r>
          </a:p>
        </p:txBody>
      </p:sp>
      <p:sp>
        <p:nvSpPr>
          <p:cNvPr id="74" name="Google Shape;298;p14"/>
          <p:cNvSpPr>
            <a:spLocks/>
          </p:cNvSpPr>
          <p:nvPr/>
        </p:nvSpPr>
        <p:spPr bwMode="auto">
          <a:xfrm>
            <a:off x="962818" y="1325396"/>
            <a:ext cx="2778125" cy="635000"/>
          </a:xfrm>
          <a:custGeom>
            <a:avLst/>
            <a:gdLst>
              <a:gd name="T0" fmla="*/ 674 w 758"/>
              <a:gd name="T1" fmla="*/ 173 h 173"/>
              <a:gd name="T2" fmla="*/ 8 w 758"/>
              <a:gd name="T3" fmla="*/ 173 h 173"/>
              <a:gd name="T4" fmla="*/ 0 w 758"/>
              <a:gd name="T5" fmla="*/ 167 h 173"/>
              <a:gd name="T6" fmla="*/ 0 w 758"/>
              <a:gd name="T7" fmla="*/ 5 h 173"/>
              <a:gd name="T8" fmla="*/ 8 w 758"/>
              <a:gd name="T9" fmla="*/ 0 h 173"/>
              <a:gd name="T10" fmla="*/ 674 w 758"/>
              <a:gd name="T11" fmla="*/ 0 h 173"/>
              <a:gd name="T12" fmla="*/ 680 w 758"/>
              <a:gd name="T13" fmla="*/ 2 h 173"/>
              <a:gd name="T14" fmla="*/ 756 w 758"/>
              <a:gd name="T15" fmla="*/ 83 h 173"/>
              <a:gd name="T16" fmla="*/ 756 w 758"/>
              <a:gd name="T17" fmla="*/ 89 h 173"/>
              <a:gd name="T18" fmla="*/ 680 w 758"/>
              <a:gd name="T19" fmla="*/ 170 h 173"/>
              <a:gd name="T20" fmla="*/ 674 w 758"/>
              <a:gd name="T21"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8" h="173" extrusionOk="0">
                <a:moveTo>
                  <a:pt x="674" y="173"/>
                </a:moveTo>
                <a:cubicBezTo>
                  <a:pt x="8" y="173"/>
                  <a:pt x="8" y="173"/>
                  <a:pt x="8" y="173"/>
                </a:cubicBezTo>
                <a:cubicBezTo>
                  <a:pt x="4" y="173"/>
                  <a:pt x="0" y="170"/>
                  <a:pt x="0" y="167"/>
                </a:cubicBezTo>
                <a:cubicBezTo>
                  <a:pt x="0" y="5"/>
                  <a:pt x="0" y="5"/>
                  <a:pt x="0" y="5"/>
                </a:cubicBezTo>
                <a:cubicBezTo>
                  <a:pt x="0" y="2"/>
                  <a:pt x="4" y="0"/>
                  <a:pt x="8" y="0"/>
                </a:cubicBezTo>
                <a:cubicBezTo>
                  <a:pt x="674" y="0"/>
                  <a:pt x="674" y="0"/>
                  <a:pt x="674" y="0"/>
                </a:cubicBezTo>
                <a:cubicBezTo>
                  <a:pt x="677" y="0"/>
                  <a:pt x="679" y="1"/>
                  <a:pt x="680" y="2"/>
                </a:cubicBezTo>
                <a:cubicBezTo>
                  <a:pt x="756" y="83"/>
                  <a:pt x="756" y="83"/>
                  <a:pt x="756" y="83"/>
                </a:cubicBezTo>
                <a:cubicBezTo>
                  <a:pt x="758" y="85"/>
                  <a:pt x="758" y="87"/>
                  <a:pt x="756" y="89"/>
                </a:cubicBezTo>
                <a:cubicBezTo>
                  <a:pt x="680" y="170"/>
                  <a:pt x="680" y="170"/>
                  <a:pt x="680" y="170"/>
                </a:cubicBezTo>
                <a:cubicBezTo>
                  <a:pt x="679" y="172"/>
                  <a:pt x="677" y="173"/>
                  <a:pt x="674" y="173"/>
                </a:cubicBezTo>
                <a:close/>
              </a:path>
            </a:pathLst>
          </a:custGeom>
          <a:solidFill>
            <a:srgbClr val="23929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endParaRPr lang="en-US" dirty="0"/>
          </a:p>
        </p:txBody>
      </p:sp>
      <p:sp>
        <p:nvSpPr>
          <p:cNvPr id="75" name="Google Shape;299;p14"/>
          <p:cNvSpPr>
            <a:spLocks/>
          </p:cNvSpPr>
          <p:nvPr/>
        </p:nvSpPr>
        <p:spPr bwMode="auto">
          <a:xfrm>
            <a:off x="3598068" y="1325396"/>
            <a:ext cx="2760663" cy="635000"/>
          </a:xfrm>
          <a:custGeom>
            <a:avLst/>
            <a:gdLst>
              <a:gd name="T0" fmla="*/ 669 w 753"/>
              <a:gd name="T1" fmla="*/ 173 h 173"/>
              <a:gd name="T2" fmla="*/ 10 w 753"/>
              <a:gd name="T3" fmla="*/ 173 h 173"/>
              <a:gd name="T4" fmla="*/ 3 w 753"/>
              <a:gd name="T5" fmla="*/ 164 h 173"/>
              <a:gd name="T6" fmla="*/ 73 w 753"/>
              <a:gd name="T7" fmla="*/ 89 h 173"/>
              <a:gd name="T8" fmla="*/ 73 w 753"/>
              <a:gd name="T9" fmla="*/ 83 h 173"/>
              <a:gd name="T10" fmla="*/ 3 w 753"/>
              <a:gd name="T11" fmla="*/ 8 h 173"/>
              <a:gd name="T12" fmla="*/ 10 w 753"/>
              <a:gd name="T13" fmla="*/ 0 h 173"/>
              <a:gd name="T14" fmla="*/ 669 w 753"/>
              <a:gd name="T15" fmla="*/ 0 h 173"/>
              <a:gd name="T16" fmla="*/ 675 w 753"/>
              <a:gd name="T17" fmla="*/ 2 h 173"/>
              <a:gd name="T18" fmla="*/ 751 w 753"/>
              <a:gd name="T19" fmla="*/ 83 h 173"/>
              <a:gd name="T20" fmla="*/ 751 w 753"/>
              <a:gd name="T21" fmla="*/ 89 h 173"/>
              <a:gd name="T22" fmla="*/ 675 w 753"/>
              <a:gd name="T23" fmla="*/ 170 h 173"/>
              <a:gd name="T24" fmla="*/ 669 w 753"/>
              <a:gd name="T25"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3" h="173" extrusionOk="0">
                <a:moveTo>
                  <a:pt x="669" y="173"/>
                </a:moveTo>
                <a:cubicBezTo>
                  <a:pt x="10" y="173"/>
                  <a:pt x="10" y="173"/>
                  <a:pt x="10" y="173"/>
                </a:cubicBezTo>
                <a:cubicBezTo>
                  <a:pt x="3" y="173"/>
                  <a:pt x="0" y="168"/>
                  <a:pt x="3" y="164"/>
                </a:cubicBezTo>
                <a:cubicBezTo>
                  <a:pt x="73" y="89"/>
                  <a:pt x="73" y="89"/>
                  <a:pt x="73" y="89"/>
                </a:cubicBezTo>
                <a:cubicBezTo>
                  <a:pt x="75" y="87"/>
                  <a:pt x="75" y="85"/>
                  <a:pt x="73" y="83"/>
                </a:cubicBezTo>
                <a:cubicBezTo>
                  <a:pt x="3" y="8"/>
                  <a:pt x="3" y="8"/>
                  <a:pt x="3" y="8"/>
                </a:cubicBezTo>
                <a:cubicBezTo>
                  <a:pt x="0" y="4"/>
                  <a:pt x="3" y="0"/>
                  <a:pt x="10" y="0"/>
                </a:cubicBezTo>
                <a:cubicBezTo>
                  <a:pt x="669" y="0"/>
                  <a:pt x="669" y="0"/>
                  <a:pt x="669" y="0"/>
                </a:cubicBezTo>
                <a:cubicBezTo>
                  <a:pt x="671" y="0"/>
                  <a:pt x="674" y="1"/>
                  <a:pt x="675" y="2"/>
                </a:cubicBezTo>
                <a:cubicBezTo>
                  <a:pt x="751" y="83"/>
                  <a:pt x="751" y="83"/>
                  <a:pt x="751" y="83"/>
                </a:cubicBezTo>
                <a:cubicBezTo>
                  <a:pt x="753" y="85"/>
                  <a:pt x="753" y="87"/>
                  <a:pt x="751" y="89"/>
                </a:cubicBezTo>
                <a:cubicBezTo>
                  <a:pt x="675" y="170"/>
                  <a:pt x="675" y="170"/>
                  <a:pt x="675" y="170"/>
                </a:cubicBezTo>
                <a:cubicBezTo>
                  <a:pt x="674" y="172"/>
                  <a:pt x="671" y="173"/>
                  <a:pt x="669" y="173"/>
                </a:cubicBezTo>
                <a:close/>
              </a:path>
            </a:pathLst>
          </a:custGeom>
          <a:solidFill>
            <a:srgbClr val="61605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endParaRPr lang="en-US" dirty="0"/>
          </a:p>
        </p:txBody>
      </p:sp>
      <p:sp>
        <p:nvSpPr>
          <p:cNvPr id="76" name="Google Shape;300;p14"/>
          <p:cNvSpPr>
            <a:spLocks/>
          </p:cNvSpPr>
          <p:nvPr/>
        </p:nvSpPr>
        <p:spPr bwMode="auto">
          <a:xfrm>
            <a:off x="6215856" y="1325396"/>
            <a:ext cx="2760662" cy="635000"/>
          </a:xfrm>
          <a:custGeom>
            <a:avLst/>
            <a:gdLst>
              <a:gd name="T0" fmla="*/ 669 w 753"/>
              <a:gd name="T1" fmla="*/ 173 h 173"/>
              <a:gd name="T2" fmla="*/ 9 w 753"/>
              <a:gd name="T3" fmla="*/ 173 h 173"/>
              <a:gd name="T4" fmla="*/ 3 w 753"/>
              <a:gd name="T5" fmla="*/ 164 h 173"/>
              <a:gd name="T6" fmla="*/ 73 w 753"/>
              <a:gd name="T7" fmla="*/ 89 h 173"/>
              <a:gd name="T8" fmla="*/ 73 w 753"/>
              <a:gd name="T9" fmla="*/ 83 h 173"/>
              <a:gd name="T10" fmla="*/ 3 w 753"/>
              <a:gd name="T11" fmla="*/ 8 h 173"/>
              <a:gd name="T12" fmla="*/ 9 w 753"/>
              <a:gd name="T13" fmla="*/ 0 h 173"/>
              <a:gd name="T14" fmla="*/ 669 w 753"/>
              <a:gd name="T15" fmla="*/ 0 h 173"/>
              <a:gd name="T16" fmla="*/ 675 w 753"/>
              <a:gd name="T17" fmla="*/ 2 h 173"/>
              <a:gd name="T18" fmla="*/ 751 w 753"/>
              <a:gd name="T19" fmla="*/ 83 h 173"/>
              <a:gd name="T20" fmla="*/ 751 w 753"/>
              <a:gd name="T21" fmla="*/ 89 h 173"/>
              <a:gd name="T22" fmla="*/ 675 w 753"/>
              <a:gd name="T23" fmla="*/ 170 h 173"/>
              <a:gd name="T24" fmla="*/ 669 w 753"/>
              <a:gd name="T25"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3" h="173" extrusionOk="0">
                <a:moveTo>
                  <a:pt x="669" y="173"/>
                </a:moveTo>
                <a:cubicBezTo>
                  <a:pt x="9" y="173"/>
                  <a:pt x="9" y="173"/>
                  <a:pt x="9" y="173"/>
                </a:cubicBezTo>
                <a:cubicBezTo>
                  <a:pt x="3" y="173"/>
                  <a:pt x="0" y="168"/>
                  <a:pt x="3" y="164"/>
                </a:cubicBezTo>
                <a:cubicBezTo>
                  <a:pt x="73" y="89"/>
                  <a:pt x="73" y="89"/>
                  <a:pt x="73" y="89"/>
                </a:cubicBezTo>
                <a:cubicBezTo>
                  <a:pt x="75" y="87"/>
                  <a:pt x="75" y="85"/>
                  <a:pt x="73" y="83"/>
                </a:cubicBezTo>
                <a:cubicBezTo>
                  <a:pt x="3" y="8"/>
                  <a:pt x="3" y="8"/>
                  <a:pt x="3" y="8"/>
                </a:cubicBezTo>
                <a:cubicBezTo>
                  <a:pt x="0" y="4"/>
                  <a:pt x="3" y="0"/>
                  <a:pt x="9" y="0"/>
                </a:cubicBezTo>
                <a:cubicBezTo>
                  <a:pt x="669" y="0"/>
                  <a:pt x="669" y="0"/>
                  <a:pt x="669" y="0"/>
                </a:cubicBezTo>
                <a:cubicBezTo>
                  <a:pt x="671" y="0"/>
                  <a:pt x="674" y="1"/>
                  <a:pt x="675" y="2"/>
                </a:cubicBezTo>
                <a:cubicBezTo>
                  <a:pt x="751" y="83"/>
                  <a:pt x="751" y="83"/>
                  <a:pt x="751" y="83"/>
                </a:cubicBezTo>
                <a:cubicBezTo>
                  <a:pt x="753" y="85"/>
                  <a:pt x="753" y="87"/>
                  <a:pt x="751" y="89"/>
                </a:cubicBezTo>
                <a:cubicBezTo>
                  <a:pt x="675" y="170"/>
                  <a:pt x="675" y="170"/>
                  <a:pt x="675" y="170"/>
                </a:cubicBezTo>
                <a:cubicBezTo>
                  <a:pt x="674" y="172"/>
                  <a:pt x="671" y="173"/>
                  <a:pt x="669" y="173"/>
                </a:cubicBezTo>
                <a:close/>
              </a:path>
            </a:pathLst>
          </a:custGeom>
          <a:solidFill>
            <a:schemeClr val="bg1">
              <a:lumMod val="65000"/>
            </a:schemeClr>
          </a:solidFill>
          <a:ln>
            <a:noFill/>
          </a:ln>
        </p:spPr>
        <p:txBody>
          <a:bodyPr lIns="91425" tIns="45700" rIns="91425" bIns="4570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endParaRPr lang="en-US" dirty="0"/>
          </a:p>
        </p:txBody>
      </p:sp>
      <p:sp>
        <p:nvSpPr>
          <p:cNvPr id="77" name="Google Shape;302;p14"/>
          <p:cNvSpPr txBox="1">
            <a:spLocks noChangeArrowheads="1"/>
          </p:cNvSpPr>
          <p:nvPr/>
        </p:nvSpPr>
        <p:spPr bwMode="auto">
          <a:xfrm>
            <a:off x="1459706" y="1238083"/>
            <a:ext cx="1573212"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eaLnBrk="1" hangingPunct="1">
              <a:buClr>
                <a:srgbClr val="23929E"/>
              </a:buClr>
              <a:buSzPts val="5100"/>
              <a:buFont typeface="Open Sans Semibold" panose="020B0706030804020204" pitchFamily="34" charset="0"/>
              <a:buNone/>
            </a:pPr>
            <a:r>
              <a:rPr lang="en-US" altLang="en-US" sz="5100" b="1" dirty="0">
                <a:solidFill>
                  <a:schemeClr val="bg1"/>
                </a:solidFill>
                <a:latin typeface="Open Sans Semibold" panose="020B0706030804020204" pitchFamily="34" charset="0"/>
                <a:cs typeface="Open Sans Semibold" panose="020B0706030804020204" pitchFamily="34" charset="0"/>
                <a:sym typeface="Open Sans Semibold" panose="020B0706030804020204" pitchFamily="34" charset="0"/>
              </a:rPr>
              <a:t>2022</a:t>
            </a:r>
            <a:endParaRPr lang="en-US" altLang="en-US" dirty="0">
              <a:solidFill>
                <a:schemeClr val="bg1"/>
              </a:solidFill>
            </a:endParaRPr>
          </a:p>
        </p:txBody>
      </p:sp>
      <p:sp>
        <p:nvSpPr>
          <p:cNvPr id="78" name="Google Shape;303;p14"/>
          <p:cNvSpPr txBox="1">
            <a:spLocks noChangeArrowheads="1"/>
          </p:cNvSpPr>
          <p:nvPr/>
        </p:nvSpPr>
        <p:spPr bwMode="auto">
          <a:xfrm>
            <a:off x="4098131" y="1238083"/>
            <a:ext cx="154305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eaLnBrk="1" hangingPunct="1">
              <a:buClr>
                <a:srgbClr val="61605E"/>
              </a:buClr>
              <a:buSzPts val="5100"/>
              <a:buFont typeface="Open Sans Semibold" panose="020B0706030804020204" pitchFamily="34" charset="0"/>
              <a:buNone/>
            </a:pPr>
            <a:r>
              <a:rPr lang="en-US" altLang="en-US" sz="5100" b="1" dirty="0">
                <a:solidFill>
                  <a:schemeClr val="bg1"/>
                </a:solidFill>
                <a:latin typeface="Open Sans Semibold" panose="020B0706030804020204" pitchFamily="34" charset="0"/>
                <a:cs typeface="Open Sans Semibold" panose="020B0706030804020204" pitchFamily="34" charset="0"/>
                <a:sym typeface="Open Sans Semibold" panose="020B0706030804020204" pitchFamily="34" charset="0"/>
              </a:rPr>
              <a:t>2023</a:t>
            </a:r>
            <a:endParaRPr lang="en-US" altLang="en-US" dirty="0">
              <a:solidFill>
                <a:schemeClr val="bg1"/>
              </a:solidFill>
            </a:endParaRPr>
          </a:p>
        </p:txBody>
      </p:sp>
      <p:sp>
        <p:nvSpPr>
          <p:cNvPr id="79" name="Google Shape;304;p14"/>
          <p:cNvSpPr txBox="1">
            <a:spLocks noChangeArrowheads="1"/>
          </p:cNvSpPr>
          <p:nvPr/>
        </p:nvSpPr>
        <p:spPr bwMode="auto">
          <a:xfrm>
            <a:off x="6734968" y="1238083"/>
            <a:ext cx="1570038"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eaLnBrk="1" hangingPunct="1">
              <a:buClr>
                <a:srgbClr val="B3B5B4"/>
              </a:buClr>
              <a:buSzPts val="5100"/>
              <a:buFont typeface="Open Sans Semibold" panose="020B0706030804020204" pitchFamily="34" charset="0"/>
              <a:buNone/>
            </a:pPr>
            <a:r>
              <a:rPr lang="en-US" altLang="en-US" sz="5100" b="1" dirty="0">
                <a:solidFill>
                  <a:schemeClr val="bg1"/>
                </a:solidFill>
                <a:latin typeface="Open Sans Semibold" panose="020B0706030804020204" pitchFamily="34" charset="0"/>
                <a:cs typeface="Open Sans Semibold" panose="020B0706030804020204" pitchFamily="34" charset="0"/>
                <a:sym typeface="Open Sans Semibold" panose="020B0706030804020204" pitchFamily="34" charset="0"/>
              </a:rPr>
              <a:t>2024</a:t>
            </a:r>
            <a:endParaRPr lang="en-US" altLang="en-US" dirty="0">
              <a:solidFill>
                <a:schemeClr val="bg1"/>
              </a:solidFill>
            </a:endParaRPr>
          </a:p>
        </p:txBody>
      </p:sp>
      <p:sp>
        <p:nvSpPr>
          <p:cNvPr id="96" name="Google Shape;301;p14"/>
          <p:cNvSpPr>
            <a:spLocks/>
          </p:cNvSpPr>
          <p:nvPr/>
        </p:nvSpPr>
        <p:spPr bwMode="auto">
          <a:xfrm>
            <a:off x="8849049" y="1325396"/>
            <a:ext cx="2759075" cy="635000"/>
          </a:xfrm>
          <a:custGeom>
            <a:avLst/>
            <a:gdLst>
              <a:gd name="T0" fmla="*/ 669 w 753"/>
              <a:gd name="T1" fmla="*/ 173 h 173"/>
              <a:gd name="T2" fmla="*/ 9 w 753"/>
              <a:gd name="T3" fmla="*/ 173 h 173"/>
              <a:gd name="T4" fmla="*/ 3 w 753"/>
              <a:gd name="T5" fmla="*/ 164 h 173"/>
              <a:gd name="T6" fmla="*/ 73 w 753"/>
              <a:gd name="T7" fmla="*/ 89 h 173"/>
              <a:gd name="T8" fmla="*/ 73 w 753"/>
              <a:gd name="T9" fmla="*/ 83 h 173"/>
              <a:gd name="T10" fmla="*/ 3 w 753"/>
              <a:gd name="T11" fmla="*/ 8 h 173"/>
              <a:gd name="T12" fmla="*/ 9 w 753"/>
              <a:gd name="T13" fmla="*/ 0 h 173"/>
              <a:gd name="T14" fmla="*/ 669 w 753"/>
              <a:gd name="T15" fmla="*/ 0 h 173"/>
              <a:gd name="T16" fmla="*/ 675 w 753"/>
              <a:gd name="T17" fmla="*/ 2 h 173"/>
              <a:gd name="T18" fmla="*/ 751 w 753"/>
              <a:gd name="T19" fmla="*/ 83 h 173"/>
              <a:gd name="T20" fmla="*/ 751 w 753"/>
              <a:gd name="T21" fmla="*/ 89 h 173"/>
              <a:gd name="T22" fmla="*/ 675 w 753"/>
              <a:gd name="T23" fmla="*/ 170 h 173"/>
              <a:gd name="T24" fmla="*/ 669 w 753"/>
              <a:gd name="T25"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3" h="173" extrusionOk="0">
                <a:moveTo>
                  <a:pt x="669" y="173"/>
                </a:moveTo>
                <a:cubicBezTo>
                  <a:pt x="9" y="173"/>
                  <a:pt x="9" y="173"/>
                  <a:pt x="9" y="173"/>
                </a:cubicBezTo>
                <a:cubicBezTo>
                  <a:pt x="3" y="173"/>
                  <a:pt x="0" y="168"/>
                  <a:pt x="3" y="164"/>
                </a:cubicBezTo>
                <a:cubicBezTo>
                  <a:pt x="73" y="89"/>
                  <a:pt x="73" y="89"/>
                  <a:pt x="73" y="89"/>
                </a:cubicBezTo>
                <a:cubicBezTo>
                  <a:pt x="75" y="87"/>
                  <a:pt x="75" y="85"/>
                  <a:pt x="73" y="83"/>
                </a:cubicBezTo>
                <a:cubicBezTo>
                  <a:pt x="3" y="8"/>
                  <a:pt x="3" y="8"/>
                  <a:pt x="3" y="8"/>
                </a:cubicBezTo>
                <a:cubicBezTo>
                  <a:pt x="0" y="4"/>
                  <a:pt x="3" y="0"/>
                  <a:pt x="9" y="0"/>
                </a:cubicBezTo>
                <a:cubicBezTo>
                  <a:pt x="669" y="0"/>
                  <a:pt x="669" y="0"/>
                  <a:pt x="669" y="0"/>
                </a:cubicBezTo>
                <a:cubicBezTo>
                  <a:pt x="671" y="0"/>
                  <a:pt x="674" y="1"/>
                  <a:pt x="675" y="2"/>
                </a:cubicBezTo>
                <a:cubicBezTo>
                  <a:pt x="751" y="83"/>
                  <a:pt x="751" y="83"/>
                  <a:pt x="751" y="83"/>
                </a:cubicBezTo>
                <a:cubicBezTo>
                  <a:pt x="753" y="85"/>
                  <a:pt x="753" y="87"/>
                  <a:pt x="751" y="89"/>
                </a:cubicBezTo>
                <a:cubicBezTo>
                  <a:pt x="675" y="170"/>
                  <a:pt x="675" y="170"/>
                  <a:pt x="675" y="170"/>
                </a:cubicBezTo>
                <a:cubicBezTo>
                  <a:pt x="674" y="172"/>
                  <a:pt x="671" y="173"/>
                  <a:pt x="669" y="173"/>
                </a:cubicBezTo>
                <a:close/>
              </a:path>
            </a:pathLst>
          </a:custGeom>
          <a:solidFill>
            <a:srgbClr val="2F526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dirty="0"/>
          </a:p>
        </p:txBody>
      </p:sp>
      <p:sp>
        <p:nvSpPr>
          <p:cNvPr id="97" name="Google Shape;297;p14"/>
          <p:cNvSpPr txBox="1">
            <a:spLocks noChangeArrowheads="1"/>
          </p:cNvSpPr>
          <p:nvPr/>
        </p:nvSpPr>
        <p:spPr bwMode="auto">
          <a:xfrm>
            <a:off x="993979" y="2871076"/>
            <a:ext cx="233460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285750" indent="-285750" algn="just">
              <a:buFont typeface="Wingdings" panose="05000000000000000000" pitchFamily="2" charset="2"/>
              <a:buChar char="Ø"/>
            </a:pPr>
            <a:r>
              <a:rPr lang="es-ES" dirty="0">
                <a:solidFill>
                  <a:srgbClr val="008080"/>
                </a:solidFill>
              </a:rPr>
              <a:t>Deudas Institucionales.  </a:t>
            </a:r>
          </a:p>
          <a:p>
            <a:pPr marL="285750" indent="-285750" algn="just">
              <a:buFont typeface="Wingdings" panose="05000000000000000000" pitchFamily="2" charset="2"/>
              <a:buChar char="Ø"/>
            </a:pPr>
            <a:r>
              <a:rPr lang="es-ES" dirty="0">
                <a:solidFill>
                  <a:srgbClr val="008080"/>
                </a:solidFill>
              </a:rPr>
              <a:t>Normativa Institucional desactualizada.</a:t>
            </a:r>
          </a:p>
          <a:p>
            <a:pPr marL="285750" indent="-285750" algn="just">
              <a:buFont typeface="Wingdings" panose="05000000000000000000" pitchFamily="2" charset="2"/>
              <a:buChar char="Ø"/>
            </a:pPr>
            <a:r>
              <a:rPr lang="es-ES" dirty="0">
                <a:solidFill>
                  <a:srgbClr val="008080"/>
                </a:solidFill>
              </a:rPr>
              <a:t>Incremento de la Tercerización de Servicios Médicos Integrales.</a:t>
            </a:r>
          </a:p>
        </p:txBody>
      </p:sp>
      <p:sp>
        <p:nvSpPr>
          <p:cNvPr id="98" name="Google Shape;310;p14"/>
          <p:cNvSpPr txBox="1">
            <a:spLocks noChangeArrowheads="1"/>
          </p:cNvSpPr>
          <p:nvPr/>
        </p:nvSpPr>
        <p:spPr bwMode="auto">
          <a:xfrm>
            <a:off x="1068469" y="2124951"/>
            <a:ext cx="2391692" cy="69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s-ES" sz="2400" b="1" dirty="0">
                <a:solidFill>
                  <a:srgbClr val="008080"/>
                </a:solidFill>
              </a:rPr>
              <a:t>DIAGNOSTICO SITUACIONAL</a:t>
            </a:r>
            <a:r>
              <a:rPr lang="es-ES" sz="2400" dirty="0">
                <a:solidFill>
                  <a:srgbClr val="008080"/>
                </a:solidFill>
              </a:rPr>
              <a:t>:</a:t>
            </a:r>
          </a:p>
        </p:txBody>
      </p:sp>
      <p:sp>
        <p:nvSpPr>
          <p:cNvPr id="99" name="Google Shape;297;p14"/>
          <p:cNvSpPr txBox="1">
            <a:spLocks noChangeArrowheads="1"/>
          </p:cNvSpPr>
          <p:nvPr/>
        </p:nvSpPr>
        <p:spPr bwMode="auto">
          <a:xfrm>
            <a:off x="3825588" y="2870599"/>
            <a:ext cx="2276935" cy="1296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s-ES" dirty="0">
                <a:solidFill>
                  <a:schemeClr val="bg1">
                    <a:lumMod val="50000"/>
                  </a:schemeClr>
                </a:solidFill>
              </a:rPr>
              <a:t>Plan de implementación  de los Policonsultorios ampliados y servicios de salud 2022 -2025</a:t>
            </a:r>
          </a:p>
        </p:txBody>
      </p:sp>
      <p:sp>
        <p:nvSpPr>
          <p:cNvPr id="100" name="Google Shape;310;p14"/>
          <p:cNvSpPr txBox="1">
            <a:spLocks noChangeArrowheads="1"/>
          </p:cNvSpPr>
          <p:nvPr/>
        </p:nvSpPr>
        <p:spPr bwMode="auto">
          <a:xfrm>
            <a:off x="3709274" y="2111701"/>
            <a:ext cx="2391692" cy="69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s-ES" sz="2400" b="1" dirty="0">
                <a:solidFill>
                  <a:schemeClr val="bg1">
                    <a:lumMod val="50000"/>
                  </a:schemeClr>
                </a:solidFill>
              </a:rPr>
              <a:t>PEI 2022- 2025</a:t>
            </a:r>
          </a:p>
          <a:p>
            <a:pPr algn="ctr"/>
            <a:r>
              <a:rPr lang="es-ES" sz="2400" b="1" dirty="0">
                <a:solidFill>
                  <a:schemeClr val="bg1">
                    <a:lumMod val="50000"/>
                  </a:schemeClr>
                </a:solidFill>
              </a:rPr>
              <a:t>POA - PAC</a:t>
            </a:r>
            <a:endParaRPr lang="es-BO" sz="2400" b="1" dirty="0">
              <a:solidFill>
                <a:schemeClr val="bg1">
                  <a:lumMod val="50000"/>
                </a:schemeClr>
              </a:solidFill>
            </a:endParaRPr>
          </a:p>
        </p:txBody>
      </p:sp>
      <p:sp>
        <p:nvSpPr>
          <p:cNvPr id="104" name="CuadroTexto 103"/>
          <p:cNvSpPr txBox="1"/>
          <p:nvPr/>
        </p:nvSpPr>
        <p:spPr>
          <a:xfrm>
            <a:off x="3961552" y="3859351"/>
            <a:ext cx="2139414" cy="369332"/>
          </a:xfrm>
          <a:prstGeom prst="rect">
            <a:avLst/>
          </a:prstGeom>
          <a:noFill/>
          <a:ln>
            <a:solidFill>
              <a:schemeClr val="bg2">
                <a:lumMod val="50000"/>
              </a:schemeClr>
            </a:solidFill>
          </a:ln>
        </p:spPr>
        <p:txBody>
          <a:bodyPr wrap="square" rtlCol="0">
            <a:spAutoFit/>
          </a:bodyPr>
          <a:lstStyle/>
          <a:p>
            <a:pPr algn="ctr"/>
            <a:r>
              <a:rPr lang="es-ES" b="1" dirty="0">
                <a:solidFill>
                  <a:schemeClr val="bg1">
                    <a:lumMod val="50000"/>
                  </a:schemeClr>
                </a:solidFill>
              </a:rPr>
              <a:t>ESTRUCTURA</a:t>
            </a:r>
            <a:endParaRPr lang="es-BO" b="1" dirty="0">
              <a:solidFill>
                <a:schemeClr val="bg1">
                  <a:lumMod val="50000"/>
                </a:schemeClr>
              </a:solidFill>
            </a:endParaRPr>
          </a:p>
        </p:txBody>
      </p:sp>
      <p:sp>
        <p:nvSpPr>
          <p:cNvPr id="105" name="CuadroTexto 104"/>
          <p:cNvSpPr txBox="1"/>
          <p:nvPr/>
        </p:nvSpPr>
        <p:spPr>
          <a:xfrm>
            <a:off x="3961551" y="4279687"/>
            <a:ext cx="2139414" cy="369332"/>
          </a:xfrm>
          <a:prstGeom prst="rect">
            <a:avLst/>
          </a:prstGeom>
          <a:noFill/>
          <a:ln>
            <a:solidFill>
              <a:schemeClr val="bg2">
                <a:lumMod val="50000"/>
              </a:schemeClr>
            </a:solidFill>
          </a:ln>
        </p:spPr>
        <p:txBody>
          <a:bodyPr wrap="square" rtlCol="0">
            <a:spAutoFit/>
          </a:bodyPr>
          <a:lstStyle/>
          <a:p>
            <a:pPr algn="ctr"/>
            <a:r>
              <a:rPr lang="es-ES" b="1" dirty="0">
                <a:solidFill>
                  <a:schemeClr val="bg1">
                    <a:lumMod val="50000"/>
                  </a:schemeClr>
                </a:solidFill>
              </a:rPr>
              <a:t>EQUIPAMIENTO</a:t>
            </a:r>
            <a:endParaRPr lang="es-BO" b="1" dirty="0">
              <a:solidFill>
                <a:schemeClr val="bg1">
                  <a:lumMod val="50000"/>
                </a:schemeClr>
              </a:solidFill>
            </a:endParaRPr>
          </a:p>
        </p:txBody>
      </p:sp>
      <p:sp>
        <p:nvSpPr>
          <p:cNvPr id="106" name="CuadroTexto 105"/>
          <p:cNvSpPr txBox="1"/>
          <p:nvPr/>
        </p:nvSpPr>
        <p:spPr>
          <a:xfrm>
            <a:off x="3961551" y="4705057"/>
            <a:ext cx="2139414" cy="646331"/>
          </a:xfrm>
          <a:prstGeom prst="rect">
            <a:avLst/>
          </a:prstGeom>
          <a:noFill/>
          <a:ln>
            <a:solidFill>
              <a:schemeClr val="bg2">
                <a:lumMod val="50000"/>
              </a:schemeClr>
            </a:solidFill>
          </a:ln>
        </p:spPr>
        <p:txBody>
          <a:bodyPr wrap="square" rtlCol="0">
            <a:spAutoFit/>
          </a:bodyPr>
          <a:lstStyle/>
          <a:p>
            <a:pPr algn="ctr"/>
            <a:r>
              <a:rPr lang="es-ES" b="1" dirty="0">
                <a:solidFill>
                  <a:schemeClr val="bg1">
                    <a:lumMod val="50000"/>
                  </a:schemeClr>
                </a:solidFill>
              </a:rPr>
              <a:t>RECURSO HUMANO</a:t>
            </a:r>
            <a:endParaRPr lang="es-BO" b="1" dirty="0">
              <a:solidFill>
                <a:schemeClr val="bg1">
                  <a:lumMod val="50000"/>
                </a:schemeClr>
              </a:solidFill>
            </a:endParaRPr>
          </a:p>
        </p:txBody>
      </p:sp>
      <p:sp>
        <p:nvSpPr>
          <p:cNvPr id="107" name="Google Shape;310;p14"/>
          <p:cNvSpPr txBox="1">
            <a:spLocks noChangeArrowheads="1"/>
          </p:cNvSpPr>
          <p:nvPr/>
        </p:nvSpPr>
        <p:spPr bwMode="auto">
          <a:xfrm>
            <a:off x="6355302" y="2136624"/>
            <a:ext cx="2391692" cy="69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s-ES" b="1" dirty="0">
                <a:solidFill>
                  <a:schemeClr val="bg1">
                    <a:lumMod val="65000"/>
                  </a:schemeClr>
                </a:solidFill>
              </a:rPr>
              <a:t>REDES INTEGRADAS DE SERVICIOS DE SALUD</a:t>
            </a:r>
            <a:endParaRPr lang="es-BO" b="1" dirty="0">
              <a:solidFill>
                <a:schemeClr val="bg1">
                  <a:lumMod val="65000"/>
                </a:schemeClr>
              </a:solidFill>
            </a:endParaRPr>
          </a:p>
          <a:p>
            <a:pPr algn="ctr"/>
            <a:r>
              <a:rPr lang="es-ES" b="1" dirty="0">
                <a:solidFill>
                  <a:schemeClr val="bg1">
                    <a:lumMod val="65000"/>
                  </a:schemeClr>
                </a:solidFill>
              </a:rPr>
              <a:t>(RISS)</a:t>
            </a:r>
            <a:endParaRPr lang="es-BO" b="1" dirty="0">
              <a:solidFill>
                <a:schemeClr val="bg1">
                  <a:lumMod val="65000"/>
                </a:schemeClr>
              </a:solidFill>
            </a:endParaRPr>
          </a:p>
        </p:txBody>
      </p:sp>
      <p:sp>
        <p:nvSpPr>
          <p:cNvPr id="109" name="CuadroTexto 108"/>
          <p:cNvSpPr txBox="1"/>
          <p:nvPr/>
        </p:nvSpPr>
        <p:spPr>
          <a:xfrm>
            <a:off x="6547855" y="2820755"/>
            <a:ext cx="2251075" cy="584775"/>
          </a:xfrm>
          <a:prstGeom prst="rect">
            <a:avLst/>
          </a:prstGeom>
          <a:noFill/>
          <a:ln>
            <a:solidFill>
              <a:schemeClr val="bg1">
                <a:lumMod val="65000"/>
              </a:schemeClr>
            </a:solidFill>
          </a:ln>
        </p:spPr>
        <p:txBody>
          <a:bodyPr wrap="square" rtlCol="0">
            <a:spAutoFit/>
          </a:bodyPr>
          <a:lstStyle/>
          <a:p>
            <a:pPr algn="ctr"/>
            <a:r>
              <a:rPr lang="es-ES" sz="1600" b="1" dirty="0">
                <a:solidFill>
                  <a:schemeClr val="bg1">
                    <a:lumMod val="65000"/>
                  </a:schemeClr>
                </a:solidFill>
              </a:rPr>
              <a:t>REDES REGIONALES</a:t>
            </a:r>
            <a:endParaRPr lang="es-BO" sz="1600" b="1" dirty="0">
              <a:solidFill>
                <a:schemeClr val="bg1">
                  <a:lumMod val="65000"/>
                </a:schemeClr>
              </a:solidFill>
            </a:endParaRPr>
          </a:p>
        </p:txBody>
      </p:sp>
      <p:sp>
        <p:nvSpPr>
          <p:cNvPr id="110" name="CuadroTexto 109"/>
          <p:cNvSpPr txBox="1"/>
          <p:nvPr/>
        </p:nvSpPr>
        <p:spPr>
          <a:xfrm>
            <a:off x="9244263" y="3890129"/>
            <a:ext cx="2218952" cy="338554"/>
          </a:xfrm>
          <a:prstGeom prst="rect">
            <a:avLst/>
          </a:prstGeom>
          <a:noFill/>
          <a:ln>
            <a:solidFill>
              <a:schemeClr val="accent1">
                <a:lumMod val="50000"/>
              </a:schemeClr>
            </a:solidFill>
          </a:ln>
        </p:spPr>
        <p:txBody>
          <a:bodyPr wrap="square" rtlCol="0">
            <a:spAutoFit/>
          </a:bodyPr>
          <a:lstStyle/>
          <a:p>
            <a:pPr algn="ctr"/>
            <a:r>
              <a:rPr lang="es-ES" sz="1600" b="1" dirty="0">
                <a:solidFill>
                  <a:schemeClr val="accent1">
                    <a:lumMod val="50000"/>
                  </a:schemeClr>
                </a:solidFill>
              </a:rPr>
              <a:t>INFORMATIZACIÓN</a:t>
            </a:r>
            <a:endParaRPr lang="es-BO" sz="1600" b="1" dirty="0">
              <a:solidFill>
                <a:schemeClr val="accent1">
                  <a:lumMod val="50000"/>
                </a:schemeClr>
              </a:solidFill>
            </a:endParaRPr>
          </a:p>
        </p:txBody>
      </p:sp>
      <p:sp>
        <p:nvSpPr>
          <p:cNvPr id="111" name="CuadroTexto 110"/>
          <p:cNvSpPr txBox="1"/>
          <p:nvPr/>
        </p:nvSpPr>
        <p:spPr>
          <a:xfrm>
            <a:off x="6546299" y="3461465"/>
            <a:ext cx="2238308" cy="584775"/>
          </a:xfrm>
          <a:prstGeom prst="rect">
            <a:avLst/>
          </a:prstGeom>
          <a:noFill/>
          <a:ln>
            <a:solidFill>
              <a:schemeClr val="bg1">
                <a:lumMod val="65000"/>
              </a:schemeClr>
            </a:solidFill>
          </a:ln>
        </p:spPr>
        <p:txBody>
          <a:bodyPr wrap="square" rtlCol="0">
            <a:spAutoFit/>
          </a:bodyPr>
          <a:lstStyle/>
          <a:p>
            <a:pPr algn="ctr"/>
            <a:r>
              <a:rPr lang="es-ES" sz="1600" b="1" dirty="0">
                <a:solidFill>
                  <a:schemeClr val="bg1">
                    <a:lumMod val="65000"/>
                  </a:schemeClr>
                </a:solidFill>
              </a:rPr>
              <a:t>MODELO DE ATENCIÓN</a:t>
            </a:r>
            <a:endParaRPr lang="es-BO" sz="1600" b="1" dirty="0">
              <a:solidFill>
                <a:schemeClr val="bg1">
                  <a:lumMod val="65000"/>
                </a:schemeClr>
              </a:solidFill>
            </a:endParaRPr>
          </a:p>
        </p:txBody>
      </p:sp>
      <p:sp>
        <p:nvSpPr>
          <p:cNvPr id="112" name="Google Shape;310;p14"/>
          <p:cNvSpPr txBox="1">
            <a:spLocks noChangeArrowheads="1"/>
          </p:cNvSpPr>
          <p:nvPr/>
        </p:nvSpPr>
        <p:spPr bwMode="auto">
          <a:xfrm>
            <a:off x="6546299" y="4808465"/>
            <a:ext cx="2252631" cy="63065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s-ES" sz="1200" b="1" dirty="0">
                <a:solidFill>
                  <a:schemeClr val="bg1">
                    <a:lumMod val="65000"/>
                  </a:schemeClr>
                </a:solidFill>
              </a:rPr>
              <a:t>METODOLOGÍA DE GESTIÓN PRODUCTIVA DE LOS SERVICIOS DE SALUD</a:t>
            </a:r>
            <a:endParaRPr lang="es-BO" sz="1200" b="1" dirty="0">
              <a:solidFill>
                <a:schemeClr val="bg1">
                  <a:lumMod val="65000"/>
                </a:schemeClr>
              </a:solidFill>
            </a:endParaRPr>
          </a:p>
        </p:txBody>
      </p:sp>
      <p:sp>
        <p:nvSpPr>
          <p:cNvPr id="80" name="Google Shape;305;p14"/>
          <p:cNvSpPr txBox="1">
            <a:spLocks noChangeArrowheads="1"/>
          </p:cNvSpPr>
          <p:nvPr/>
        </p:nvSpPr>
        <p:spPr bwMode="auto">
          <a:xfrm>
            <a:off x="9422606" y="1238083"/>
            <a:ext cx="15875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eaLnBrk="1" hangingPunct="1">
              <a:buClr>
                <a:srgbClr val="2F526B"/>
              </a:buClr>
              <a:buSzPts val="5100"/>
              <a:buFont typeface="Open Sans Semibold" panose="020B0706030804020204" pitchFamily="34" charset="0"/>
              <a:buNone/>
            </a:pPr>
            <a:r>
              <a:rPr lang="en-US" altLang="en-US" sz="5100" b="1" dirty="0">
                <a:solidFill>
                  <a:schemeClr val="bg1"/>
                </a:solidFill>
                <a:latin typeface="Open Sans Semibold" panose="020B0706030804020204" pitchFamily="34" charset="0"/>
                <a:cs typeface="Open Sans Semibold" panose="020B0706030804020204" pitchFamily="34" charset="0"/>
                <a:sym typeface="Open Sans Semibold" panose="020B0706030804020204" pitchFamily="34" charset="0"/>
              </a:rPr>
              <a:t>2025</a:t>
            </a:r>
            <a:endParaRPr lang="en-US" altLang="en-US" dirty="0">
              <a:solidFill>
                <a:schemeClr val="bg1"/>
              </a:solidFill>
            </a:endParaRPr>
          </a:p>
        </p:txBody>
      </p:sp>
      <p:sp>
        <p:nvSpPr>
          <p:cNvPr id="113" name="CuadroTexto 112"/>
          <p:cNvSpPr txBox="1"/>
          <p:nvPr/>
        </p:nvSpPr>
        <p:spPr>
          <a:xfrm>
            <a:off x="6546299" y="4134965"/>
            <a:ext cx="2238308" cy="584775"/>
          </a:xfrm>
          <a:prstGeom prst="rect">
            <a:avLst/>
          </a:prstGeom>
          <a:noFill/>
          <a:ln>
            <a:solidFill>
              <a:schemeClr val="bg1">
                <a:lumMod val="65000"/>
              </a:schemeClr>
            </a:solidFill>
          </a:ln>
        </p:spPr>
        <p:txBody>
          <a:bodyPr wrap="square" rtlCol="0">
            <a:spAutoFit/>
          </a:bodyPr>
          <a:lstStyle/>
          <a:p>
            <a:pPr algn="ctr"/>
            <a:r>
              <a:rPr lang="es-ES" sz="1600" b="1" dirty="0">
                <a:solidFill>
                  <a:schemeClr val="bg1">
                    <a:lumMod val="65000"/>
                  </a:schemeClr>
                </a:solidFill>
              </a:rPr>
              <a:t>MODELO DE GESTIÓN</a:t>
            </a:r>
            <a:endParaRPr lang="es-BO" sz="1600" b="1" dirty="0">
              <a:solidFill>
                <a:schemeClr val="bg1">
                  <a:lumMod val="65000"/>
                </a:schemeClr>
              </a:solidFill>
            </a:endParaRPr>
          </a:p>
        </p:txBody>
      </p:sp>
      <p:sp>
        <p:nvSpPr>
          <p:cNvPr id="114" name="CuadroTexto 113"/>
          <p:cNvSpPr txBox="1"/>
          <p:nvPr/>
        </p:nvSpPr>
        <p:spPr>
          <a:xfrm>
            <a:off x="6546298" y="5525621"/>
            <a:ext cx="2252631" cy="338554"/>
          </a:xfrm>
          <a:prstGeom prst="rect">
            <a:avLst/>
          </a:prstGeom>
          <a:noFill/>
          <a:ln>
            <a:solidFill>
              <a:schemeClr val="bg1">
                <a:lumMod val="65000"/>
              </a:schemeClr>
            </a:solidFill>
          </a:ln>
        </p:spPr>
        <p:txBody>
          <a:bodyPr wrap="square" rtlCol="0">
            <a:spAutoFit/>
          </a:bodyPr>
          <a:lstStyle/>
          <a:p>
            <a:pPr algn="ctr"/>
            <a:r>
              <a:rPr lang="es-ES" sz="1600" b="1" dirty="0">
                <a:solidFill>
                  <a:schemeClr val="bg1">
                    <a:lumMod val="65000"/>
                  </a:schemeClr>
                </a:solidFill>
              </a:rPr>
              <a:t>INDICADORES</a:t>
            </a:r>
            <a:endParaRPr lang="es-BO" sz="1600" b="1" dirty="0">
              <a:solidFill>
                <a:schemeClr val="bg1">
                  <a:lumMod val="65000"/>
                </a:schemeClr>
              </a:solidFill>
            </a:endParaRPr>
          </a:p>
        </p:txBody>
      </p:sp>
      <p:sp>
        <p:nvSpPr>
          <p:cNvPr id="115" name="Google Shape;310;p14"/>
          <p:cNvSpPr txBox="1">
            <a:spLocks noChangeArrowheads="1"/>
          </p:cNvSpPr>
          <p:nvPr/>
        </p:nvSpPr>
        <p:spPr bwMode="auto">
          <a:xfrm>
            <a:off x="9007679" y="2173443"/>
            <a:ext cx="2391692" cy="69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s-ES" b="1" dirty="0">
                <a:solidFill>
                  <a:schemeClr val="tx2">
                    <a:lumMod val="75000"/>
                  </a:schemeClr>
                </a:solidFill>
              </a:rPr>
              <a:t>ATENCIÓN CENTRADA EN EL PACIENTE (ACP)</a:t>
            </a:r>
            <a:endParaRPr lang="es-BO" b="1" dirty="0">
              <a:solidFill>
                <a:schemeClr val="tx2">
                  <a:lumMod val="75000"/>
                </a:schemeClr>
              </a:solidFill>
            </a:endParaRPr>
          </a:p>
          <a:p>
            <a:pPr algn="ctr"/>
            <a:endParaRPr lang="es-BO" b="1" dirty="0">
              <a:solidFill>
                <a:schemeClr val="tx2">
                  <a:lumMod val="75000"/>
                </a:schemeClr>
              </a:solidFill>
            </a:endParaRPr>
          </a:p>
        </p:txBody>
      </p:sp>
      <p:sp>
        <p:nvSpPr>
          <p:cNvPr id="116" name="CuadroTexto 115"/>
          <p:cNvSpPr txBox="1"/>
          <p:nvPr/>
        </p:nvSpPr>
        <p:spPr>
          <a:xfrm>
            <a:off x="9244263" y="2920973"/>
            <a:ext cx="2155108" cy="830997"/>
          </a:xfrm>
          <a:prstGeom prst="rect">
            <a:avLst/>
          </a:prstGeom>
          <a:noFill/>
          <a:ln>
            <a:solidFill>
              <a:schemeClr val="accent1">
                <a:lumMod val="50000"/>
              </a:schemeClr>
            </a:solidFill>
          </a:ln>
        </p:spPr>
        <p:txBody>
          <a:bodyPr wrap="square" rtlCol="0">
            <a:spAutoFit/>
          </a:bodyPr>
          <a:lstStyle/>
          <a:p>
            <a:pPr algn="ctr"/>
            <a:r>
              <a:rPr lang="es-ES" sz="1600" b="1" dirty="0">
                <a:solidFill>
                  <a:schemeClr val="tx2">
                    <a:lumMod val="75000"/>
                  </a:schemeClr>
                </a:solidFill>
              </a:rPr>
              <a:t>SISTEMA DE GESTIÓN DE CALIDAD</a:t>
            </a:r>
            <a:endParaRPr lang="es-BO" sz="1600" b="1" dirty="0">
              <a:solidFill>
                <a:schemeClr val="tx2">
                  <a:lumMod val="75000"/>
                </a:schemeClr>
              </a:solidFill>
            </a:endParaRPr>
          </a:p>
        </p:txBody>
      </p:sp>
      <p:sp>
        <p:nvSpPr>
          <p:cNvPr id="118" name="CuadroTexto 117"/>
          <p:cNvSpPr txBox="1"/>
          <p:nvPr/>
        </p:nvSpPr>
        <p:spPr>
          <a:xfrm>
            <a:off x="1017421" y="4501730"/>
            <a:ext cx="2442740" cy="923330"/>
          </a:xfrm>
          <a:prstGeom prst="rect">
            <a:avLst/>
          </a:prstGeom>
          <a:noFill/>
          <a:ln>
            <a:solidFill>
              <a:srgbClr val="359D91"/>
            </a:solidFill>
          </a:ln>
        </p:spPr>
        <p:txBody>
          <a:bodyPr wrap="square" rtlCol="0">
            <a:spAutoFit/>
          </a:bodyPr>
          <a:lstStyle/>
          <a:p>
            <a:pPr algn="ctr"/>
            <a:r>
              <a:rPr lang="es-ES" b="1" dirty="0">
                <a:solidFill>
                  <a:srgbClr val="008080"/>
                </a:solidFill>
              </a:rPr>
              <a:t>Red funcional e integral de servicios de Salud</a:t>
            </a:r>
            <a:endParaRPr lang="es-ES" dirty="0">
              <a:solidFill>
                <a:srgbClr val="008080"/>
              </a:solidFill>
            </a:endParaRPr>
          </a:p>
        </p:txBody>
      </p:sp>
      <p:sp>
        <p:nvSpPr>
          <p:cNvPr id="30" name="CuadroTexto 29"/>
          <p:cNvSpPr txBox="1"/>
          <p:nvPr/>
        </p:nvSpPr>
        <p:spPr>
          <a:xfrm>
            <a:off x="6546298" y="5975973"/>
            <a:ext cx="5332491" cy="307777"/>
          </a:xfrm>
          <a:prstGeom prst="rect">
            <a:avLst/>
          </a:prstGeom>
          <a:noFill/>
          <a:ln>
            <a:solidFill>
              <a:schemeClr val="bg1">
                <a:lumMod val="75000"/>
              </a:schemeClr>
            </a:solidFill>
          </a:ln>
        </p:spPr>
        <p:txBody>
          <a:bodyPr wrap="square" rtlCol="0">
            <a:spAutoFit/>
          </a:bodyPr>
          <a:lstStyle/>
          <a:p>
            <a:r>
              <a:rPr lang="es-ES" sz="1400" dirty="0"/>
              <a:t>REGLAMENTO Y PROGRAMA DE GESTIÓN DE CALIDAD</a:t>
            </a:r>
            <a:endParaRPr lang="es-BO" sz="1400" dirty="0"/>
          </a:p>
        </p:txBody>
      </p:sp>
    </p:spTree>
    <p:extLst>
      <p:ext uri="{BB962C8B-B14F-4D97-AF65-F5344CB8AC3E}">
        <p14:creationId xmlns:p14="http://schemas.microsoft.com/office/powerpoint/2010/main" val="28475427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ppt_x</p:attrName>
                                        </p:attrNameLst>
                                      </p:cBhvr>
                                      <p:tavLst>
                                        <p:tav tm="0">
                                          <p:val>
                                            <p:strVal val="#ppt_x"/>
                                          </p:val>
                                        </p:tav>
                                        <p:tav tm="100000">
                                          <p:val>
                                            <p:strVal val="#ppt_x"/>
                                          </p:val>
                                        </p:tav>
                                      </p:tavLst>
                                    </p:anim>
                                    <p:anim calcmode="lin" valueType="num">
                                      <p:cBhvr>
                                        <p:cTn id="9" dur="1000" fill="hold"/>
                                        <p:tgtEl>
                                          <p:spTgt spid="7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fade">
                                      <p:cBhvr>
                                        <p:cTn id="19" dur="1000"/>
                                        <p:tgtEl>
                                          <p:spTgt spid="98"/>
                                        </p:tgtEl>
                                      </p:cBhvr>
                                    </p:animEffect>
                                    <p:anim calcmode="lin" valueType="num">
                                      <p:cBhvr>
                                        <p:cTn id="20" dur="1000" fill="hold"/>
                                        <p:tgtEl>
                                          <p:spTgt spid="98"/>
                                        </p:tgtEl>
                                        <p:attrNameLst>
                                          <p:attrName>ppt_x</p:attrName>
                                        </p:attrNameLst>
                                      </p:cBhvr>
                                      <p:tavLst>
                                        <p:tav tm="0">
                                          <p:val>
                                            <p:strVal val="#ppt_x"/>
                                          </p:val>
                                        </p:tav>
                                        <p:tav tm="100000">
                                          <p:val>
                                            <p:strVal val="#ppt_x"/>
                                          </p:val>
                                        </p:tav>
                                      </p:tavLst>
                                    </p:anim>
                                    <p:anim calcmode="lin" valueType="num">
                                      <p:cBhvr>
                                        <p:cTn id="21"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1000"/>
                                        <p:tgtEl>
                                          <p:spTgt spid="97"/>
                                        </p:tgtEl>
                                      </p:cBhvr>
                                    </p:animEffect>
                                    <p:anim calcmode="lin" valueType="num">
                                      <p:cBhvr>
                                        <p:cTn id="27" dur="1000" fill="hold"/>
                                        <p:tgtEl>
                                          <p:spTgt spid="97"/>
                                        </p:tgtEl>
                                        <p:attrNameLst>
                                          <p:attrName>ppt_x</p:attrName>
                                        </p:attrNameLst>
                                      </p:cBhvr>
                                      <p:tavLst>
                                        <p:tav tm="0">
                                          <p:val>
                                            <p:strVal val="#ppt_x"/>
                                          </p:val>
                                        </p:tav>
                                        <p:tav tm="100000">
                                          <p:val>
                                            <p:strVal val="#ppt_x"/>
                                          </p:val>
                                        </p:tav>
                                      </p:tavLst>
                                    </p:anim>
                                    <p:anim calcmode="lin" valueType="num">
                                      <p:cBhvr>
                                        <p:cTn id="28"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8"/>
                                        </p:tgtEl>
                                        <p:attrNameLst>
                                          <p:attrName>style.visibility</p:attrName>
                                        </p:attrNameLst>
                                      </p:cBhvr>
                                      <p:to>
                                        <p:strVal val="visible"/>
                                      </p:to>
                                    </p:set>
                                    <p:animEffect transition="in" filter="fade">
                                      <p:cBhvr>
                                        <p:cTn id="33" dur="1000"/>
                                        <p:tgtEl>
                                          <p:spTgt spid="118"/>
                                        </p:tgtEl>
                                      </p:cBhvr>
                                    </p:animEffect>
                                    <p:anim calcmode="lin" valueType="num">
                                      <p:cBhvr>
                                        <p:cTn id="34" dur="1000" fill="hold"/>
                                        <p:tgtEl>
                                          <p:spTgt spid="118"/>
                                        </p:tgtEl>
                                        <p:attrNameLst>
                                          <p:attrName>ppt_x</p:attrName>
                                        </p:attrNameLst>
                                      </p:cBhvr>
                                      <p:tavLst>
                                        <p:tav tm="0">
                                          <p:val>
                                            <p:strVal val="#ppt_x"/>
                                          </p:val>
                                        </p:tav>
                                        <p:tav tm="100000">
                                          <p:val>
                                            <p:strVal val="#ppt_x"/>
                                          </p:val>
                                        </p:tav>
                                      </p:tavLst>
                                    </p:anim>
                                    <p:anim calcmode="lin" valueType="num">
                                      <p:cBhvr>
                                        <p:cTn id="35"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fade">
                                      <p:cBhvr>
                                        <p:cTn id="40" dur="1000"/>
                                        <p:tgtEl>
                                          <p:spTgt spid="78"/>
                                        </p:tgtEl>
                                      </p:cBhvr>
                                    </p:animEffect>
                                    <p:anim calcmode="lin" valueType="num">
                                      <p:cBhvr>
                                        <p:cTn id="41" dur="1000" fill="hold"/>
                                        <p:tgtEl>
                                          <p:spTgt spid="78"/>
                                        </p:tgtEl>
                                        <p:attrNameLst>
                                          <p:attrName>ppt_x</p:attrName>
                                        </p:attrNameLst>
                                      </p:cBhvr>
                                      <p:tavLst>
                                        <p:tav tm="0">
                                          <p:val>
                                            <p:strVal val="#ppt_x"/>
                                          </p:val>
                                        </p:tav>
                                        <p:tav tm="100000">
                                          <p:val>
                                            <p:strVal val="#ppt_x"/>
                                          </p:val>
                                        </p:tav>
                                      </p:tavLst>
                                    </p:anim>
                                    <p:anim calcmode="lin" valueType="num">
                                      <p:cBhvr>
                                        <p:cTn id="42" dur="1000" fill="hold"/>
                                        <p:tgtEl>
                                          <p:spTgt spid="7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1000"/>
                                        <p:tgtEl>
                                          <p:spTgt spid="75"/>
                                        </p:tgtEl>
                                      </p:cBhvr>
                                    </p:animEffect>
                                    <p:anim calcmode="lin" valueType="num">
                                      <p:cBhvr>
                                        <p:cTn id="46" dur="1000" fill="hold"/>
                                        <p:tgtEl>
                                          <p:spTgt spid="75"/>
                                        </p:tgtEl>
                                        <p:attrNameLst>
                                          <p:attrName>ppt_x</p:attrName>
                                        </p:attrNameLst>
                                      </p:cBhvr>
                                      <p:tavLst>
                                        <p:tav tm="0">
                                          <p:val>
                                            <p:strVal val="#ppt_x"/>
                                          </p:val>
                                        </p:tav>
                                        <p:tav tm="100000">
                                          <p:val>
                                            <p:strVal val="#ppt_x"/>
                                          </p:val>
                                        </p:tav>
                                      </p:tavLst>
                                    </p:anim>
                                    <p:anim calcmode="lin" valueType="num">
                                      <p:cBhvr>
                                        <p:cTn id="47"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00">
                                            <p:txEl>
                                              <p:pRg st="0" end="0"/>
                                            </p:txEl>
                                          </p:spTgt>
                                        </p:tgtEl>
                                        <p:attrNameLst>
                                          <p:attrName>style.visibility</p:attrName>
                                        </p:attrNameLst>
                                      </p:cBhvr>
                                      <p:to>
                                        <p:strVal val="visible"/>
                                      </p:to>
                                    </p:set>
                                    <p:animEffect transition="in" filter="fade">
                                      <p:cBhvr>
                                        <p:cTn id="52" dur="1000"/>
                                        <p:tgtEl>
                                          <p:spTgt spid="100">
                                            <p:txEl>
                                              <p:pRg st="0" end="0"/>
                                            </p:txEl>
                                          </p:spTgt>
                                        </p:tgtEl>
                                      </p:cBhvr>
                                    </p:animEffect>
                                    <p:anim calcmode="lin" valueType="num">
                                      <p:cBhvr>
                                        <p:cTn id="53" dur="1000" fill="hold"/>
                                        <p:tgtEl>
                                          <p:spTgt spid="100">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100">
                                            <p:txEl>
                                              <p:pRg st="0" end="0"/>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00">
                                            <p:txEl>
                                              <p:pRg st="1" end="1"/>
                                            </p:txEl>
                                          </p:spTgt>
                                        </p:tgtEl>
                                        <p:attrNameLst>
                                          <p:attrName>style.visibility</p:attrName>
                                        </p:attrNameLst>
                                      </p:cBhvr>
                                      <p:to>
                                        <p:strVal val="visible"/>
                                      </p:to>
                                    </p:set>
                                    <p:animEffect transition="in" filter="fade">
                                      <p:cBhvr>
                                        <p:cTn id="57" dur="1000"/>
                                        <p:tgtEl>
                                          <p:spTgt spid="100">
                                            <p:txEl>
                                              <p:pRg st="1" end="1"/>
                                            </p:txEl>
                                          </p:spTgt>
                                        </p:tgtEl>
                                      </p:cBhvr>
                                    </p:animEffect>
                                    <p:anim calcmode="lin" valueType="num">
                                      <p:cBhvr>
                                        <p:cTn id="58" dur="1000" fill="hold"/>
                                        <p:tgtEl>
                                          <p:spTgt spid="100">
                                            <p:txEl>
                                              <p:pRg st="1" end="1"/>
                                            </p:txEl>
                                          </p:spTgt>
                                        </p:tgtEl>
                                        <p:attrNameLst>
                                          <p:attrName>ppt_x</p:attrName>
                                        </p:attrNameLst>
                                      </p:cBhvr>
                                      <p:tavLst>
                                        <p:tav tm="0">
                                          <p:val>
                                            <p:strVal val="#ppt_x"/>
                                          </p:val>
                                        </p:tav>
                                        <p:tav tm="100000">
                                          <p:val>
                                            <p:strVal val="#ppt_x"/>
                                          </p:val>
                                        </p:tav>
                                      </p:tavLst>
                                    </p:anim>
                                    <p:anim calcmode="lin" valueType="num">
                                      <p:cBhvr>
                                        <p:cTn id="59" dur="1000" fill="hold"/>
                                        <p:tgtEl>
                                          <p:spTgt spid="1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99"/>
                                        </p:tgtEl>
                                        <p:attrNameLst>
                                          <p:attrName>style.visibility</p:attrName>
                                        </p:attrNameLst>
                                      </p:cBhvr>
                                      <p:to>
                                        <p:strVal val="visible"/>
                                      </p:to>
                                    </p:set>
                                    <p:animEffect transition="in" filter="fade">
                                      <p:cBhvr>
                                        <p:cTn id="64" dur="1000"/>
                                        <p:tgtEl>
                                          <p:spTgt spid="99"/>
                                        </p:tgtEl>
                                      </p:cBhvr>
                                    </p:animEffect>
                                    <p:anim calcmode="lin" valueType="num">
                                      <p:cBhvr>
                                        <p:cTn id="65" dur="1000" fill="hold"/>
                                        <p:tgtEl>
                                          <p:spTgt spid="99"/>
                                        </p:tgtEl>
                                        <p:attrNameLst>
                                          <p:attrName>ppt_x</p:attrName>
                                        </p:attrNameLst>
                                      </p:cBhvr>
                                      <p:tavLst>
                                        <p:tav tm="0">
                                          <p:val>
                                            <p:strVal val="#ppt_x"/>
                                          </p:val>
                                        </p:tav>
                                        <p:tav tm="100000">
                                          <p:val>
                                            <p:strVal val="#ppt_x"/>
                                          </p:val>
                                        </p:tav>
                                      </p:tavLst>
                                    </p:anim>
                                    <p:anim calcmode="lin" valueType="num">
                                      <p:cBhvr>
                                        <p:cTn id="66"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fade">
                                      <p:cBhvr>
                                        <p:cTn id="71" dur="1000"/>
                                        <p:tgtEl>
                                          <p:spTgt spid="104"/>
                                        </p:tgtEl>
                                      </p:cBhvr>
                                    </p:animEffect>
                                    <p:anim calcmode="lin" valueType="num">
                                      <p:cBhvr>
                                        <p:cTn id="72" dur="1000" fill="hold"/>
                                        <p:tgtEl>
                                          <p:spTgt spid="104"/>
                                        </p:tgtEl>
                                        <p:attrNameLst>
                                          <p:attrName>ppt_x</p:attrName>
                                        </p:attrNameLst>
                                      </p:cBhvr>
                                      <p:tavLst>
                                        <p:tav tm="0">
                                          <p:val>
                                            <p:strVal val="#ppt_x"/>
                                          </p:val>
                                        </p:tav>
                                        <p:tav tm="100000">
                                          <p:val>
                                            <p:strVal val="#ppt_x"/>
                                          </p:val>
                                        </p:tav>
                                      </p:tavLst>
                                    </p:anim>
                                    <p:anim calcmode="lin" valueType="num">
                                      <p:cBhvr>
                                        <p:cTn id="73" dur="1000" fill="hold"/>
                                        <p:tgtEl>
                                          <p:spTgt spid="104"/>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05"/>
                                        </p:tgtEl>
                                        <p:attrNameLst>
                                          <p:attrName>style.visibility</p:attrName>
                                        </p:attrNameLst>
                                      </p:cBhvr>
                                      <p:to>
                                        <p:strVal val="visible"/>
                                      </p:to>
                                    </p:set>
                                    <p:animEffect transition="in" filter="fade">
                                      <p:cBhvr>
                                        <p:cTn id="76" dur="1000"/>
                                        <p:tgtEl>
                                          <p:spTgt spid="105"/>
                                        </p:tgtEl>
                                      </p:cBhvr>
                                    </p:animEffect>
                                    <p:anim calcmode="lin" valueType="num">
                                      <p:cBhvr>
                                        <p:cTn id="77" dur="1000" fill="hold"/>
                                        <p:tgtEl>
                                          <p:spTgt spid="105"/>
                                        </p:tgtEl>
                                        <p:attrNameLst>
                                          <p:attrName>ppt_x</p:attrName>
                                        </p:attrNameLst>
                                      </p:cBhvr>
                                      <p:tavLst>
                                        <p:tav tm="0">
                                          <p:val>
                                            <p:strVal val="#ppt_x"/>
                                          </p:val>
                                        </p:tav>
                                        <p:tav tm="100000">
                                          <p:val>
                                            <p:strVal val="#ppt_x"/>
                                          </p:val>
                                        </p:tav>
                                      </p:tavLst>
                                    </p:anim>
                                    <p:anim calcmode="lin" valueType="num">
                                      <p:cBhvr>
                                        <p:cTn id="78" dur="1000" fill="hold"/>
                                        <p:tgtEl>
                                          <p:spTgt spid="105"/>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06"/>
                                        </p:tgtEl>
                                        <p:attrNameLst>
                                          <p:attrName>style.visibility</p:attrName>
                                        </p:attrNameLst>
                                      </p:cBhvr>
                                      <p:to>
                                        <p:strVal val="visible"/>
                                      </p:to>
                                    </p:set>
                                    <p:animEffect transition="in" filter="fade">
                                      <p:cBhvr>
                                        <p:cTn id="81" dur="1000"/>
                                        <p:tgtEl>
                                          <p:spTgt spid="106"/>
                                        </p:tgtEl>
                                      </p:cBhvr>
                                    </p:animEffect>
                                    <p:anim calcmode="lin" valueType="num">
                                      <p:cBhvr>
                                        <p:cTn id="82" dur="1000" fill="hold"/>
                                        <p:tgtEl>
                                          <p:spTgt spid="106"/>
                                        </p:tgtEl>
                                        <p:attrNameLst>
                                          <p:attrName>ppt_x</p:attrName>
                                        </p:attrNameLst>
                                      </p:cBhvr>
                                      <p:tavLst>
                                        <p:tav tm="0">
                                          <p:val>
                                            <p:strVal val="#ppt_x"/>
                                          </p:val>
                                        </p:tav>
                                        <p:tav tm="100000">
                                          <p:val>
                                            <p:strVal val="#ppt_x"/>
                                          </p:val>
                                        </p:tav>
                                      </p:tavLst>
                                    </p:anim>
                                    <p:anim calcmode="lin" valueType="num">
                                      <p:cBhvr>
                                        <p:cTn id="83"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79"/>
                                        </p:tgtEl>
                                        <p:attrNameLst>
                                          <p:attrName>style.visibility</p:attrName>
                                        </p:attrNameLst>
                                      </p:cBhvr>
                                      <p:to>
                                        <p:strVal val="visible"/>
                                      </p:to>
                                    </p:set>
                                    <p:animEffect transition="in" filter="fade">
                                      <p:cBhvr>
                                        <p:cTn id="88" dur="1000"/>
                                        <p:tgtEl>
                                          <p:spTgt spid="79"/>
                                        </p:tgtEl>
                                      </p:cBhvr>
                                    </p:animEffect>
                                    <p:anim calcmode="lin" valueType="num">
                                      <p:cBhvr>
                                        <p:cTn id="89" dur="1000" fill="hold"/>
                                        <p:tgtEl>
                                          <p:spTgt spid="79"/>
                                        </p:tgtEl>
                                        <p:attrNameLst>
                                          <p:attrName>ppt_x</p:attrName>
                                        </p:attrNameLst>
                                      </p:cBhvr>
                                      <p:tavLst>
                                        <p:tav tm="0">
                                          <p:val>
                                            <p:strVal val="#ppt_x"/>
                                          </p:val>
                                        </p:tav>
                                        <p:tav tm="100000">
                                          <p:val>
                                            <p:strVal val="#ppt_x"/>
                                          </p:val>
                                        </p:tav>
                                      </p:tavLst>
                                    </p:anim>
                                    <p:anim calcmode="lin" valueType="num">
                                      <p:cBhvr>
                                        <p:cTn id="90" dur="1000" fill="hold"/>
                                        <p:tgtEl>
                                          <p:spTgt spid="79"/>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76"/>
                                        </p:tgtEl>
                                        <p:attrNameLst>
                                          <p:attrName>style.visibility</p:attrName>
                                        </p:attrNameLst>
                                      </p:cBhvr>
                                      <p:to>
                                        <p:strVal val="visible"/>
                                      </p:to>
                                    </p:set>
                                    <p:animEffect transition="in" filter="fade">
                                      <p:cBhvr>
                                        <p:cTn id="93" dur="1000"/>
                                        <p:tgtEl>
                                          <p:spTgt spid="76"/>
                                        </p:tgtEl>
                                      </p:cBhvr>
                                    </p:animEffect>
                                    <p:anim calcmode="lin" valueType="num">
                                      <p:cBhvr>
                                        <p:cTn id="94" dur="1000" fill="hold"/>
                                        <p:tgtEl>
                                          <p:spTgt spid="76"/>
                                        </p:tgtEl>
                                        <p:attrNameLst>
                                          <p:attrName>ppt_x</p:attrName>
                                        </p:attrNameLst>
                                      </p:cBhvr>
                                      <p:tavLst>
                                        <p:tav tm="0">
                                          <p:val>
                                            <p:strVal val="#ppt_x"/>
                                          </p:val>
                                        </p:tav>
                                        <p:tav tm="100000">
                                          <p:val>
                                            <p:strVal val="#ppt_x"/>
                                          </p:val>
                                        </p:tav>
                                      </p:tavLst>
                                    </p:anim>
                                    <p:anim calcmode="lin" valueType="num">
                                      <p:cBhvr>
                                        <p:cTn id="95"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107"/>
                                        </p:tgtEl>
                                        <p:attrNameLst>
                                          <p:attrName>style.visibility</p:attrName>
                                        </p:attrNameLst>
                                      </p:cBhvr>
                                      <p:to>
                                        <p:strVal val="visible"/>
                                      </p:to>
                                    </p:set>
                                    <p:animEffect transition="in" filter="fade">
                                      <p:cBhvr>
                                        <p:cTn id="100" dur="1000"/>
                                        <p:tgtEl>
                                          <p:spTgt spid="107"/>
                                        </p:tgtEl>
                                      </p:cBhvr>
                                    </p:animEffect>
                                    <p:anim calcmode="lin" valueType="num">
                                      <p:cBhvr>
                                        <p:cTn id="101" dur="1000" fill="hold"/>
                                        <p:tgtEl>
                                          <p:spTgt spid="107"/>
                                        </p:tgtEl>
                                        <p:attrNameLst>
                                          <p:attrName>ppt_x</p:attrName>
                                        </p:attrNameLst>
                                      </p:cBhvr>
                                      <p:tavLst>
                                        <p:tav tm="0">
                                          <p:val>
                                            <p:strVal val="#ppt_x"/>
                                          </p:val>
                                        </p:tav>
                                        <p:tav tm="100000">
                                          <p:val>
                                            <p:strVal val="#ppt_x"/>
                                          </p:val>
                                        </p:tav>
                                      </p:tavLst>
                                    </p:anim>
                                    <p:anim calcmode="lin" valueType="num">
                                      <p:cBhvr>
                                        <p:cTn id="102"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109"/>
                                        </p:tgtEl>
                                        <p:attrNameLst>
                                          <p:attrName>style.visibility</p:attrName>
                                        </p:attrNameLst>
                                      </p:cBhvr>
                                      <p:to>
                                        <p:strVal val="visible"/>
                                      </p:to>
                                    </p:set>
                                    <p:animEffect transition="in" filter="fade">
                                      <p:cBhvr>
                                        <p:cTn id="107" dur="1000"/>
                                        <p:tgtEl>
                                          <p:spTgt spid="109"/>
                                        </p:tgtEl>
                                      </p:cBhvr>
                                    </p:animEffect>
                                    <p:anim calcmode="lin" valueType="num">
                                      <p:cBhvr>
                                        <p:cTn id="108" dur="1000" fill="hold"/>
                                        <p:tgtEl>
                                          <p:spTgt spid="109"/>
                                        </p:tgtEl>
                                        <p:attrNameLst>
                                          <p:attrName>ppt_x</p:attrName>
                                        </p:attrNameLst>
                                      </p:cBhvr>
                                      <p:tavLst>
                                        <p:tav tm="0">
                                          <p:val>
                                            <p:strVal val="#ppt_x"/>
                                          </p:val>
                                        </p:tav>
                                        <p:tav tm="100000">
                                          <p:val>
                                            <p:strVal val="#ppt_x"/>
                                          </p:val>
                                        </p:tav>
                                      </p:tavLst>
                                    </p:anim>
                                    <p:anim calcmode="lin" valueType="num">
                                      <p:cBhvr>
                                        <p:cTn id="109" dur="1000" fill="hold"/>
                                        <p:tgtEl>
                                          <p:spTgt spid="109"/>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111"/>
                                        </p:tgtEl>
                                        <p:attrNameLst>
                                          <p:attrName>style.visibility</p:attrName>
                                        </p:attrNameLst>
                                      </p:cBhvr>
                                      <p:to>
                                        <p:strVal val="visible"/>
                                      </p:to>
                                    </p:set>
                                    <p:animEffect transition="in" filter="fade">
                                      <p:cBhvr>
                                        <p:cTn id="112" dur="1000"/>
                                        <p:tgtEl>
                                          <p:spTgt spid="111"/>
                                        </p:tgtEl>
                                      </p:cBhvr>
                                    </p:animEffect>
                                    <p:anim calcmode="lin" valueType="num">
                                      <p:cBhvr>
                                        <p:cTn id="113" dur="1000" fill="hold"/>
                                        <p:tgtEl>
                                          <p:spTgt spid="111"/>
                                        </p:tgtEl>
                                        <p:attrNameLst>
                                          <p:attrName>ppt_x</p:attrName>
                                        </p:attrNameLst>
                                      </p:cBhvr>
                                      <p:tavLst>
                                        <p:tav tm="0">
                                          <p:val>
                                            <p:strVal val="#ppt_x"/>
                                          </p:val>
                                        </p:tav>
                                        <p:tav tm="100000">
                                          <p:val>
                                            <p:strVal val="#ppt_x"/>
                                          </p:val>
                                        </p:tav>
                                      </p:tavLst>
                                    </p:anim>
                                    <p:anim calcmode="lin" valueType="num">
                                      <p:cBhvr>
                                        <p:cTn id="114" dur="1000" fill="hold"/>
                                        <p:tgtEl>
                                          <p:spTgt spid="111"/>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113"/>
                                        </p:tgtEl>
                                        <p:attrNameLst>
                                          <p:attrName>style.visibility</p:attrName>
                                        </p:attrNameLst>
                                      </p:cBhvr>
                                      <p:to>
                                        <p:strVal val="visible"/>
                                      </p:to>
                                    </p:set>
                                    <p:animEffect transition="in" filter="fade">
                                      <p:cBhvr>
                                        <p:cTn id="117" dur="1000"/>
                                        <p:tgtEl>
                                          <p:spTgt spid="113"/>
                                        </p:tgtEl>
                                      </p:cBhvr>
                                    </p:animEffect>
                                    <p:anim calcmode="lin" valueType="num">
                                      <p:cBhvr>
                                        <p:cTn id="118" dur="1000" fill="hold"/>
                                        <p:tgtEl>
                                          <p:spTgt spid="113"/>
                                        </p:tgtEl>
                                        <p:attrNameLst>
                                          <p:attrName>ppt_x</p:attrName>
                                        </p:attrNameLst>
                                      </p:cBhvr>
                                      <p:tavLst>
                                        <p:tav tm="0">
                                          <p:val>
                                            <p:strVal val="#ppt_x"/>
                                          </p:val>
                                        </p:tav>
                                        <p:tav tm="100000">
                                          <p:val>
                                            <p:strVal val="#ppt_x"/>
                                          </p:val>
                                        </p:tav>
                                      </p:tavLst>
                                    </p:anim>
                                    <p:anim calcmode="lin" valueType="num">
                                      <p:cBhvr>
                                        <p:cTn id="119" dur="1000" fill="hold"/>
                                        <p:tgtEl>
                                          <p:spTgt spid="113"/>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112"/>
                                        </p:tgtEl>
                                        <p:attrNameLst>
                                          <p:attrName>style.visibility</p:attrName>
                                        </p:attrNameLst>
                                      </p:cBhvr>
                                      <p:to>
                                        <p:strVal val="visible"/>
                                      </p:to>
                                    </p:set>
                                    <p:animEffect transition="in" filter="fade">
                                      <p:cBhvr>
                                        <p:cTn id="122" dur="1000"/>
                                        <p:tgtEl>
                                          <p:spTgt spid="112"/>
                                        </p:tgtEl>
                                      </p:cBhvr>
                                    </p:animEffect>
                                    <p:anim calcmode="lin" valueType="num">
                                      <p:cBhvr>
                                        <p:cTn id="123" dur="1000" fill="hold"/>
                                        <p:tgtEl>
                                          <p:spTgt spid="112"/>
                                        </p:tgtEl>
                                        <p:attrNameLst>
                                          <p:attrName>ppt_x</p:attrName>
                                        </p:attrNameLst>
                                      </p:cBhvr>
                                      <p:tavLst>
                                        <p:tav tm="0">
                                          <p:val>
                                            <p:strVal val="#ppt_x"/>
                                          </p:val>
                                        </p:tav>
                                        <p:tav tm="100000">
                                          <p:val>
                                            <p:strVal val="#ppt_x"/>
                                          </p:val>
                                        </p:tav>
                                      </p:tavLst>
                                    </p:anim>
                                    <p:anim calcmode="lin" valueType="num">
                                      <p:cBhvr>
                                        <p:cTn id="124" dur="1000" fill="hold"/>
                                        <p:tgtEl>
                                          <p:spTgt spid="112"/>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114"/>
                                        </p:tgtEl>
                                        <p:attrNameLst>
                                          <p:attrName>style.visibility</p:attrName>
                                        </p:attrNameLst>
                                      </p:cBhvr>
                                      <p:to>
                                        <p:strVal val="visible"/>
                                      </p:to>
                                    </p:set>
                                    <p:animEffect transition="in" filter="fade">
                                      <p:cBhvr>
                                        <p:cTn id="127" dur="1000"/>
                                        <p:tgtEl>
                                          <p:spTgt spid="114"/>
                                        </p:tgtEl>
                                      </p:cBhvr>
                                    </p:animEffect>
                                    <p:anim calcmode="lin" valueType="num">
                                      <p:cBhvr>
                                        <p:cTn id="128" dur="1000" fill="hold"/>
                                        <p:tgtEl>
                                          <p:spTgt spid="114"/>
                                        </p:tgtEl>
                                        <p:attrNameLst>
                                          <p:attrName>ppt_x</p:attrName>
                                        </p:attrNameLst>
                                      </p:cBhvr>
                                      <p:tavLst>
                                        <p:tav tm="0">
                                          <p:val>
                                            <p:strVal val="#ppt_x"/>
                                          </p:val>
                                        </p:tav>
                                        <p:tav tm="100000">
                                          <p:val>
                                            <p:strVal val="#ppt_x"/>
                                          </p:val>
                                        </p:tav>
                                      </p:tavLst>
                                    </p:anim>
                                    <p:anim calcmode="lin" valueType="num">
                                      <p:cBhvr>
                                        <p:cTn id="129" dur="1000" fill="hold"/>
                                        <p:tgtEl>
                                          <p:spTgt spid="114"/>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fade">
                                      <p:cBhvr>
                                        <p:cTn id="132" dur="1000"/>
                                        <p:tgtEl>
                                          <p:spTgt spid="30"/>
                                        </p:tgtEl>
                                      </p:cBhvr>
                                    </p:animEffect>
                                    <p:anim calcmode="lin" valueType="num">
                                      <p:cBhvr>
                                        <p:cTn id="133" dur="1000" fill="hold"/>
                                        <p:tgtEl>
                                          <p:spTgt spid="30"/>
                                        </p:tgtEl>
                                        <p:attrNameLst>
                                          <p:attrName>ppt_x</p:attrName>
                                        </p:attrNameLst>
                                      </p:cBhvr>
                                      <p:tavLst>
                                        <p:tav tm="0">
                                          <p:val>
                                            <p:strVal val="#ppt_x"/>
                                          </p:val>
                                        </p:tav>
                                        <p:tav tm="100000">
                                          <p:val>
                                            <p:strVal val="#ppt_x"/>
                                          </p:val>
                                        </p:tav>
                                      </p:tavLst>
                                    </p:anim>
                                    <p:anim calcmode="lin" valueType="num">
                                      <p:cBhvr>
                                        <p:cTn id="13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grpId="0" nodeType="clickEffect">
                                  <p:stCondLst>
                                    <p:cond delay="0"/>
                                  </p:stCondLst>
                                  <p:childTnLst>
                                    <p:set>
                                      <p:cBhvr>
                                        <p:cTn id="138" dur="1" fill="hold">
                                          <p:stCondLst>
                                            <p:cond delay="0"/>
                                          </p:stCondLst>
                                        </p:cTn>
                                        <p:tgtEl>
                                          <p:spTgt spid="80"/>
                                        </p:tgtEl>
                                        <p:attrNameLst>
                                          <p:attrName>style.visibility</p:attrName>
                                        </p:attrNameLst>
                                      </p:cBhvr>
                                      <p:to>
                                        <p:strVal val="visible"/>
                                      </p:to>
                                    </p:set>
                                    <p:animEffect transition="in" filter="fade">
                                      <p:cBhvr>
                                        <p:cTn id="139" dur="1000"/>
                                        <p:tgtEl>
                                          <p:spTgt spid="80"/>
                                        </p:tgtEl>
                                      </p:cBhvr>
                                    </p:animEffect>
                                    <p:anim calcmode="lin" valueType="num">
                                      <p:cBhvr>
                                        <p:cTn id="140" dur="1000" fill="hold"/>
                                        <p:tgtEl>
                                          <p:spTgt spid="80"/>
                                        </p:tgtEl>
                                        <p:attrNameLst>
                                          <p:attrName>ppt_x</p:attrName>
                                        </p:attrNameLst>
                                      </p:cBhvr>
                                      <p:tavLst>
                                        <p:tav tm="0">
                                          <p:val>
                                            <p:strVal val="#ppt_x"/>
                                          </p:val>
                                        </p:tav>
                                        <p:tav tm="100000">
                                          <p:val>
                                            <p:strVal val="#ppt_x"/>
                                          </p:val>
                                        </p:tav>
                                      </p:tavLst>
                                    </p:anim>
                                    <p:anim calcmode="lin" valueType="num">
                                      <p:cBhvr>
                                        <p:cTn id="141" dur="1000" fill="hold"/>
                                        <p:tgtEl>
                                          <p:spTgt spid="80"/>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96"/>
                                        </p:tgtEl>
                                        <p:attrNameLst>
                                          <p:attrName>style.visibility</p:attrName>
                                        </p:attrNameLst>
                                      </p:cBhvr>
                                      <p:to>
                                        <p:strVal val="visible"/>
                                      </p:to>
                                    </p:set>
                                    <p:animEffect transition="in" filter="fade">
                                      <p:cBhvr>
                                        <p:cTn id="144" dur="1000"/>
                                        <p:tgtEl>
                                          <p:spTgt spid="96"/>
                                        </p:tgtEl>
                                      </p:cBhvr>
                                    </p:animEffect>
                                    <p:anim calcmode="lin" valueType="num">
                                      <p:cBhvr>
                                        <p:cTn id="145" dur="1000" fill="hold"/>
                                        <p:tgtEl>
                                          <p:spTgt spid="96"/>
                                        </p:tgtEl>
                                        <p:attrNameLst>
                                          <p:attrName>ppt_x</p:attrName>
                                        </p:attrNameLst>
                                      </p:cBhvr>
                                      <p:tavLst>
                                        <p:tav tm="0">
                                          <p:val>
                                            <p:strVal val="#ppt_x"/>
                                          </p:val>
                                        </p:tav>
                                        <p:tav tm="100000">
                                          <p:val>
                                            <p:strVal val="#ppt_x"/>
                                          </p:val>
                                        </p:tav>
                                      </p:tavLst>
                                    </p:anim>
                                    <p:anim calcmode="lin" valueType="num">
                                      <p:cBhvr>
                                        <p:cTn id="146"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grpId="0" nodeType="clickEffect">
                                  <p:stCondLst>
                                    <p:cond delay="0"/>
                                  </p:stCondLst>
                                  <p:childTnLst>
                                    <p:set>
                                      <p:cBhvr>
                                        <p:cTn id="150" dur="1" fill="hold">
                                          <p:stCondLst>
                                            <p:cond delay="0"/>
                                          </p:stCondLst>
                                        </p:cTn>
                                        <p:tgtEl>
                                          <p:spTgt spid="115"/>
                                        </p:tgtEl>
                                        <p:attrNameLst>
                                          <p:attrName>style.visibility</p:attrName>
                                        </p:attrNameLst>
                                      </p:cBhvr>
                                      <p:to>
                                        <p:strVal val="visible"/>
                                      </p:to>
                                    </p:set>
                                    <p:animEffect transition="in" filter="fade">
                                      <p:cBhvr>
                                        <p:cTn id="151" dur="1000"/>
                                        <p:tgtEl>
                                          <p:spTgt spid="115"/>
                                        </p:tgtEl>
                                      </p:cBhvr>
                                    </p:animEffect>
                                    <p:anim calcmode="lin" valueType="num">
                                      <p:cBhvr>
                                        <p:cTn id="152" dur="1000" fill="hold"/>
                                        <p:tgtEl>
                                          <p:spTgt spid="115"/>
                                        </p:tgtEl>
                                        <p:attrNameLst>
                                          <p:attrName>ppt_x</p:attrName>
                                        </p:attrNameLst>
                                      </p:cBhvr>
                                      <p:tavLst>
                                        <p:tav tm="0">
                                          <p:val>
                                            <p:strVal val="#ppt_x"/>
                                          </p:val>
                                        </p:tav>
                                        <p:tav tm="100000">
                                          <p:val>
                                            <p:strVal val="#ppt_x"/>
                                          </p:val>
                                        </p:tav>
                                      </p:tavLst>
                                    </p:anim>
                                    <p:anim calcmode="lin" valueType="num">
                                      <p:cBhvr>
                                        <p:cTn id="153"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grpId="0" nodeType="clickEffect">
                                  <p:stCondLst>
                                    <p:cond delay="0"/>
                                  </p:stCondLst>
                                  <p:childTnLst>
                                    <p:set>
                                      <p:cBhvr>
                                        <p:cTn id="157" dur="1" fill="hold">
                                          <p:stCondLst>
                                            <p:cond delay="0"/>
                                          </p:stCondLst>
                                        </p:cTn>
                                        <p:tgtEl>
                                          <p:spTgt spid="116"/>
                                        </p:tgtEl>
                                        <p:attrNameLst>
                                          <p:attrName>style.visibility</p:attrName>
                                        </p:attrNameLst>
                                      </p:cBhvr>
                                      <p:to>
                                        <p:strVal val="visible"/>
                                      </p:to>
                                    </p:set>
                                    <p:animEffect transition="in" filter="fade">
                                      <p:cBhvr>
                                        <p:cTn id="158" dur="1000"/>
                                        <p:tgtEl>
                                          <p:spTgt spid="116"/>
                                        </p:tgtEl>
                                      </p:cBhvr>
                                    </p:animEffect>
                                    <p:anim calcmode="lin" valueType="num">
                                      <p:cBhvr>
                                        <p:cTn id="159" dur="1000" fill="hold"/>
                                        <p:tgtEl>
                                          <p:spTgt spid="116"/>
                                        </p:tgtEl>
                                        <p:attrNameLst>
                                          <p:attrName>ppt_x</p:attrName>
                                        </p:attrNameLst>
                                      </p:cBhvr>
                                      <p:tavLst>
                                        <p:tav tm="0">
                                          <p:val>
                                            <p:strVal val="#ppt_x"/>
                                          </p:val>
                                        </p:tav>
                                        <p:tav tm="100000">
                                          <p:val>
                                            <p:strVal val="#ppt_x"/>
                                          </p:val>
                                        </p:tav>
                                      </p:tavLst>
                                    </p:anim>
                                    <p:anim calcmode="lin" valueType="num">
                                      <p:cBhvr>
                                        <p:cTn id="160" dur="1000" fill="hold"/>
                                        <p:tgtEl>
                                          <p:spTgt spid="116"/>
                                        </p:tgtEl>
                                        <p:attrNameLst>
                                          <p:attrName>ppt_y</p:attrName>
                                        </p:attrNameLst>
                                      </p:cBhvr>
                                      <p:tavLst>
                                        <p:tav tm="0">
                                          <p:val>
                                            <p:strVal val="#ppt_y+.1"/>
                                          </p:val>
                                        </p:tav>
                                        <p:tav tm="100000">
                                          <p:val>
                                            <p:strVal val="#ppt_y"/>
                                          </p:val>
                                        </p:tav>
                                      </p:tavLst>
                                    </p:anim>
                                  </p:childTnLst>
                                </p:cTn>
                              </p:par>
                              <p:par>
                                <p:cTn id="161" presetID="42" presetClass="entr" presetSubtype="0" fill="hold" grpId="0" nodeType="withEffect">
                                  <p:stCondLst>
                                    <p:cond delay="0"/>
                                  </p:stCondLst>
                                  <p:childTnLst>
                                    <p:set>
                                      <p:cBhvr>
                                        <p:cTn id="162" dur="1" fill="hold">
                                          <p:stCondLst>
                                            <p:cond delay="0"/>
                                          </p:stCondLst>
                                        </p:cTn>
                                        <p:tgtEl>
                                          <p:spTgt spid="110"/>
                                        </p:tgtEl>
                                        <p:attrNameLst>
                                          <p:attrName>style.visibility</p:attrName>
                                        </p:attrNameLst>
                                      </p:cBhvr>
                                      <p:to>
                                        <p:strVal val="visible"/>
                                      </p:to>
                                    </p:set>
                                    <p:animEffect transition="in" filter="fade">
                                      <p:cBhvr>
                                        <p:cTn id="163" dur="1000"/>
                                        <p:tgtEl>
                                          <p:spTgt spid="110"/>
                                        </p:tgtEl>
                                      </p:cBhvr>
                                    </p:animEffect>
                                    <p:anim calcmode="lin" valueType="num">
                                      <p:cBhvr>
                                        <p:cTn id="164" dur="1000" fill="hold"/>
                                        <p:tgtEl>
                                          <p:spTgt spid="110"/>
                                        </p:tgtEl>
                                        <p:attrNameLst>
                                          <p:attrName>ppt_x</p:attrName>
                                        </p:attrNameLst>
                                      </p:cBhvr>
                                      <p:tavLst>
                                        <p:tav tm="0">
                                          <p:val>
                                            <p:strVal val="#ppt_x"/>
                                          </p:val>
                                        </p:tav>
                                        <p:tav tm="100000">
                                          <p:val>
                                            <p:strVal val="#ppt_x"/>
                                          </p:val>
                                        </p:tav>
                                      </p:tavLst>
                                    </p:anim>
                                    <p:anim calcmode="lin" valueType="num">
                                      <p:cBhvr>
                                        <p:cTn id="165"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p:bldP spid="78" grpId="0"/>
      <p:bldP spid="79" grpId="0"/>
      <p:bldP spid="96" grpId="0" animBg="1"/>
      <p:bldP spid="97" grpId="0"/>
      <p:bldP spid="98" grpId="0"/>
      <p:bldP spid="99" grpId="0"/>
      <p:bldP spid="104" grpId="0" animBg="1"/>
      <p:bldP spid="105" grpId="0" animBg="1"/>
      <p:bldP spid="106" grpId="0" animBg="1"/>
      <p:bldP spid="107" grpId="0"/>
      <p:bldP spid="109" grpId="0" animBg="1"/>
      <p:bldP spid="110" grpId="0" animBg="1"/>
      <p:bldP spid="111" grpId="0" animBg="1"/>
      <p:bldP spid="112" grpId="0" animBg="1"/>
      <p:bldP spid="80" grpId="0"/>
      <p:bldP spid="113" grpId="0" animBg="1"/>
      <p:bldP spid="114" grpId="0" animBg="1"/>
      <p:bldP spid="115" grpId="0"/>
      <p:bldP spid="116" grpId="0" animBg="1"/>
      <p:bldP spid="118" grpId="0" animBg="1"/>
      <p:bldP spid="3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rot="16200000">
            <a:off x="3330182" y="3035910"/>
            <a:ext cx="5766078" cy="400110"/>
          </a:xfrm>
          <a:prstGeom prst="rect">
            <a:avLst/>
          </a:prstGeom>
          <a:solidFill>
            <a:schemeClr val="accent2"/>
          </a:solidFill>
        </p:spPr>
        <p:txBody>
          <a:bodyPr wrap="square" rtlCol="0">
            <a:spAutoFit/>
          </a:bodyPr>
          <a:lstStyle/>
          <a:p>
            <a:pPr algn="ctr"/>
            <a:r>
              <a:rPr lang="es-ES" sz="2000" dirty="0">
                <a:solidFill>
                  <a:schemeClr val="bg1"/>
                </a:solidFill>
              </a:rPr>
              <a:t>BRIGADAS MÓVILES DE AFILIACIÓN </a:t>
            </a:r>
            <a:endParaRPr lang="es-BO" dirty="0">
              <a:solidFill>
                <a:schemeClr val="bg1"/>
              </a:solidFill>
            </a:endParaRPr>
          </a:p>
        </p:txBody>
      </p:sp>
      <p:sp>
        <p:nvSpPr>
          <p:cNvPr id="6" name="Rectángulo redondeado 5"/>
          <p:cNvSpPr/>
          <p:nvPr/>
        </p:nvSpPr>
        <p:spPr>
          <a:xfrm>
            <a:off x="417095" y="5692522"/>
            <a:ext cx="4062205" cy="426482"/>
          </a:xfrm>
          <a:prstGeom prst="roundRect">
            <a:avLst>
              <a:gd name="adj" fmla="val 23383"/>
            </a:avLst>
          </a:prstGeom>
          <a:solidFill>
            <a:schemeClr val="accent2"/>
          </a:solidFill>
          <a:ln>
            <a:noFill/>
          </a:ln>
        </p:spPr>
        <p:txBody>
          <a:bodyPr wrap="square">
            <a:spAutoFit/>
          </a:bodyPr>
          <a:lstStyle/>
          <a:p>
            <a:pPr algn="ctr"/>
            <a:r>
              <a:rPr lang="es-ES" b="1" dirty="0">
                <a:solidFill>
                  <a:schemeClr val="bg1"/>
                </a:solidFill>
              </a:rPr>
              <a:t>BENI - GAYARAMERIN</a:t>
            </a:r>
            <a:endParaRPr lang="es-BO" sz="1600" dirty="0">
              <a:solidFill>
                <a:schemeClr val="bg1"/>
              </a:solidFill>
            </a:endParaRPr>
          </a:p>
        </p:txBody>
      </p:sp>
      <p:sp>
        <p:nvSpPr>
          <p:cNvPr id="7" name="Rectángulo redondeado 6"/>
          <p:cNvSpPr/>
          <p:nvPr/>
        </p:nvSpPr>
        <p:spPr>
          <a:xfrm>
            <a:off x="7784891" y="5692522"/>
            <a:ext cx="4062205" cy="426482"/>
          </a:xfrm>
          <a:prstGeom prst="roundRect">
            <a:avLst>
              <a:gd name="adj" fmla="val 23383"/>
            </a:avLst>
          </a:prstGeom>
          <a:solidFill>
            <a:schemeClr val="accent2"/>
          </a:solidFill>
          <a:ln>
            <a:noFill/>
          </a:ln>
        </p:spPr>
        <p:txBody>
          <a:bodyPr wrap="square">
            <a:spAutoFit/>
          </a:bodyPr>
          <a:lstStyle/>
          <a:p>
            <a:pPr algn="ctr"/>
            <a:r>
              <a:rPr lang="es-ES" b="1" dirty="0">
                <a:solidFill>
                  <a:schemeClr val="bg1"/>
                </a:solidFill>
              </a:rPr>
              <a:t>PANDO - COBIJA</a:t>
            </a:r>
            <a:endParaRPr lang="es-BO" sz="1600" dirty="0">
              <a:solidFill>
                <a:schemeClr val="bg1"/>
              </a:solidFill>
            </a:endParaRPr>
          </a:p>
        </p:txBody>
      </p:sp>
      <p:sp>
        <p:nvSpPr>
          <p:cNvPr id="10" name="Rectángulo redondeado 9"/>
          <p:cNvSpPr/>
          <p:nvPr/>
        </p:nvSpPr>
        <p:spPr>
          <a:xfrm>
            <a:off x="3137010" y="4643855"/>
            <a:ext cx="2391496" cy="746343"/>
          </a:xfrm>
          <a:prstGeom prst="roundRect">
            <a:avLst>
              <a:gd name="adj" fmla="val 23383"/>
            </a:avLst>
          </a:prstGeom>
          <a:noFill/>
          <a:ln>
            <a:noFill/>
          </a:ln>
        </p:spPr>
        <p:txBody>
          <a:bodyPr wrap="square">
            <a:spAutoFit/>
          </a:bodyPr>
          <a:lstStyle/>
          <a:p>
            <a:pPr algn="ctr"/>
            <a:r>
              <a:rPr lang="es-ES" b="1" dirty="0">
                <a:solidFill>
                  <a:schemeClr val="accent4">
                    <a:lumMod val="75000"/>
                  </a:schemeClr>
                </a:solidFill>
              </a:rPr>
              <a:t>35 AFILIADOS EN UNA JORNADA</a:t>
            </a:r>
            <a:endParaRPr lang="es-BO" sz="1600" dirty="0">
              <a:solidFill>
                <a:schemeClr val="accent4">
                  <a:lumMod val="75000"/>
                </a:schemeClr>
              </a:solidFill>
            </a:endParaRPr>
          </a:p>
        </p:txBody>
      </p:sp>
      <p:sp>
        <p:nvSpPr>
          <p:cNvPr id="12" name="Rectángulo redondeado 11"/>
          <p:cNvSpPr/>
          <p:nvPr/>
        </p:nvSpPr>
        <p:spPr>
          <a:xfrm>
            <a:off x="9455600" y="4643856"/>
            <a:ext cx="2391496" cy="746343"/>
          </a:xfrm>
          <a:prstGeom prst="roundRect">
            <a:avLst>
              <a:gd name="adj" fmla="val 23383"/>
            </a:avLst>
          </a:prstGeom>
          <a:noFill/>
          <a:ln>
            <a:noFill/>
          </a:ln>
        </p:spPr>
        <p:txBody>
          <a:bodyPr wrap="square">
            <a:spAutoFit/>
          </a:bodyPr>
          <a:lstStyle/>
          <a:p>
            <a:pPr algn="ctr"/>
            <a:r>
              <a:rPr lang="es-ES" b="1" dirty="0">
                <a:solidFill>
                  <a:schemeClr val="accent4">
                    <a:lumMod val="75000"/>
                  </a:schemeClr>
                </a:solidFill>
              </a:rPr>
              <a:t>148 AFILIADOS EN UNA JORNADA</a:t>
            </a:r>
            <a:endParaRPr lang="es-BO" sz="1600" dirty="0">
              <a:solidFill>
                <a:schemeClr val="accent4">
                  <a:lumMod val="75000"/>
                </a:schemeClr>
              </a:solidFill>
            </a:endParaRPr>
          </a:p>
        </p:txBody>
      </p:sp>
      <p:pic>
        <p:nvPicPr>
          <p:cNvPr id="13" name="Imagen 12">
            <a:extLst>
              <a:ext uri="{FF2B5EF4-FFF2-40B4-BE49-F238E27FC236}">
                <a16:creationId xmlns:a16="http://schemas.microsoft.com/office/drawing/2014/main" id="{39C6B963-CA24-2EA5-B45A-019C6B9992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78"/>
          <a:stretch/>
        </p:blipFill>
        <p:spPr>
          <a:xfrm>
            <a:off x="561218" y="1493100"/>
            <a:ext cx="5151584" cy="2616015"/>
          </a:xfrm>
          <a:prstGeom prst="rect">
            <a:avLst/>
          </a:prstGeom>
        </p:spPr>
      </p:pic>
      <p:pic>
        <p:nvPicPr>
          <p:cNvPr id="14" name="Imagen 13">
            <a:extLst>
              <a:ext uri="{FF2B5EF4-FFF2-40B4-BE49-F238E27FC236}">
                <a16:creationId xmlns:a16="http://schemas.microsoft.com/office/drawing/2014/main" id="{2C2BA009-4032-CCFE-A1AF-F619CEC7E2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6411" y="1299118"/>
            <a:ext cx="5250685" cy="3003977"/>
          </a:xfrm>
          <a:prstGeom prst="rect">
            <a:avLst/>
          </a:prstGeom>
        </p:spPr>
      </p:pic>
    </p:spTree>
    <p:extLst>
      <p:ext uri="{BB962C8B-B14F-4D97-AF65-F5344CB8AC3E}">
        <p14:creationId xmlns:p14="http://schemas.microsoft.com/office/powerpoint/2010/main" val="1637366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rot="16200000">
            <a:off x="2845522" y="3035910"/>
            <a:ext cx="5766078" cy="400110"/>
          </a:xfrm>
          <a:prstGeom prst="rect">
            <a:avLst/>
          </a:prstGeom>
          <a:solidFill>
            <a:schemeClr val="accent2"/>
          </a:solidFill>
        </p:spPr>
        <p:txBody>
          <a:bodyPr wrap="square" rtlCol="0">
            <a:spAutoFit/>
          </a:bodyPr>
          <a:lstStyle/>
          <a:p>
            <a:pPr algn="ctr"/>
            <a:r>
              <a:rPr lang="es-ES" sz="2000" dirty="0">
                <a:solidFill>
                  <a:schemeClr val="bg1"/>
                </a:solidFill>
              </a:rPr>
              <a:t>BRIGADAS MÓVILES DE AFILIACIÓN </a:t>
            </a:r>
            <a:endParaRPr lang="es-BO" dirty="0">
              <a:solidFill>
                <a:schemeClr val="bg1"/>
              </a:solidFill>
            </a:endParaRPr>
          </a:p>
        </p:txBody>
      </p:sp>
      <p:sp>
        <p:nvSpPr>
          <p:cNvPr id="6" name="Rectángulo redondeado 5"/>
          <p:cNvSpPr/>
          <p:nvPr/>
        </p:nvSpPr>
        <p:spPr>
          <a:xfrm>
            <a:off x="417095" y="5692522"/>
            <a:ext cx="4062205" cy="426482"/>
          </a:xfrm>
          <a:prstGeom prst="roundRect">
            <a:avLst>
              <a:gd name="adj" fmla="val 23383"/>
            </a:avLst>
          </a:prstGeom>
          <a:solidFill>
            <a:schemeClr val="accent2"/>
          </a:solidFill>
          <a:ln>
            <a:noFill/>
          </a:ln>
        </p:spPr>
        <p:txBody>
          <a:bodyPr wrap="square">
            <a:spAutoFit/>
          </a:bodyPr>
          <a:lstStyle/>
          <a:p>
            <a:pPr algn="ctr"/>
            <a:r>
              <a:rPr lang="es-ES" b="1" dirty="0">
                <a:solidFill>
                  <a:schemeClr val="bg1"/>
                </a:solidFill>
              </a:rPr>
              <a:t>POTOSI</a:t>
            </a:r>
            <a:endParaRPr lang="es-BO" sz="1600" dirty="0">
              <a:solidFill>
                <a:schemeClr val="bg1"/>
              </a:solidFill>
            </a:endParaRPr>
          </a:p>
        </p:txBody>
      </p:sp>
      <p:sp>
        <p:nvSpPr>
          <p:cNvPr id="10" name="Rectángulo redondeado 9"/>
          <p:cNvSpPr/>
          <p:nvPr/>
        </p:nvSpPr>
        <p:spPr>
          <a:xfrm>
            <a:off x="3137010" y="4643855"/>
            <a:ext cx="2391496" cy="746343"/>
          </a:xfrm>
          <a:prstGeom prst="roundRect">
            <a:avLst>
              <a:gd name="adj" fmla="val 23383"/>
            </a:avLst>
          </a:prstGeom>
          <a:noFill/>
          <a:ln>
            <a:noFill/>
          </a:ln>
        </p:spPr>
        <p:txBody>
          <a:bodyPr wrap="square">
            <a:spAutoFit/>
          </a:bodyPr>
          <a:lstStyle/>
          <a:p>
            <a:pPr algn="ctr"/>
            <a:r>
              <a:rPr lang="es-ES" b="1" dirty="0">
                <a:solidFill>
                  <a:schemeClr val="accent4">
                    <a:lumMod val="75000"/>
                  </a:schemeClr>
                </a:solidFill>
              </a:rPr>
              <a:t>43 AFILIADOS EN UNA JORNADA</a:t>
            </a:r>
            <a:endParaRPr lang="es-BO" sz="1600" dirty="0">
              <a:solidFill>
                <a:schemeClr val="accent4">
                  <a:lumMod val="75000"/>
                </a:schemeClr>
              </a:solidFill>
            </a:endParaRPr>
          </a:p>
        </p:txBody>
      </p:sp>
      <p:pic>
        <p:nvPicPr>
          <p:cNvPr id="9" name="Imagen 8">
            <a:extLst>
              <a:ext uri="{FF2B5EF4-FFF2-40B4-BE49-F238E27FC236}">
                <a16:creationId xmlns:a16="http://schemas.microsoft.com/office/drawing/2014/main" id="{C104627F-4A1E-5476-372F-1A94523EA8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738"/>
          <a:stretch/>
        </p:blipFill>
        <p:spPr>
          <a:xfrm>
            <a:off x="215045" y="1365108"/>
            <a:ext cx="5191145" cy="2709164"/>
          </a:xfrm>
          <a:prstGeom prst="rect">
            <a:avLst/>
          </a:prstGeom>
        </p:spPr>
      </p:pic>
      <p:sp>
        <p:nvSpPr>
          <p:cNvPr id="11" name="Rectángulo 10"/>
          <p:cNvSpPr/>
          <p:nvPr/>
        </p:nvSpPr>
        <p:spPr>
          <a:xfrm>
            <a:off x="6213220" y="512301"/>
            <a:ext cx="5288969" cy="1200329"/>
          </a:xfrm>
          <a:prstGeom prst="rect">
            <a:avLst/>
          </a:prstGeom>
        </p:spPr>
        <p:txBody>
          <a:bodyPr wrap="square">
            <a:spAutoFit/>
          </a:bodyPr>
          <a:lstStyle/>
          <a:p>
            <a:pPr marL="285750" indent="-285750" algn="just">
              <a:buFont typeface="Wingdings" panose="05000000000000000000" pitchFamily="2" charset="2"/>
              <a:buChar char="ü"/>
            </a:pPr>
            <a:r>
              <a:rPr lang="es-ES" dirty="0"/>
              <a:t>Con 5 Brigadas Móviles en Montero, Guayaramerin, Riberalta, Cobija y Potosí; con un total de </a:t>
            </a:r>
            <a:r>
              <a:rPr lang="es-ES" b="1" dirty="0"/>
              <a:t>387 aportantes afiliados a la Caja Bancaria Estatal de Salud. </a:t>
            </a:r>
            <a:endParaRPr lang="es-ES" dirty="0">
              <a:cs typeface="Arial" panose="020B0604020202020204" pitchFamily="34" charset="0"/>
            </a:endParaRPr>
          </a:p>
        </p:txBody>
      </p:sp>
      <p:pic>
        <p:nvPicPr>
          <p:cNvPr id="15" name="Imagen 14">
            <a:extLst>
              <a:ext uri="{FF2B5EF4-FFF2-40B4-BE49-F238E27FC236}">
                <a16:creationId xmlns:a16="http://schemas.microsoft.com/office/drawing/2014/main" id="{68F3D0EF-CD20-F633-9B86-1917404854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932" y="3091578"/>
            <a:ext cx="5797220" cy="2814185"/>
          </a:xfrm>
          <a:prstGeom prst="rect">
            <a:avLst/>
          </a:prstGeom>
        </p:spPr>
      </p:pic>
    </p:spTree>
    <p:extLst>
      <p:ext uri="{BB962C8B-B14F-4D97-AF65-F5344CB8AC3E}">
        <p14:creationId xmlns:p14="http://schemas.microsoft.com/office/powerpoint/2010/main" val="17015407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a:spLocks noChangeArrowheads="1"/>
          </p:cNvSpPr>
          <p:nvPr/>
        </p:nvSpPr>
        <p:spPr bwMode="auto">
          <a:xfrm rot="16200000">
            <a:off x="-1943094" y="3508489"/>
            <a:ext cx="4767927" cy="369332"/>
          </a:xfrm>
          <a:prstGeom prst="rect">
            <a:avLst/>
          </a:prstGeom>
          <a:solidFill>
            <a:schemeClr val="accent1"/>
          </a:solidFill>
        </p:spPr>
        <p:txBody>
          <a:bodyPr wrap="square" rtlCol="0">
            <a:spAutoFit/>
          </a:bodyPr>
          <a:lstStyle/>
          <a:p>
            <a:pPr algn="ctr"/>
            <a:r>
              <a:rPr lang="es-ES" altLang="es-BO" b="1" dirty="0">
                <a:solidFill>
                  <a:schemeClr val="bg1"/>
                </a:solidFill>
              </a:rPr>
              <a:t>ASESORIA LEGAL</a:t>
            </a:r>
            <a:endParaRPr lang="es-BO" altLang="es-BO" b="1" dirty="0">
              <a:solidFill>
                <a:schemeClr val="bg1"/>
              </a:solidFill>
            </a:endParaRPr>
          </a:p>
        </p:txBody>
      </p:sp>
      <p:sp>
        <p:nvSpPr>
          <p:cNvPr id="3" name="CuadroTexto 2"/>
          <p:cNvSpPr txBox="1"/>
          <p:nvPr/>
        </p:nvSpPr>
        <p:spPr>
          <a:xfrm>
            <a:off x="342901" y="365086"/>
            <a:ext cx="503492"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4" name="Rectángulo 1"/>
          <p:cNvSpPr>
            <a:spLocks noChangeArrowheads="1"/>
          </p:cNvSpPr>
          <p:nvPr/>
        </p:nvSpPr>
        <p:spPr bwMode="auto">
          <a:xfrm>
            <a:off x="815411" y="308991"/>
            <a:ext cx="111210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solidFill>
                  <a:schemeClr val="tx1">
                    <a:lumMod val="50000"/>
                  </a:schemeClr>
                </a:solidFill>
                <a:latin typeface="Century Gothic" panose="020B0502020202020204" pitchFamily="34" charset="0"/>
              </a:rPr>
              <a:t>FORTALECER LA GESTIÓN Y DESARROLLO INSTITUCIONAL </a:t>
            </a:r>
            <a:r>
              <a:rPr lang="es-ES" sz="2000" b="1" dirty="0" smtClean="0">
                <a:solidFill>
                  <a:schemeClr val="tx1">
                    <a:lumMod val="50000"/>
                  </a:schemeClr>
                </a:solidFill>
                <a:latin typeface="Century Gothic" panose="020B0502020202020204" pitchFamily="34" charset="0"/>
              </a:rPr>
              <a:t>PARA ALCANZAR </a:t>
            </a:r>
            <a:r>
              <a:rPr lang="es-ES" sz="2000" b="1" dirty="0">
                <a:solidFill>
                  <a:schemeClr val="tx1">
                    <a:lumMod val="50000"/>
                  </a:schemeClr>
                </a:solidFill>
                <a:latin typeface="Century Gothic" panose="020B0502020202020204" pitchFamily="34" charset="0"/>
              </a:rPr>
              <a:t>MAYOR GRADO DE EFICACIA, EFICIENCIA Y ECONOMIA </a:t>
            </a:r>
          </a:p>
          <a:p>
            <a:pPr algn="ct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p>
        </p:txBody>
      </p:sp>
      <p:graphicFrame>
        <p:nvGraphicFramePr>
          <p:cNvPr id="10" name="Marcador de contenido 3"/>
          <p:cNvGraphicFramePr>
            <a:graphicFrameLocks/>
          </p:cNvGraphicFramePr>
          <p:nvPr/>
        </p:nvGraphicFramePr>
        <p:xfrm>
          <a:off x="846392" y="1709103"/>
          <a:ext cx="4068426"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a 10"/>
          <p:cNvGraphicFramePr/>
          <p:nvPr/>
        </p:nvGraphicFramePr>
        <p:xfrm>
          <a:off x="4272516" y="1628507"/>
          <a:ext cx="4552821" cy="4129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Marcador de contenido 3"/>
          <p:cNvGraphicFramePr>
            <a:graphicFrameLocks/>
          </p:cNvGraphicFramePr>
          <p:nvPr/>
        </p:nvGraphicFramePr>
        <p:xfrm>
          <a:off x="8210251" y="1709103"/>
          <a:ext cx="4282412" cy="402272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7584900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a:spLocks noChangeArrowheads="1"/>
          </p:cNvSpPr>
          <p:nvPr/>
        </p:nvSpPr>
        <p:spPr bwMode="auto">
          <a:xfrm rot="16200000">
            <a:off x="-1753219" y="3639664"/>
            <a:ext cx="4767927" cy="369332"/>
          </a:xfrm>
          <a:prstGeom prst="rect">
            <a:avLst/>
          </a:prstGeom>
          <a:solidFill>
            <a:schemeClr val="accent1"/>
          </a:solidFill>
        </p:spPr>
        <p:txBody>
          <a:bodyPr wrap="square" rtlCol="0">
            <a:spAutoFit/>
          </a:bodyPr>
          <a:lstStyle/>
          <a:p>
            <a:pPr algn="ctr"/>
            <a:r>
              <a:rPr lang="es-ES" altLang="es-BO" b="1" dirty="0">
                <a:solidFill>
                  <a:schemeClr val="bg1"/>
                </a:solidFill>
              </a:rPr>
              <a:t>ASESORIA LEGAL</a:t>
            </a:r>
            <a:endParaRPr lang="es-BO" altLang="es-BO" b="1" dirty="0">
              <a:solidFill>
                <a:schemeClr val="bg1"/>
              </a:solidFill>
            </a:endParaRPr>
          </a:p>
        </p:txBody>
      </p:sp>
      <p:sp>
        <p:nvSpPr>
          <p:cNvPr id="3" name="CuadroTexto 2"/>
          <p:cNvSpPr txBox="1"/>
          <p:nvPr/>
        </p:nvSpPr>
        <p:spPr>
          <a:xfrm>
            <a:off x="342901" y="365086"/>
            <a:ext cx="503492"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4" name="Rectángulo 1"/>
          <p:cNvSpPr>
            <a:spLocks noChangeArrowheads="1"/>
          </p:cNvSpPr>
          <p:nvPr/>
        </p:nvSpPr>
        <p:spPr bwMode="auto">
          <a:xfrm>
            <a:off x="815411" y="308991"/>
            <a:ext cx="111210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solidFill>
                  <a:schemeClr val="tx1">
                    <a:lumMod val="50000"/>
                  </a:schemeClr>
                </a:solidFill>
                <a:latin typeface="Century Gothic" panose="020B0502020202020204" pitchFamily="34" charset="0"/>
              </a:rPr>
              <a:t>FORTALECER LA GESTIÓN Y DESARROLLO INSTITUCIONAL PARA </a:t>
            </a:r>
            <a:r>
              <a:rPr lang="es-ES" sz="2000" b="1" dirty="0" smtClean="0">
                <a:solidFill>
                  <a:schemeClr val="tx1">
                    <a:lumMod val="50000"/>
                  </a:schemeClr>
                </a:solidFill>
                <a:latin typeface="Century Gothic" panose="020B0502020202020204" pitchFamily="34" charset="0"/>
              </a:rPr>
              <a:t>ALCANZAR </a:t>
            </a:r>
            <a:r>
              <a:rPr lang="es-ES" sz="2000" b="1" dirty="0">
                <a:solidFill>
                  <a:schemeClr val="tx1">
                    <a:lumMod val="50000"/>
                  </a:schemeClr>
                </a:solidFill>
                <a:latin typeface="Century Gothic" panose="020B0502020202020204" pitchFamily="34" charset="0"/>
              </a:rPr>
              <a:t>MAYOR GRADO DE EFICACIA, EFICIENCIA Y ECONOMIA </a:t>
            </a:r>
          </a:p>
          <a:p>
            <a:pPr algn="ct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p>
        </p:txBody>
      </p:sp>
      <p:sp>
        <p:nvSpPr>
          <p:cNvPr id="5" name="Título 1">
            <a:extLst>
              <a:ext uri="{FF2B5EF4-FFF2-40B4-BE49-F238E27FC236}">
                <a16:creationId xmlns:a16="http://schemas.microsoft.com/office/drawing/2014/main" id="{DD95D4AD-5E97-BB37-A5F2-C269B09FA030}"/>
              </a:ext>
            </a:extLst>
          </p:cNvPr>
          <p:cNvSpPr txBox="1">
            <a:spLocks/>
          </p:cNvSpPr>
          <p:nvPr/>
        </p:nvSpPr>
        <p:spPr>
          <a:xfrm>
            <a:off x="7297106" y="1406528"/>
            <a:ext cx="4381547" cy="338554"/>
          </a:xfrm>
          <a:prstGeom prst="rect">
            <a:avLst/>
          </a:prstGeom>
          <a:solidFill>
            <a:schemeClr val="accent5">
              <a:lumMod val="20000"/>
              <a:lumOff val="80000"/>
            </a:schemeClr>
          </a:solidFill>
          <a:ln>
            <a:noFill/>
          </a:ln>
        </p:spPr>
        <p:txBody>
          <a:bodyPr wrap="square">
            <a:spAutoFit/>
          </a:bodyPr>
          <a:lstStyle>
            <a:defPPr>
              <a:defRPr lang="en-US"/>
            </a:defPPr>
            <a:lvl1pPr algn="r">
              <a:defRPr sz="1600"/>
            </a:lvl1pPr>
          </a:lstStyle>
          <a:p>
            <a:r>
              <a:rPr lang="es-BO" b="1" dirty="0">
                <a:solidFill>
                  <a:schemeClr val="accent6">
                    <a:lumMod val="50000"/>
                  </a:schemeClr>
                </a:solidFill>
              </a:rPr>
              <a:t>PROCESOS JUDICIALES DE LA C.B.E.S.</a:t>
            </a:r>
          </a:p>
        </p:txBody>
      </p:sp>
      <p:graphicFrame>
        <p:nvGraphicFramePr>
          <p:cNvPr id="7" name="Marcador de contenido 19"/>
          <p:cNvGraphicFramePr>
            <a:graphicFrameLocks/>
          </p:cNvGraphicFramePr>
          <p:nvPr>
            <p:extLst>
              <p:ext uri="{D42A27DB-BD31-4B8C-83A1-F6EECF244321}">
                <p14:modId xmlns:p14="http://schemas.microsoft.com/office/powerpoint/2010/main" val="3208636375"/>
              </p:ext>
            </p:extLst>
          </p:nvPr>
        </p:nvGraphicFramePr>
        <p:xfrm>
          <a:off x="1003084" y="2219077"/>
          <a:ext cx="10489727" cy="3779467"/>
        </p:xfrm>
        <a:graphic>
          <a:graphicData uri="http://schemas.openxmlformats.org/drawingml/2006/table">
            <a:tbl>
              <a:tblPr firstRow="1" bandRow="1">
                <a:tableStyleId>{5C22544A-7EE6-4342-B048-85BDC9FD1C3A}</a:tableStyleId>
              </a:tblPr>
              <a:tblGrid>
                <a:gridCol w="1311216">
                  <a:extLst>
                    <a:ext uri="{9D8B030D-6E8A-4147-A177-3AD203B41FA5}">
                      <a16:colId xmlns:a16="http://schemas.microsoft.com/office/drawing/2014/main" val="1656642405"/>
                    </a:ext>
                  </a:extLst>
                </a:gridCol>
                <a:gridCol w="1311216">
                  <a:extLst>
                    <a:ext uri="{9D8B030D-6E8A-4147-A177-3AD203B41FA5}">
                      <a16:colId xmlns:a16="http://schemas.microsoft.com/office/drawing/2014/main" val="1556949897"/>
                    </a:ext>
                  </a:extLst>
                </a:gridCol>
                <a:gridCol w="1311216">
                  <a:extLst>
                    <a:ext uri="{9D8B030D-6E8A-4147-A177-3AD203B41FA5}">
                      <a16:colId xmlns:a16="http://schemas.microsoft.com/office/drawing/2014/main" val="2952407669"/>
                    </a:ext>
                  </a:extLst>
                </a:gridCol>
                <a:gridCol w="1311216">
                  <a:extLst>
                    <a:ext uri="{9D8B030D-6E8A-4147-A177-3AD203B41FA5}">
                      <a16:colId xmlns:a16="http://schemas.microsoft.com/office/drawing/2014/main" val="855157774"/>
                    </a:ext>
                  </a:extLst>
                </a:gridCol>
                <a:gridCol w="1311216">
                  <a:extLst>
                    <a:ext uri="{9D8B030D-6E8A-4147-A177-3AD203B41FA5}">
                      <a16:colId xmlns:a16="http://schemas.microsoft.com/office/drawing/2014/main" val="862158017"/>
                    </a:ext>
                  </a:extLst>
                </a:gridCol>
                <a:gridCol w="1528155">
                  <a:extLst>
                    <a:ext uri="{9D8B030D-6E8A-4147-A177-3AD203B41FA5}">
                      <a16:colId xmlns:a16="http://schemas.microsoft.com/office/drawing/2014/main" val="903038808"/>
                    </a:ext>
                  </a:extLst>
                </a:gridCol>
                <a:gridCol w="1310117">
                  <a:extLst>
                    <a:ext uri="{9D8B030D-6E8A-4147-A177-3AD203B41FA5}">
                      <a16:colId xmlns:a16="http://schemas.microsoft.com/office/drawing/2014/main" val="1675999973"/>
                    </a:ext>
                  </a:extLst>
                </a:gridCol>
                <a:gridCol w="1095375">
                  <a:extLst>
                    <a:ext uri="{9D8B030D-6E8A-4147-A177-3AD203B41FA5}">
                      <a16:colId xmlns:a16="http://schemas.microsoft.com/office/drawing/2014/main" val="1005936757"/>
                    </a:ext>
                  </a:extLst>
                </a:gridCol>
              </a:tblGrid>
              <a:tr h="870578">
                <a:tc>
                  <a:txBody>
                    <a:bodyPr/>
                    <a:lstStyle/>
                    <a:p>
                      <a:pPr algn="ctr"/>
                      <a:r>
                        <a:rPr lang="es-ES" sz="1200" dirty="0">
                          <a:solidFill>
                            <a:schemeClr val="bg1"/>
                          </a:solidFill>
                        </a:rPr>
                        <a:t>GESTIÓN</a:t>
                      </a:r>
                      <a:endParaRPr lang="es-BO" sz="1200" dirty="0">
                        <a:solidFill>
                          <a:schemeClr val="bg1"/>
                        </a:solidFill>
                      </a:endParaRPr>
                    </a:p>
                  </a:txBody>
                  <a:tcPr>
                    <a:solidFill>
                      <a:srgbClr val="007459"/>
                    </a:solidFill>
                  </a:tcPr>
                </a:tc>
                <a:tc>
                  <a:txBody>
                    <a:bodyPr/>
                    <a:lstStyle/>
                    <a:p>
                      <a:pPr algn="ctr"/>
                      <a:r>
                        <a:rPr lang="es-ES" sz="1200" dirty="0">
                          <a:solidFill>
                            <a:schemeClr val="bg1"/>
                          </a:solidFill>
                        </a:rPr>
                        <a:t>COACTIVOS SOCIALES</a:t>
                      </a:r>
                      <a:endParaRPr lang="es-BO" sz="1200" dirty="0">
                        <a:solidFill>
                          <a:schemeClr val="bg1"/>
                        </a:solidFill>
                      </a:endParaRPr>
                    </a:p>
                  </a:txBody>
                  <a:tcPr>
                    <a:solidFill>
                      <a:srgbClr val="007459"/>
                    </a:solidFill>
                  </a:tcPr>
                </a:tc>
                <a:tc>
                  <a:txBody>
                    <a:bodyPr/>
                    <a:lstStyle/>
                    <a:p>
                      <a:pPr algn="ctr"/>
                      <a:r>
                        <a:rPr lang="es-ES" sz="1200" dirty="0">
                          <a:solidFill>
                            <a:schemeClr val="bg1"/>
                          </a:solidFill>
                        </a:rPr>
                        <a:t>COACTIVOS FISCALES</a:t>
                      </a:r>
                      <a:endParaRPr lang="es-BO" sz="1200" dirty="0">
                        <a:solidFill>
                          <a:schemeClr val="bg1"/>
                        </a:solidFill>
                      </a:endParaRPr>
                    </a:p>
                  </a:txBody>
                  <a:tcPr>
                    <a:solidFill>
                      <a:srgbClr val="007459"/>
                    </a:solidFill>
                  </a:tcPr>
                </a:tc>
                <a:tc>
                  <a:txBody>
                    <a:bodyPr/>
                    <a:lstStyle/>
                    <a:p>
                      <a:pPr algn="ctr"/>
                      <a:r>
                        <a:rPr lang="es-ES" sz="1200" dirty="0">
                          <a:solidFill>
                            <a:schemeClr val="bg1"/>
                          </a:solidFill>
                        </a:rPr>
                        <a:t>PENALES</a:t>
                      </a:r>
                      <a:endParaRPr lang="es-BO" sz="1200" dirty="0">
                        <a:solidFill>
                          <a:schemeClr val="bg1"/>
                        </a:solidFill>
                      </a:endParaRPr>
                    </a:p>
                  </a:txBody>
                  <a:tcPr>
                    <a:solidFill>
                      <a:srgbClr val="007459"/>
                    </a:solidFill>
                  </a:tcPr>
                </a:tc>
                <a:tc>
                  <a:txBody>
                    <a:bodyPr/>
                    <a:lstStyle/>
                    <a:p>
                      <a:pPr algn="ctr"/>
                      <a:r>
                        <a:rPr lang="es-ES" sz="1200" dirty="0">
                          <a:solidFill>
                            <a:schemeClr val="bg1"/>
                          </a:solidFill>
                        </a:rPr>
                        <a:t>CIVILES</a:t>
                      </a:r>
                      <a:endParaRPr lang="es-BO" sz="1200" dirty="0">
                        <a:solidFill>
                          <a:schemeClr val="bg1"/>
                        </a:solidFill>
                      </a:endParaRPr>
                    </a:p>
                  </a:txBody>
                  <a:tcPr>
                    <a:solidFill>
                      <a:srgbClr val="007459"/>
                    </a:solidFill>
                  </a:tcPr>
                </a:tc>
                <a:tc>
                  <a:txBody>
                    <a:bodyPr/>
                    <a:lstStyle/>
                    <a:p>
                      <a:pPr algn="ctr"/>
                      <a:r>
                        <a:rPr lang="es-ES" sz="1000" dirty="0">
                          <a:solidFill>
                            <a:schemeClr val="bg1"/>
                          </a:solidFill>
                        </a:rPr>
                        <a:t>LABORALES</a:t>
                      </a:r>
                      <a:r>
                        <a:rPr lang="es-ES" sz="1000" baseline="0" dirty="0">
                          <a:solidFill>
                            <a:schemeClr val="bg1"/>
                          </a:solidFill>
                        </a:rPr>
                        <a:t> ADMINISTRATIVOS ANTE EL MINISTERIO DE TRABAJO</a:t>
                      </a:r>
                      <a:endParaRPr lang="es-BO" sz="1000" dirty="0">
                        <a:solidFill>
                          <a:schemeClr val="bg1"/>
                        </a:solidFill>
                      </a:endParaRPr>
                    </a:p>
                  </a:txBody>
                  <a:tcPr>
                    <a:solidFill>
                      <a:srgbClr val="007459"/>
                    </a:solidFill>
                  </a:tcPr>
                </a:tc>
                <a:tc>
                  <a:txBody>
                    <a:bodyPr/>
                    <a:lstStyle/>
                    <a:p>
                      <a:pPr algn="ctr"/>
                      <a:r>
                        <a:rPr lang="es-ES" sz="1200" dirty="0">
                          <a:solidFill>
                            <a:schemeClr val="bg1"/>
                          </a:solidFill>
                        </a:rPr>
                        <a:t>LABORALES</a:t>
                      </a:r>
                      <a:endParaRPr lang="es-BO" sz="1200" dirty="0">
                        <a:solidFill>
                          <a:schemeClr val="bg1"/>
                        </a:solidFill>
                      </a:endParaRPr>
                    </a:p>
                  </a:txBody>
                  <a:tcPr>
                    <a:solidFill>
                      <a:srgbClr val="007459"/>
                    </a:solidFill>
                  </a:tcPr>
                </a:tc>
                <a:tc>
                  <a:txBody>
                    <a:bodyPr/>
                    <a:lstStyle/>
                    <a:p>
                      <a:pPr algn="ctr"/>
                      <a:r>
                        <a:rPr lang="es-ES" sz="1200" dirty="0">
                          <a:solidFill>
                            <a:schemeClr val="bg1"/>
                          </a:solidFill>
                        </a:rPr>
                        <a:t>CONCLUIDOS</a:t>
                      </a:r>
                      <a:endParaRPr lang="es-BO" sz="1200" dirty="0">
                        <a:solidFill>
                          <a:schemeClr val="bg1"/>
                        </a:solidFill>
                      </a:endParaRPr>
                    </a:p>
                  </a:txBody>
                  <a:tcPr>
                    <a:solidFill>
                      <a:srgbClr val="007459"/>
                    </a:solidFill>
                  </a:tcPr>
                </a:tc>
                <a:extLst>
                  <a:ext uri="{0D108BD9-81ED-4DB2-BD59-A6C34878D82A}">
                    <a16:rowId xmlns:a16="http://schemas.microsoft.com/office/drawing/2014/main" val="752137452"/>
                  </a:ext>
                </a:extLst>
              </a:tr>
              <a:tr h="441392">
                <a:tc>
                  <a:txBody>
                    <a:bodyPr/>
                    <a:lstStyle/>
                    <a:p>
                      <a:pPr algn="ctr"/>
                      <a:r>
                        <a:rPr lang="es-ES" sz="1600" dirty="0"/>
                        <a:t>2022</a:t>
                      </a:r>
                      <a:endParaRPr lang="es-BO" sz="1600" dirty="0"/>
                    </a:p>
                  </a:txBody>
                  <a:tcPr/>
                </a:tc>
                <a:tc>
                  <a:txBody>
                    <a:bodyPr/>
                    <a:lstStyle/>
                    <a:p>
                      <a:pPr algn="ctr"/>
                      <a:r>
                        <a:rPr lang="es-ES" sz="1600" dirty="0"/>
                        <a:t>21</a:t>
                      </a:r>
                      <a:endParaRPr lang="es-BO" sz="1600" dirty="0"/>
                    </a:p>
                  </a:txBody>
                  <a:tcPr/>
                </a:tc>
                <a:tc>
                  <a:txBody>
                    <a:bodyPr/>
                    <a:lstStyle/>
                    <a:p>
                      <a:pPr algn="ctr"/>
                      <a:r>
                        <a:rPr lang="es-ES" sz="1600" dirty="0"/>
                        <a:t>6</a:t>
                      </a:r>
                      <a:endParaRPr lang="es-BO" sz="1600" dirty="0"/>
                    </a:p>
                  </a:txBody>
                  <a:tcPr/>
                </a:tc>
                <a:tc>
                  <a:txBody>
                    <a:bodyPr/>
                    <a:lstStyle/>
                    <a:p>
                      <a:pPr algn="ctr"/>
                      <a:r>
                        <a:rPr lang="es-ES" sz="1600" dirty="0"/>
                        <a:t>5</a:t>
                      </a:r>
                      <a:endParaRPr lang="es-BO" sz="1600" dirty="0"/>
                    </a:p>
                  </a:txBody>
                  <a:tcPr/>
                </a:tc>
                <a:tc>
                  <a:txBody>
                    <a:bodyPr/>
                    <a:lstStyle/>
                    <a:p>
                      <a:pPr algn="ctr"/>
                      <a:r>
                        <a:rPr lang="es-ES" sz="1600" dirty="0"/>
                        <a:t>2</a:t>
                      </a:r>
                      <a:endParaRPr lang="es-BO" sz="1600" dirty="0"/>
                    </a:p>
                  </a:txBody>
                  <a:tcPr/>
                </a:tc>
                <a:tc>
                  <a:txBody>
                    <a:bodyPr/>
                    <a:lstStyle/>
                    <a:p>
                      <a:pPr algn="ctr"/>
                      <a:r>
                        <a:rPr lang="es-ES" sz="1600" dirty="0"/>
                        <a:t>0</a:t>
                      </a:r>
                      <a:endParaRPr lang="es-BO" sz="1600" dirty="0"/>
                    </a:p>
                  </a:txBody>
                  <a:tcPr/>
                </a:tc>
                <a:tc>
                  <a:txBody>
                    <a:bodyPr/>
                    <a:lstStyle/>
                    <a:p>
                      <a:pPr algn="ctr"/>
                      <a:r>
                        <a:rPr lang="es-ES" sz="1600" dirty="0"/>
                        <a:t>0</a:t>
                      </a:r>
                      <a:endParaRPr lang="es-BO" sz="1600" dirty="0"/>
                    </a:p>
                  </a:txBody>
                  <a:tcPr/>
                </a:tc>
                <a:tc>
                  <a:txBody>
                    <a:bodyPr/>
                    <a:lstStyle/>
                    <a:p>
                      <a:pPr algn="ctr"/>
                      <a:r>
                        <a:rPr lang="es-ES" sz="1600" dirty="0"/>
                        <a:t>0</a:t>
                      </a:r>
                      <a:endParaRPr lang="es-BO" sz="1600" dirty="0"/>
                    </a:p>
                  </a:txBody>
                  <a:tcPr/>
                </a:tc>
                <a:extLst>
                  <a:ext uri="{0D108BD9-81ED-4DB2-BD59-A6C34878D82A}">
                    <a16:rowId xmlns:a16="http://schemas.microsoft.com/office/drawing/2014/main" val="285978656"/>
                  </a:ext>
                </a:extLst>
              </a:tr>
              <a:tr h="441392">
                <a:tc>
                  <a:txBody>
                    <a:bodyPr/>
                    <a:lstStyle/>
                    <a:p>
                      <a:pPr algn="ctr"/>
                      <a:r>
                        <a:rPr lang="es-ES" sz="1600" dirty="0"/>
                        <a:t>2023</a:t>
                      </a:r>
                      <a:endParaRPr lang="es-BO" sz="1600" dirty="0"/>
                    </a:p>
                  </a:txBody>
                  <a:tcPr/>
                </a:tc>
                <a:tc>
                  <a:txBody>
                    <a:bodyPr/>
                    <a:lstStyle/>
                    <a:p>
                      <a:pPr algn="ctr"/>
                      <a:r>
                        <a:rPr lang="es-ES" sz="1600" dirty="0"/>
                        <a:t>25</a:t>
                      </a:r>
                      <a:endParaRPr lang="es-BO" sz="1600" dirty="0"/>
                    </a:p>
                  </a:txBody>
                  <a:tcPr/>
                </a:tc>
                <a:tc>
                  <a:txBody>
                    <a:bodyPr/>
                    <a:lstStyle/>
                    <a:p>
                      <a:pPr algn="ctr"/>
                      <a:r>
                        <a:rPr lang="es-ES" sz="1600" dirty="0"/>
                        <a:t>6</a:t>
                      </a:r>
                      <a:endParaRPr lang="es-BO" sz="1600" dirty="0"/>
                    </a:p>
                  </a:txBody>
                  <a:tcPr/>
                </a:tc>
                <a:tc>
                  <a:txBody>
                    <a:bodyPr/>
                    <a:lstStyle/>
                    <a:p>
                      <a:pPr algn="ctr"/>
                      <a:r>
                        <a:rPr lang="es-ES" sz="1600" dirty="0"/>
                        <a:t>10</a:t>
                      </a:r>
                      <a:endParaRPr lang="es-BO" sz="1600" dirty="0"/>
                    </a:p>
                  </a:txBody>
                  <a:tcPr/>
                </a:tc>
                <a:tc>
                  <a:txBody>
                    <a:bodyPr/>
                    <a:lstStyle/>
                    <a:p>
                      <a:pPr algn="ctr"/>
                      <a:r>
                        <a:rPr lang="es-ES" sz="1600" dirty="0"/>
                        <a:t>2</a:t>
                      </a:r>
                      <a:endParaRPr lang="es-BO" sz="1600" dirty="0"/>
                    </a:p>
                  </a:txBody>
                  <a:tcPr/>
                </a:tc>
                <a:tc>
                  <a:txBody>
                    <a:bodyPr/>
                    <a:lstStyle/>
                    <a:p>
                      <a:pPr algn="ctr"/>
                      <a:r>
                        <a:rPr lang="es-ES" sz="1600" dirty="0"/>
                        <a:t>8</a:t>
                      </a:r>
                      <a:endParaRPr lang="es-BO" sz="1600" dirty="0"/>
                    </a:p>
                  </a:txBody>
                  <a:tcPr/>
                </a:tc>
                <a:tc>
                  <a:txBody>
                    <a:bodyPr/>
                    <a:lstStyle/>
                    <a:p>
                      <a:pPr algn="ctr"/>
                      <a:r>
                        <a:rPr lang="es-ES" sz="1600" dirty="0"/>
                        <a:t>3</a:t>
                      </a:r>
                      <a:endParaRPr lang="es-BO" sz="1600" dirty="0"/>
                    </a:p>
                  </a:txBody>
                  <a:tcPr/>
                </a:tc>
                <a:tc>
                  <a:txBody>
                    <a:bodyPr/>
                    <a:lstStyle/>
                    <a:p>
                      <a:pPr algn="ctr"/>
                      <a:r>
                        <a:rPr lang="es-ES" sz="1600" dirty="0"/>
                        <a:t>8</a:t>
                      </a:r>
                    </a:p>
                  </a:txBody>
                  <a:tcPr/>
                </a:tc>
                <a:extLst>
                  <a:ext uri="{0D108BD9-81ED-4DB2-BD59-A6C34878D82A}">
                    <a16:rowId xmlns:a16="http://schemas.microsoft.com/office/drawing/2014/main" val="1079409063"/>
                  </a:ext>
                </a:extLst>
              </a:tr>
              <a:tr h="1269757">
                <a:tc>
                  <a:txBody>
                    <a:bodyPr/>
                    <a:lstStyle/>
                    <a:p>
                      <a:pPr algn="ctr"/>
                      <a:r>
                        <a:rPr lang="es-ES" sz="1600" dirty="0"/>
                        <a:t>2024</a:t>
                      </a:r>
                      <a:endParaRPr lang="es-BO" sz="1600" dirty="0"/>
                    </a:p>
                  </a:txBody>
                  <a:tcPr/>
                </a:tc>
                <a:tc>
                  <a:txBody>
                    <a:bodyPr/>
                    <a:lstStyle/>
                    <a:p>
                      <a:pPr algn="ctr"/>
                      <a:r>
                        <a:rPr lang="es-ES" sz="1600" dirty="0"/>
                        <a:t>22</a:t>
                      </a:r>
                      <a:endParaRPr lang="es-BO" sz="1600" dirty="0"/>
                    </a:p>
                  </a:txBody>
                  <a:tcPr/>
                </a:tc>
                <a:tc>
                  <a:txBody>
                    <a:bodyPr/>
                    <a:lstStyle/>
                    <a:p>
                      <a:pPr algn="ctr"/>
                      <a:r>
                        <a:rPr lang="es-ES" sz="1600" dirty="0"/>
                        <a:t>5</a:t>
                      </a:r>
                      <a:endParaRPr lang="es-BO" sz="1600" dirty="0"/>
                    </a:p>
                  </a:txBody>
                  <a:tcPr/>
                </a:tc>
                <a:tc>
                  <a:txBody>
                    <a:bodyPr/>
                    <a:lstStyle/>
                    <a:p>
                      <a:pPr algn="ctr"/>
                      <a:r>
                        <a:rPr lang="es-ES" sz="1600" dirty="0"/>
                        <a:t>10</a:t>
                      </a:r>
                      <a:endParaRPr lang="es-BO" sz="1600" dirty="0"/>
                    </a:p>
                  </a:txBody>
                  <a:tcPr/>
                </a:tc>
                <a:tc>
                  <a:txBody>
                    <a:bodyPr/>
                    <a:lstStyle/>
                    <a:p>
                      <a:pPr algn="ctr"/>
                      <a:r>
                        <a:rPr lang="es-ES" sz="1600" dirty="0"/>
                        <a:t>2</a:t>
                      </a:r>
                      <a:endParaRPr lang="es-BO" sz="1600" dirty="0"/>
                    </a:p>
                  </a:txBody>
                  <a:tcPr/>
                </a:tc>
                <a:tc>
                  <a:txBody>
                    <a:bodyPr/>
                    <a:lstStyle/>
                    <a:p>
                      <a:pPr algn="ctr"/>
                      <a:r>
                        <a:rPr lang="es-ES" sz="1600" dirty="0"/>
                        <a:t>6</a:t>
                      </a:r>
                      <a:endParaRPr lang="es-BO" sz="1600" dirty="0"/>
                    </a:p>
                  </a:txBody>
                  <a:tcPr/>
                </a:tc>
                <a:tc>
                  <a:txBody>
                    <a:bodyPr/>
                    <a:lstStyle/>
                    <a:p>
                      <a:pPr algn="ctr"/>
                      <a:r>
                        <a:rPr lang="es-ES" sz="1600" dirty="0"/>
                        <a:t>5</a:t>
                      </a:r>
                      <a:endParaRPr lang="es-BO" sz="1600" dirty="0"/>
                    </a:p>
                  </a:txBody>
                  <a:tcPr/>
                </a:tc>
                <a:tc>
                  <a:txBody>
                    <a:bodyPr/>
                    <a:lstStyle/>
                    <a:p>
                      <a:pPr algn="ctr"/>
                      <a:r>
                        <a:rPr lang="es-ES" sz="1600" dirty="0"/>
                        <a:t>Se proyecta concluir entre 5 a 7 procesos</a:t>
                      </a:r>
                    </a:p>
                  </a:txBody>
                  <a:tcPr/>
                </a:tc>
                <a:extLst>
                  <a:ext uri="{0D108BD9-81ED-4DB2-BD59-A6C34878D82A}">
                    <a16:rowId xmlns:a16="http://schemas.microsoft.com/office/drawing/2014/main" val="2180358091"/>
                  </a:ext>
                </a:extLst>
              </a:tr>
              <a:tr h="471625">
                <a:tc>
                  <a:txBody>
                    <a:bodyPr/>
                    <a:lstStyle/>
                    <a:p>
                      <a:pPr algn="ctr"/>
                      <a:r>
                        <a:rPr lang="es-ES" sz="1600" dirty="0">
                          <a:solidFill>
                            <a:schemeClr val="tx1"/>
                          </a:solidFill>
                        </a:rPr>
                        <a:t>TOTAL</a:t>
                      </a:r>
                      <a:endParaRPr lang="es-BO" sz="1600" dirty="0">
                        <a:solidFill>
                          <a:schemeClr val="tx1"/>
                        </a:solidFill>
                      </a:endParaRPr>
                    </a:p>
                  </a:txBody>
                  <a:tcPr/>
                </a:tc>
                <a:tc>
                  <a:txBody>
                    <a:bodyPr/>
                    <a:lstStyle/>
                    <a:p>
                      <a:pPr algn="ctr"/>
                      <a:r>
                        <a:rPr lang="es-ES" sz="2000" b="1" dirty="0">
                          <a:solidFill>
                            <a:schemeClr val="tx1"/>
                          </a:solidFill>
                        </a:rPr>
                        <a:t>22</a:t>
                      </a:r>
                      <a:endParaRPr lang="es-BO" sz="2000" b="1" dirty="0">
                        <a:solidFill>
                          <a:schemeClr val="tx1"/>
                        </a:solidFill>
                      </a:endParaRPr>
                    </a:p>
                  </a:txBody>
                  <a:tcPr/>
                </a:tc>
                <a:tc>
                  <a:txBody>
                    <a:bodyPr/>
                    <a:lstStyle/>
                    <a:p>
                      <a:pPr algn="ctr"/>
                      <a:r>
                        <a:rPr lang="es-ES" sz="2000" b="1" dirty="0">
                          <a:solidFill>
                            <a:schemeClr val="tx1"/>
                          </a:solidFill>
                        </a:rPr>
                        <a:t>5</a:t>
                      </a:r>
                      <a:endParaRPr lang="es-BO" sz="2000" b="1" dirty="0">
                        <a:solidFill>
                          <a:schemeClr val="tx1"/>
                        </a:solidFill>
                      </a:endParaRPr>
                    </a:p>
                  </a:txBody>
                  <a:tcPr/>
                </a:tc>
                <a:tc>
                  <a:txBody>
                    <a:bodyPr/>
                    <a:lstStyle/>
                    <a:p>
                      <a:pPr algn="ctr"/>
                      <a:r>
                        <a:rPr lang="es-ES" sz="2000" b="1" dirty="0">
                          <a:solidFill>
                            <a:schemeClr val="tx1"/>
                          </a:solidFill>
                        </a:rPr>
                        <a:t>10</a:t>
                      </a:r>
                      <a:endParaRPr lang="es-BO" sz="2000" b="1" dirty="0">
                        <a:solidFill>
                          <a:schemeClr val="tx1"/>
                        </a:solidFill>
                      </a:endParaRPr>
                    </a:p>
                  </a:txBody>
                  <a:tcPr/>
                </a:tc>
                <a:tc>
                  <a:txBody>
                    <a:bodyPr/>
                    <a:lstStyle/>
                    <a:p>
                      <a:pPr algn="ctr"/>
                      <a:r>
                        <a:rPr lang="es-ES" sz="2000" b="1" dirty="0">
                          <a:solidFill>
                            <a:schemeClr val="tx1"/>
                          </a:solidFill>
                        </a:rPr>
                        <a:t>2</a:t>
                      </a:r>
                      <a:endParaRPr lang="es-BO" sz="2000" b="1" dirty="0">
                        <a:solidFill>
                          <a:schemeClr val="tx1"/>
                        </a:solidFill>
                      </a:endParaRPr>
                    </a:p>
                  </a:txBody>
                  <a:tcPr/>
                </a:tc>
                <a:tc>
                  <a:txBody>
                    <a:bodyPr/>
                    <a:lstStyle/>
                    <a:p>
                      <a:pPr algn="ctr"/>
                      <a:r>
                        <a:rPr lang="es-ES" sz="2000" b="1" dirty="0">
                          <a:solidFill>
                            <a:schemeClr val="tx1"/>
                          </a:solidFill>
                        </a:rPr>
                        <a:t>6</a:t>
                      </a:r>
                      <a:endParaRPr lang="es-BO" sz="2000" b="1" dirty="0">
                        <a:solidFill>
                          <a:schemeClr val="tx1"/>
                        </a:solidFill>
                      </a:endParaRPr>
                    </a:p>
                  </a:txBody>
                  <a:tcPr/>
                </a:tc>
                <a:tc>
                  <a:txBody>
                    <a:bodyPr/>
                    <a:lstStyle/>
                    <a:p>
                      <a:pPr algn="ctr"/>
                      <a:r>
                        <a:rPr lang="es-ES" sz="2000" b="1" dirty="0">
                          <a:solidFill>
                            <a:schemeClr val="tx1"/>
                          </a:solidFill>
                        </a:rPr>
                        <a:t>5</a:t>
                      </a:r>
                      <a:endParaRPr lang="es-BO" sz="2000" b="1" dirty="0">
                        <a:solidFill>
                          <a:schemeClr val="tx1"/>
                        </a:solidFill>
                      </a:endParaRPr>
                    </a:p>
                  </a:txBody>
                  <a:tcPr/>
                </a:tc>
                <a:tc>
                  <a:txBody>
                    <a:bodyPr/>
                    <a:lstStyle/>
                    <a:p>
                      <a:pPr algn="ctr"/>
                      <a:r>
                        <a:rPr lang="es-ES" sz="2000" b="1" dirty="0">
                          <a:solidFill>
                            <a:schemeClr val="tx1"/>
                          </a:solidFill>
                        </a:rPr>
                        <a:t>7</a:t>
                      </a:r>
                      <a:endParaRPr lang="es-BO" sz="2000" b="1" dirty="0">
                        <a:solidFill>
                          <a:schemeClr val="tx1"/>
                        </a:solidFill>
                      </a:endParaRPr>
                    </a:p>
                  </a:txBody>
                  <a:tcPr/>
                </a:tc>
                <a:extLst>
                  <a:ext uri="{0D108BD9-81ED-4DB2-BD59-A6C34878D82A}">
                    <a16:rowId xmlns:a16="http://schemas.microsoft.com/office/drawing/2014/main" val="2519456224"/>
                  </a:ext>
                </a:extLst>
              </a:tr>
            </a:tbl>
          </a:graphicData>
        </a:graphic>
      </p:graphicFrame>
    </p:spTree>
    <p:extLst>
      <p:ext uri="{BB962C8B-B14F-4D97-AF65-F5344CB8AC3E}">
        <p14:creationId xmlns:p14="http://schemas.microsoft.com/office/powerpoint/2010/main" val="25103394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a:spLocks noChangeArrowheads="1"/>
          </p:cNvSpPr>
          <p:nvPr/>
        </p:nvSpPr>
        <p:spPr bwMode="auto">
          <a:xfrm rot="16200000">
            <a:off x="-1753219" y="3639664"/>
            <a:ext cx="4767927" cy="369332"/>
          </a:xfrm>
          <a:prstGeom prst="rect">
            <a:avLst/>
          </a:prstGeom>
          <a:solidFill>
            <a:schemeClr val="accent1"/>
          </a:solidFill>
        </p:spPr>
        <p:txBody>
          <a:bodyPr wrap="square" rtlCol="0">
            <a:spAutoFit/>
          </a:bodyPr>
          <a:lstStyle/>
          <a:p>
            <a:pPr algn="ctr"/>
            <a:r>
              <a:rPr lang="es-ES" altLang="es-BO" b="1" dirty="0">
                <a:solidFill>
                  <a:schemeClr val="bg1"/>
                </a:solidFill>
              </a:rPr>
              <a:t>ASESORIA LEGAL</a:t>
            </a:r>
            <a:endParaRPr lang="es-BO" altLang="es-BO" b="1" dirty="0">
              <a:solidFill>
                <a:schemeClr val="bg1"/>
              </a:solidFill>
            </a:endParaRPr>
          </a:p>
        </p:txBody>
      </p:sp>
      <p:sp>
        <p:nvSpPr>
          <p:cNvPr id="3" name="CuadroTexto 2"/>
          <p:cNvSpPr txBox="1"/>
          <p:nvPr/>
        </p:nvSpPr>
        <p:spPr>
          <a:xfrm>
            <a:off x="333375" y="365086"/>
            <a:ext cx="513017"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4" name="Rectángulo 1"/>
          <p:cNvSpPr>
            <a:spLocks noChangeArrowheads="1"/>
          </p:cNvSpPr>
          <p:nvPr/>
        </p:nvSpPr>
        <p:spPr bwMode="auto">
          <a:xfrm>
            <a:off x="846392" y="281795"/>
            <a:ext cx="111210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solidFill>
                  <a:schemeClr val="bg2">
                    <a:lumMod val="10000"/>
                  </a:schemeClr>
                </a:solidFill>
                <a:latin typeface="Century Gothic" panose="020B0502020202020204" pitchFamily="34" charset="0"/>
              </a:rPr>
              <a:t>FORTALECER LA GESTIÓN Y DESARROLLO INSTITUCIONAL PARA  </a:t>
            </a:r>
            <a:r>
              <a:rPr lang="es-ES" sz="2000" b="1" dirty="0" smtClean="0">
                <a:solidFill>
                  <a:schemeClr val="bg2">
                    <a:lumMod val="10000"/>
                  </a:schemeClr>
                </a:solidFill>
                <a:latin typeface="Century Gothic" panose="020B0502020202020204" pitchFamily="34" charset="0"/>
              </a:rPr>
              <a:t>ALCANZAR </a:t>
            </a:r>
            <a:r>
              <a:rPr lang="es-ES" sz="2000" b="1" dirty="0">
                <a:solidFill>
                  <a:schemeClr val="bg2">
                    <a:lumMod val="10000"/>
                  </a:schemeClr>
                </a:solidFill>
                <a:latin typeface="Century Gothic" panose="020B0502020202020204" pitchFamily="34" charset="0"/>
              </a:rPr>
              <a:t>MAYOR GRADO DE EFICACIA, EFICIENCIA Y ECONOMIA </a:t>
            </a:r>
          </a:p>
          <a:p>
            <a:pPr algn="ct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p>
        </p:txBody>
      </p:sp>
      <p:sp>
        <p:nvSpPr>
          <p:cNvPr id="7" name="Título 1">
            <a:extLst>
              <a:ext uri="{FF2B5EF4-FFF2-40B4-BE49-F238E27FC236}">
                <a16:creationId xmlns:a16="http://schemas.microsoft.com/office/drawing/2014/main" id="{DD95D4AD-5E97-BB37-A5F2-C269B09FA030}"/>
              </a:ext>
            </a:extLst>
          </p:cNvPr>
          <p:cNvSpPr txBox="1">
            <a:spLocks/>
          </p:cNvSpPr>
          <p:nvPr/>
        </p:nvSpPr>
        <p:spPr>
          <a:xfrm>
            <a:off x="7123380" y="1459795"/>
            <a:ext cx="4381547" cy="338554"/>
          </a:xfrm>
          <a:prstGeom prst="rect">
            <a:avLst/>
          </a:prstGeom>
          <a:solidFill>
            <a:schemeClr val="accent5">
              <a:lumMod val="20000"/>
              <a:lumOff val="80000"/>
            </a:schemeClr>
          </a:solidFill>
          <a:ln>
            <a:noFill/>
          </a:ln>
        </p:spPr>
        <p:txBody>
          <a:bodyPr wrap="square">
            <a:spAutoFit/>
          </a:bodyPr>
          <a:lstStyle>
            <a:defPPr>
              <a:defRPr lang="en-US"/>
            </a:defPPr>
            <a:lvl1pPr algn="r">
              <a:defRPr sz="1600"/>
            </a:lvl1pPr>
          </a:lstStyle>
          <a:p>
            <a:r>
              <a:rPr lang="es-BO" b="1" dirty="0">
                <a:solidFill>
                  <a:schemeClr val="accent6">
                    <a:lumMod val="50000"/>
                  </a:schemeClr>
                </a:solidFill>
              </a:rPr>
              <a:t>RECUPERACION DE ADEUDOS</a:t>
            </a:r>
            <a:endParaRPr lang="es-BO" dirty="0">
              <a:solidFill>
                <a:schemeClr val="accent6">
                  <a:lumMod val="50000"/>
                </a:schemeClr>
              </a:solidFill>
            </a:endParaRPr>
          </a:p>
        </p:txBody>
      </p:sp>
      <p:graphicFrame>
        <p:nvGraphicFramePr>
          <p:cNvPr id="9" name="Marcador de contenido 19"/>
          <p:cNvGraphicFramePr>
            <a:graphicFrameLocks/>
          </p:cNvGraphicFramePr>
          <p:nvPr/>
        </p:nvGraphicFramePr>
        <p:xfrm>
          <a:off x="1645324" y="2174047"/>
          <a:ext cx="9523154" cy="3656391"/>
        </p:xfrm>
        <a:graphic>
          <a:graphicData uri="http://schemas.openxmlformats.org/drawingml/2006/table">
            <a:tbl>
              <a:tblPr firstRow="1" bandRow="1">
                <a:tableStyleId>{5C22544A-7EE6-4342-B048-85BDC9FD1C3A}</a:tableStyleId>
              </a:tblPr>
              <a:tblGrid>
                <a:gridCol w="1377559">
                  <a:extLst>
                    <a:ext uri="{9D8B030D-6E8A-4147-A177-3AD203B41FA5}">
                      <a16:colId xmlns:a16="http://schemas.microsoft.com/office/drawing/2014/main" val="1656642405"/>
                    </a:ext>
                  </a:extLst>
                </a:gridCol>
                <a:gridCol w="2681469">
                  <a:extLst>
                    <a:ext uri="{9D8B030D-6E8A-4147-A177-3AD203B41FA5}">
                      <a16:colId xmlns:a16="http://schemas.microsoft.com/office/drawing/2014/main" val="1556949897"/>
                    </a:ext>
                  </a:extLst>
                </a:gridCol>
                <a:gridCol w="1764393">
                  <a:extLst>
                    <a:ext uri="{9D8B030D-6E8A-4147-A177-3AD203B41FA5}">
                      <a16:colId xmlns:a16="http://schemas.microsoft.com/office/drawing/2014/main" val="2952407669"/>
                    </a:ext>
                  </a:extLst>
                </a:gridCol>
                <a:gridCol w="2260653">
                  <a:extLst>
                    <a:ext uri="{9D8B030D-6E8A-4147-A177-3AD203B41FA5}">
                      <a16:colId xmlns:a16="http://schemas.microsoft.com/office/drawing/2014/main" val="1005936757"/>
                    </a:ext>
                  </a:extLst>
                </a:gridCol>
                <a:gridCol w="1439080">
                  <a:extLst>
                    <a:ext uri="{9D8B030D-6E8A-4147-A177-3AD203B41FA5}">
                      <a16:colId xmlns:a16="http://schemas.microsoft.com/office/drawing/2014/main" val="4190935898"/>
                    </a:ext>
                  </a:extLst>
                </a:gridCol>
              </a:tblGrid>
              <a:tr h="570363">
                <a:tc>
                  <a:txBody>
                    <a:bodyPr/>
                    <a:lstStyle/>
                    <a:p>
                      <a:pPr algn="ctr"/>
                      <a:r>
                        <a:rPr lang="es-ES" sz="1600" dirty="0">
                          <a:solidFill>
                            <a:srgbClr val="000000"/>
                          </a:solidFill>
                        </a:rPr>
                        <a:t>GESTIÓN</a:t>
                      </a:r>
                      <a:endParaRPr lang="es-BO" sz="1600" dirty="0">
                        <a:solidFill>
                          <a:srgbClr val="000000"/>
                        </a:solidFill>
                      </a:endParaRPr>
                    </a:p>
                  </a:txBody>
                  <a:tcPr>
                    <a:solidFill>
                      <a:srgbClr val="007459"/>
                    </a:solidFill>
                  </a:tcPr>
                </a:tc>
                <a:tc>
                  <a:txBody>
                    <a:bodyPr/>
                    <a:lstStyle/>
                    <a:p>
                      <a:pPr algn="ctr"/>
                      <a:r>
                        <a:rPr lang="es-ES" sz="1600" dirty="0">
                          <a:solidFill>
                            <a:srgbClr val="000000"/>
                          </a:solidFill>
                        </a:rPr>
                        <a:t>DEMANDADOS</a:t>
                      </a:r>
                      <a:endParaRPr lang="es-BO" sz="1600" dirty="0">
                        <a:solidFill>
                          <a:srgbClr val="000000"/>
                        </a:solidFill>
                      </a:endParaRPr>
                    </a:p>
                  </a:txBody>
                  <a:tcPr>
                    <a:solidFill>
                      <a:srgbClr val="007459"/>
                    </a:solidFill>
                  </a:tcPr>
                </a:tc>
                <a:tc>
                  <a:txBody>
                    <a:bodyPr/>
                    <a:lstStyle/>
                    <a:p>
                      <a:pPr algn="ctr"/>
                      <a:r>
                        <a:rPr lang="es-ES" sz="1600" dirty="0">
                          <a:solidFill>
                            <a:srgbClr val="000000"/>
                          </a:solidFill>
                        </a:rPr>
                        <a:t>MONTOS RECUPERADOS</a:t>
                      </a:r>
                      <a:endParaRPr lang="es-BO" sz="1600" dirty="0">
                        <a:solidFill>
                          <a:srgbClr val="000000"/>
                        </a:solidFill>
                      </a:endParaRPr>
                    </a:p>
                  </a:txBody>
                  <a:tcPr>
                    <a:solidFill>
                      <a:srgbClr val="007459"/>
                    </a:solidFill>
                  </a:tcPr>
                </a:tc>
                <a:tc>
                  <a:txBody>
                    <a:bodyPr/>
                    <a:lstStyle/>
                    <a:p>
                      <a:pPr algn="ctr"/>
                      <a:r>
                        <a:rPr lang="es-ES" sz="1600" dirty="0">
                          <a:solidFill>
                            <a:srgbClr val="000000"/>
                          </a:solidFill>
                        </a:rPr>
                        <a:t>PROYECCIÓN</a:t>
                      </a:r>
                      <a:endParaRPr lang="es-BO" sz="1600" dirty="0">
                        <a:solidFill>
                          <a:srgbClr val="000000"/>
                        </a:solidFill>
                      </a:endParaRPr>
                    </a:p>
                  </a:txBody>
                  <a:tcPr>
                    <a:solidFill>
                      <a:srgbClr val="007459"/>
                    </a:solidFill>
                  </a:tcPr>
                </a:tc>
                <a:tc>
                  <a:txBody>
                    <a:bodyPr/>
                    <a:lstStyle/>
                    <a:p>
                      <a:pPr algn="ctr"/>
                      <a:r>
                        <a:rPr lang="es-ES" sz="1600" dirty="0">
                          <a:solidFill>
                            <a:srgbClr val="000000"/>
                          </a:solidFill>
                        </a:rPr>
                        <a:t>TOTAL</a:t>
                      </a:r>
                      <a:endParaRPr lang="es-BO" sz="1600" dirty="0">
                        <a:solidFill>
                          <a:srgbClr val="000000"/>
                        </a:solidFill>
                      </a:endParaRPr>
                    </a:p>
                  </a:txBody>
                  <a:tcPr>
                    <a:solidFill>
                      <a:srgbClr val="007459"/>
                    </a:solidFill>
                  </a:tcPr>
                </a:tc>
                <a:extLst>
                  <a:ext uri="{0D108BD9-81ED-4DB2-BD59-A6C34878D82A}">
                    <a16:rowId xmlns:a16="http://schemas.microsoft.com/office/drawing/2014/main" val="752137452"/>
                  </a:ext>
                </a:extLst>
              </a:tr>
              <a:tr h="582319">
                <a:tc>
                  <a:txBody>
                    <a:bodyPr/>
                    <a:lstStyle/>
                    <a:p>
                      <a:pPr algn="ctr"/>
                      <a:r>
                        <a:rPr lang="es-ES" sz="1600" b="1" dirty="0">
                          <a:solidFill>
                            <a:srgbClr val="DA6C3A"/>
                          </a:solidFill>
                        </a:rPr>
                        <a:t>2022</a:t>
                      </a:r>
                      <a:endParaRPr lang="es-BO" sz="1600" b="1" dirty="0">
                        <a:solidFill>
                          <a:srgbClr val="DA6C3A"/>
                        </a:solidFill>
                      </a:endParaRPr>
                    </a:p>
                  </a:txBody>
                  <a:tcPr/>
                </a:tc>
                <a:tc>
                  <a:txBody>
                    <a:bodyPr/>
                    <a:lstStyle/>
                    <a:p>
                      <a:pPr algn="ctr"/>
                      <a:r>
                        <a:rPr lang="es-ES" sz="1000" dirty="0"/>
                        <a:t>GOBIERNO AUTÓNOMO DEPARTAMENTAL</a:t>
                      </a:r>
                      <a:r>
                        <a:rPr lang="es-ES" sz="1000" baseline="0" dirty="0"/>
                        <a:t> DE LA PAZ</a:t>
                      </a:r>
                      <a:endParaRPr lang="es-BO" sz="1000" dirty="0"/>
                    </a:p>
                  </a:txBody>
                  <a:tcPr/>
                </a:tc>
                <a:tc>
                  <a:txBody>
                    <a:bodyPr/>
                    <a:lstStyle/>
                    <a:p>
                      <a:pPr algn="ctr" fontAlgn="ctr"/>
                      <a:r>
                        <a:rPr lang="es-BO" sz="1400" b="0" u="none" strike="noStrike" dirty="0">
                          <a:solidFill>
                            <a:schemeClr val="tx1">
                              <a:lumMod val="50000"/>
                            </a:schemeClr>
                          </a:solidFill>
                          <a:effectLst/>
                        </a:rPr>
                        <a:t>Bs. 6.846,79</a:t>
                      </a:r>
                      <a:endParaRPr lang="es-BO" sz="1400" b="0" i="0" u="none" strike="noStrike" dirty="0">
                        <a:solidFill>
                          <a:schemeClr val="tx1">
                            <a:lumMod val="50000"/>
                          </a:schemeClr>
                        </a:solidFill>
                        <a:effectLst/>
                        <a:latin typeface="Calibri" panose="020F0502020204030204" pitchFamily="34" charset="0"/>
                      </a:endParaRPr>
                    </a:p>
                  </a:txBody>
                  <a:tcPr/>
                </a:tc>
                <a:tc>
                  <a:txBody>
                    <a:bodyPr/>
                    <a:lstStyle/>
                    <a:p>
                      <a:pPr algn="ctr" fontAlgn="ctr"/>
                      <a:r>
                        <a:rPr lang="es-ES" sz="1600" b="0" i="0" u="none" strike="noStrike" dirty="0">
                          <a:solidFill>
                            <a:schemeClr val="tx1">
                              <a:lumMod val="50000"/>
                            </a:schemeClr>
                          </a:solidFill>
                          <a:effectLst/>
                          <a:latin typeface="Calibri" panose="020F0502020204030204" pitchFamily="34" charset="0"/>
                        </a:rPr>
                        <a:t>0,00.-</a:t>
                      </a:r>
                      <a:endParaRPr lang="es-BO" sz="1600" b="0" i="0" u="none" strike="noStrike" dirty="0">
                        <a:solidFill>
                          <a:schemeClr val="tx1">
                            <a:lumMod val="50000"/>
                          </a:schemeClr>
                        </a:solidFill>
                        <a:effectLst/>
                        <a:latin typeface="Calibri" panose="020F0502020204030204" pitchFamily="34" charset="0"/>
                      </a:endParaRPr>
                    </a:p>
                  </a:txBody>
                  <a:tcPr/>
                </a:tc>
                <a:tc>
                  <a:txBody>
                    <a:bodyPr/>
                    <a:lstStyle/>
                    <a:p>
                      <a:pPr algn="ctr" fontAlgn="ctr"/>
                      <a:r>
                        <a:rPr lang="es-BO" sz="1600" b="1" u="none" strike="noStrike" dirty="0">
                          <a:solidFill>
                            <a:schemeClr val="tx1">
                              <a:lumMod val="50000"/>
                            </a:schemeClr>
                          </a:solidFill>
                          <a:effectLst/>
                        </a:rPr>
                        <a:t>Bs. 6.846,79</a:t>
                      </a:r>
                      <a:endParaRPr lang="es-BO" sz="1600" b="1" i="0" u="none" strike="noStrike" dirty="0">
                        <a:solidFill>
                          <a:schemeClr val="tx1">
                            <a:lumMod val="50000"/>
                          </a:schemeClr>
                        </a:solidFill>
                        <a:effectLst/>
                        <a:latin typeface="Calibri" panose="020F0502020204030204" pitchFamily="34" charset="0"/>
                      </a:endParaRPr>
                    </a:p>
                  </a:txBody>
                  <a:tcPr/>
                </a:tc>
                <a:extLst>
                  <a:ext uri="{0D108BD9-81ED-4DB2-BD59-A6C34878D82A}">
                    <a16:rowId xmlns:a16="http://schemas.microsoft.com/office/drawing/2014/main" val="285978656"/>
                  </a:ext>
                </a:extLst>
              </a:tr>
              <a:tr h="461591">
                <a:tc rowSpan="4">
                  <a:txBody>
                    <a:bodyPr/>
                    <a:lstStyle/>
                    <a:p>
                      <a:pPr algn="ctr"/>
                      <a:endParaRPr lang="es-ES" sz="1600" b="1" dirty="0">
                        <a:solidFill>
                          <a:srgbClr val="DA6C3A"/>
                        </a:solidFill>
                      </a:endParaRPr>
                    </a:p>
                    <a:p>
                      <a:pPr algn="ctr"/>
                      <a:endParaRPr lang="es-ES" sz="1600" b="1" dirty="0">
                        <a:solidFill>
                          <a:srgbClr val="DA6C3A"/>
                        </a:solidFill>
                      </a:endParaRPr>
                    </a:p>
                    <a:p>
                      <a:pPr algn="ctr"/>
                      <a:r>
                        <a:rPr lang="es-ES" sz="1600" b="1" dirty="0">
                          <a:solidFill>
                            <a:srgbClr val="DA6C3A"/>
                          </a:solidFill>
                        </a:rPr>
                        <a:t>2023</a:t>
                      </a:r>
                      <a:endParaRPr lang="es-BO" sz="1600" b="1" dirty="0">
                        <a:solidFill>
                          <a:srgbClr val="DA6C3A"/>
                        </a:solidFill>
                      </a:endParaRPr>
                    </a:p>
                  </a:txBody>
                  <a:tcPr/>
                </a:tc>
                <a:tc>
                  <a:txBody>
                    <a:bodyPr/>
                    <a:lstStyle/>
                    <a:p>
                      <a:pPr algn="ctr"/>
                      <a:r>
                        <a:rPr lang="es-ES" sz="1000" dirty="0"/>
                        <a:t>UNIDAD EDUCATIVA PRIVADA NAVAL HEROES DEL PACÍFICO</a:t>
                      </a:r>
                      <a:endParaRPr lang="es-BO" sz="1000" dirty="0"/>
                    </a:p>
                  </a:txBody>
                  <a:tcPr>
                    <a:lnB w="12700" cap="flat" cmpd="sng" algn="ctr">
                      <a:solidFill>
                        <a:schemeClr val="tx1"/>
                      </a:solidFill>
                      <a:prstDash val="solid"/>
                      <a:round/>
                      <a:headEnd type="none" w="med" len="med"/>
                      <a:tailEnd type="none" w="med" len="med"/>
                    </a:lnB>
                  </a:tcPr>
                </a:tc>
                <a:tc>
                  <a:txBody>
                    <a:bodyPr/>
                    <a:lstStyle/>
                    <a:p>
                      <a:pPr algn="ctr"/>
                      <a:r>
                        <a:rPr lang="es-BO" sz="1400" dirty="0"/>
                        <a:t>Bs. 1.833,65</a:t>
                      </a:r>
                    </a:p>
                  </a:txBody>
                  <a:tcPr>
                    <a:lnB w="12700" cap="flat" cmpd="sng" algn="ctr">
                      <a:solidFill>
                        <a:schemeClr val="tx1"/>
                      </a:solidFill>
                      <a:prstDash val="solid"/>
                      <a:round/>
                      <a:headEnd type="none" w="med" len="med"/>
                      <a:tailEnd type="none" w="med" len="med"/>
                    </a:lnB>
                  </a:tcPr>
                </a:tc>
                <a:tc rowSpan="4">
                  <a:txBody>
                    <a:bodyPr/>
                    <a:lstStyle/>
                    <a:p>
                      <a:pPr algn="ctr"/>
                      <a:endParaRPr lang="es-ES" sz="1600" dirty="0"/>
                    </a:p>
                    <a:p>
                      <a:pPr algn="ctr"/>
                      <a:endParaRPr lang="es-ES" sz="1600" dirty="0"/>
                    </a:p>
                    <a:p>
                      <a:pPr algn="ctr"/>
                      <a:r>
                        <a:rPr lang="es-ES" sz="1600" dirty="0"/>
                        <a:t>Bs. 500.000,00.-</a:t>
                      </a:r>
                    </a:p>
                  </a:txBody>
                  <a:tcPr/>
                </a:tc>
                <a:tc rowSpan="4">
                  <a:txBody>
                    <a:bodyPr/>
                    <a:lstStyle/>
                    <a:p>
                      <a:pPr algn="ctr"/>
                      <a:endParaRPr lang="es-ES" sz="1600" dirty="0"/>
                    </a:p>
                    <a:p>
                      <a:pPr algn="ctr"/>
                      <a:endParaRPr lang="es-ES" sz="1600" dirty="0"/>
                    </a:p>
                    <a:p>
                      <a:pPr algn="ctr"/>
                      <a:r>
                        <a:rPr lang="es-ES" sz="1600" b="1" dirty="0">
                          <a:solidFill>
                            <a:schemeClr val="tx1">
                              <a:lumMod val="50000"/>
                            </a:schemeClr>
                          </a:solidFill>
                        </a:rPr>
                        <a:t>Bs. 548.518,66</a:t>
                      </a:r>
                    </a:p>
                  </a:txBody>
                  <a:tcPr/>
                </a:tc>
                <a:extLst>
                  <a:ext uri="{0D108BD9-81ED-4DB2-BD59-A6C34878D82A}">
                    <a16:rowId xmlns:a16="http://schemas.microsoft.com/office/drawing/2014/main" val="1079409063"/>
                  </a:ext>
                </a:extLst>
              </a:tr>
              <a:tr h="461591">
                <a:tc vMerge="1">
                  <a:txBody>
                    <a:bodyPr/>
                    <a:lstStyle/>
                    <a:p>
                      <a:endParaRPr lang="es-BO"/>
                    </a:p>
                  </a:txBody>
                  <a:tcPr/>
                </a:tc>
                <a:tc>
                  <a:txBody>
                    <a:bodyPr/>
                    <a:lstStyle/>
                    <a:p>
                      <a:pPr algn="ctr"/>
                      <a:r>
                        <a:rPr lang="es-ES" sz="1000" dirty="0"/>
                        <a:t>EMPRESA MULTIDISCIPLINARIA SAINT GERMAIN S.R.L.</a:t>
                      </a:r>
                      <a:endParaRPr lang="es-BO"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a:t>Bs. 5.399,86</a:t>
                      </a:r>
                      <a:endParaRPr lang="es-BO"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BO"/>
                    </a:p>
                  </a:txBody>
                  <a:tcPr/>
                </a:tc>
                <a:tc vMerge="1">
                  <a:txBody>
                    <a:bodyPr/>
                    <a:lstStyle/>
                    <a:p>
                      <a:endParaRPr lang="es-BO" dirty="0"/>
                    </a:p>
                  </a:txBody>
                  <a:tcPr/>
                </a:tc>
                <a:extLst>
                  <a:ext uri="{0D108BD9-81ED-4DB2-BD59-A6C34878D82A}">
                    <a16:rowId xmlns:a16="http://schemas.microsoft.com/office/drawing/2014/main" val="1202413509"/>
                  </a:ext>
                </a:extLst>
              </a:tr>
              <a:tr h="355070">
                <a:tc vMerge="1">
                  <a:txBody>
                    <a:bodyPr/>
                    <a:lstStyle/>
                    <a:p>
                      <a:endParaRPr lang="es-BO"/>
                    </a:p>
                  </a:txBody>
                  <a:tcPr/>
                </a:tc>
                <a:tc>
                  <a:txBody>
                    <a:bodyPr/>
                    <a:lstStyle/>
                    <a:p>
                      <a:pPr algn="ctr"/>
                      <a:r>
                        <a:rPr lang="es-ES" sz="1000" dirty="0"/>
                        <a:t>MERY ROXANA</a:t>
                      </a:r>
                      <a:r>
                        <a:rPr lang="es-ES" sz="1000" baseline="0" dirty="0"/>
                        <a:t> MIRANDA Y OTROS</a:t>
                      </a:r>
                      <a:endParaRPr lang="es-BO"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a:t>Bs. 250.670,09</a:t>
                      </a:r>
                      <a:endParaRPr lang="es-BO"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BO"/>
                    </a:p>
                  </a:txBody>
                  <a:tcPr/>
                </a:tc>
                <a:tc vMerge="1">
                  <a:txBody>
                    <a:bodyPr/>
                    <a:lstStyle/>
                    <a:p>
                      <a:endParaRPr lang="es-BO" dirty="0"/>
                    </a:p>
                  </a:txBody>
                  <a:tcPr/>
                </a:tc>
                <a:extLst>
                  <a:ext uri="{0D108BD9-81ED-4DB2-BD59-A6C34878D82A}">
                    <a16:rowId xmlns:a16="http://schemas.microsoft.com/office/drawing/2014/main" val="3578213263"/>
                  </a:ext>
                </a:extLst>
              </a:tr>
              <a:tr h="355070">
                <a:tc vMerge="1">
                  <a:txBody>
                    <a:bodyPr/>
                    <a:lstStyle/>
                    <a:p>
                      <a:endParaRPr lang="es-BO"/>
                    </a:p>
                  </a:txBody>
                  <a:tcPr/>
                </a:tc>
                <a:tc>
                  <a:txBody>
                    <a:bodyPr/>
                    <a:lstStyle/>
                    <a:p>
                      <a:pPr algn="ctr"/>
                      <a:r>
                        <a:rPr lang="es-ES" sz="1000" dirty="0"/>
                        <a:t>MARIO TEJADA Y OTROS</a:t>
                      </a:r>
                      <a:endParaRPr lang="es-BO" sz="10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a:t>Bs.</a:t>
                      </a:r>
                      <a:r>
                        <a:rPr lang="es-ES" sz="1400" baseline="0" dirty="0"/>
                        <a:t> 290.615,06</a:t>
                      </a:r>
                      <a:endParaRPr lang="es-BO" sz="1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BO"/>
                    </a:p>
                  </a:txBody>
                  <a:tcPr/>
                </a:tc>
                <a:tc vMerge="1">
                  <a:txBody>
                    <a:bodyPr/>
                    <a:lstStyle/>
                    <a:p>
                      <a:endParaRPr lang="es-BO" dirty="0"/>
                    </a:p>
                  </a:txBody>
                  <a:tcPr/>
                </a:tc>
                <a:extLst>
                  <a:ext uri="{0D108BD9-81ED-4DB2-BD59-A6C34878D82A}">
                    <a16:rowId xmlns:a16="http://schemas.microsoft.com/office/drawing/2014/main" val="1434216610"/>
                  </a:ext>
                </a:extLst>
              </a:tr>
              <a:tr h="861630">
                <a:tc>
                  <a:txBody>
                    <a:bodyPr/>
                    <a:lstStyle/>
                    <a:p>
                      <a:pPr algn="ctr"/>
                      <a:endParaRPr lang="es-ES" sz="1600" b="1" dirty="0">
                        <a:solidFill>
                          <a:srgbClr val="DA6C3A"/>
                        </a:solidFill>
                      </a:endParaRPr>
                    </a:p>
                    <a:p>
                      <a:pPr algn="ctr"/>
                      <a:r>
                        <a:rPr lang="es-ES" sz="1600" b="1" dirty="0">
                          <a:solidFill>
                            <a:srgbClr val="DA6C3A"/>
                          </a:solidFill>
                        </a:rPr>
                        <a:t>2024</a:t>
                      </a:r>
                      <a:endParaRPr lang="es-BO" sz="1600" b="1" dirty="0">
                        <a:solidFill>
                          <a:srgbClr val="DA6C3A"/>
                        </a:solidFill>
                      </a:endParaRPr>
                    </a:p>
                  </a:txBody>
                  <a:tcPr/>
                </a:tc>
                <a:tc>
                  <a:txBody>
                    <a:bodyPr/>
                    <a:lstStyle/>
                    <a:p>
                      <a:pPr algn="ctr"/>
                      <a:r>
                        <a:rPr lang="es-ES" sz="1000" dirty="0"/>
                        <a:t>Procesos</a:t>
                      </a:r>
                      <a:r>
                        <a:rPr lang="es-ES" sz="1000" baseline="0" dirty="0"/>
                        <a:t> Coactivos Fiscales y Procesos Coactivos Sociales </a:t>
                      </a:r>
                      <a:endParaRPr lang="es-BO" sz="1000" dirty="0"/>
                    </a:p>
                  </a:txBody>
                  <a:tcPr>
                    <a:lnT w="12700" cap="flat" cmpd="sng" algn="ctr">
                      <a:solidFill>
                        <a:schemeClr val="tx1"/>
                      </a:solidFill>
                      <a:prstDash val="solid"/>
                      <a:round/>
                      <a:headEnd type="none" w="med" len="med"/>
                      <a:tailEnd type="none" w="med" len="med"/>
                    </a:lnT>
                  </a:tcPr>
                </a:tc>
                <a:tc>
                  <a:txBody>
                    <a:bodyPr/>
                    <a:lstStyle/>
                    <a:p>
                      <a:pPr algn="ctr"/>
                      <a:endParaRPr lang="es-BO" sz="1400" dirty="0"/>
                    </a:p>
                  </a:txBody>
                  <a:tcPr>
                    <a:lnT w="12700" cap="flat" cmpd="sng" algn="ctr">
                      <a:solidFill>
                        <a:schemeClr val="tx1"/>
                      </a:solidFill>
                      <a:prstDash val="solid"/>
                      <a:round/>
                      <a:headEnd type="none" w="med" len="med"/>
                      <a:tailEnd type="none" w="med" len="med"/>
                    </a:lnT>
                  </a:tcPr>
                </a:tc>
                <a:tc>
                  <a:txBody>
                    <a:bodyPr/>
                    <a:lstStyle/>
                    <a:p>
                      <a:pPr algn="ctr"/>
                      <a:endParaRPr lang="es-ES" sz="1600" dirty="0"/>
                    </a:p>
                    <a:p>
                      <a:pPr algn="ctr"/>
                      <a:r>
                        <a:rPr lang="es-ES" sz="1600" dirty="0"/>
                        <a:t>Bs. 250.000,00.-</a:t>
                      </a:r>
                    </a:p>
                  </a:txBody>
                  <a:tcPr/>
                </a:tc>
                <a:tc>
                  <a:txBody>
                    <a:bodyPr/>
                    <a:lstStyle/>
                    <a:p>
                      <a:pPr algn="ctr"/>
                      <a:endParaRPr lang="es-ES" sz="1600" dirty="0"/>
                    </a:p>
                  </a:txBody>
                  <a:tcPr/>
                </a:tc>
                <a:extLst>
                  <a:ext uri="{0D108BD9-81ED-4DB2-BD59-A6C34878D82A}">
                    <a16:rowId xmlns:a16="http://schemas.microsoft.com/office/drawing/2014/main" val="2180358091"/>
                  </a:ext>
                </a:extLst>
              </a:tr>
            </a:tbl>
          </a:graphicData>
        </a:graphic>
      </p:graphicFrame>
    </p:spTree>
    <p:extLst>
      <p:ext uri="{BB962C8B-B14F-4D97-AF65-F5344CB8AC3E}">
        <p14:creationId xmlns:p14="http://schemas.microsoft.com/office/powerpoint/2010/main" val="35525225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a:spLocks noChangeArrowheads="1"/>
          </p:cNvSpPr>
          <p:nvPr/>
        </p:nvSpPr>
        <p:spPr bwMode="auto">
          <a:xfrm rot="16200000">
            <a:off x="-1753219" y="3639664"/>
            <a:ext cx="4767927" cy="369332"/>
          </a:xfrm>
          <a:prstGeom prst="rect">
            <a:avLst/>
          </a:prstGeom>
          <a:solidFill>
            <a:schemeClr val="accent1"/>
          </a:solidFill>
        </p:spPr>
        <p:txBody>
          <a:bodyPr wrap="square" rtlCol="0">
            <a:spAutoFit/>
          </a:bodyPr>
          <a:lstStyle/>
          <a:p>
            <a:pPr algn="ctr"/>
            <a:r>
              <a:rPr lang="es-ES" altLang="es-BO" b="1" dirty="0">
                <a:solidFill>
                  <a:schemeClr val="bg1"/>
                </a:solidFill>
              </a:rPr>
              <a:t>ASESORIA LEGAL</a:t>
            </a:r>
            <a:endParaRPr lang="es-BO" altLang="es-BO" b="1" dirty="0">
              <a:solidFill>
                <a:schemeClr val="bg1"/>
              </a:solidFill>
            </a:endParaRPr>
          </a:p>
        </p:txBody>
      </p:sp>
      <p:sp>
        <p:nvSpPr>
          <p:cNvPr id="3" name="CuadroTexto 2"/>
          <p:cNvSpPr txBox="1"/>
          <p:nvPr/>
        </p:nvSpPr>
        <p:spPr>
          <a:xfrm>
            <a:off x="319089" y="365086"/>
            <a:ext cx="527304" cy="519351"/>
          </a:xfrm>
          <a:prstGeom prst="ellipse">
            <a:avLst/>
          </a:prstGeom>
          <a:solidFill>
            <a:srgbClr val="FFC000"/>
          </a:solidFill>
          <a:ln>
            <a:noFill/>
          </a:ln>
        </p:spPr>
        <p:txBody>
          <a:bodyPr wrap="square" rtlCol="0">
            <a:spAutoFit/>
          </a:bodyPr>
          <a:lstStyle/>
          <a:p>
            <a:r>
              <a:rPr lang="es-ES" b="1" dirty="0">
                <a:solidFill>
                  <a:schemeClr val="bg1"/>
                </a:solidFill>
              </a:rPr>
              <a:t>4</a:t>
            </a:r>
            <a:endParaRPr lang="es-BO" b="1" dirty="0">
              <a:solidFill>
                <a:schemeClr val="bg1"/>
              </a:solidFill>
            </a:endParaRPr>
          </a:p>
        </p:txBody>
      </p:sp>
      <p:sp>
        <p:nvSpPr>
          <p:cNvPr id="4" name="Rectángulo 1"/>
          <p:cNvSpPr>
            <a:spLocks noChangeArrowheads="1"/>
          </p:cNvSpPr>
          <p:nvPr/>
        </p:nvSpPr>
        <p:spPr bwMode="auto">
          <a:xfrm>
            <a:off x="846392" y="281795"/>
            <a:ext cx="111210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1" indent="0" algn="ctr">
              <a:lnSpc>
                <a:spcPct val="100000"/>
              </a:lnSpc>
              <a:spcBef>
                <a:spcPct val="0"/>
              </a:spcBef>
              <a:buNone/>
            </a:pPr>
            <a:r>
              <a:rPr lang="es-ES" sz="2000" b="1" dirty="0">
                <a:latin typeface="Century Gothic" panose="020B0502020202020204" pitchFamily="34" charset="0"/>
              </a:rPr>
              <a:t>FORTALECER LA GESTIÓN Y DESARROLLO INSTITUCIONAL PARA </a:t>
            </a:r>
            <a:r>
              <a:rPr lang="es-ES" sz="2000" b="1" dirty="0" smtClean="0">
                <a:latin typeface="Century Gothic" panose="020B0502020202020204" pitchFamily="34" charset="0"/>
              </a:rPr>
              <a:t>ALCANZAR </a:t>
            </a:r>
            <a:r>
              <a:rPr lang="es-ES" sz="2000" b="1" dirty="0">
                <a:latin typeface="Century Gothic" panose="020B0502020202020204" pitchFamily="34" charset="0"/>
              </a:rPr>
              <a:t>MAYOR GRADO DE EFICACIA, EFICIENCIA Y ECONOMIA </a:t>
            </a:r>
          </a:p>
          <a:p>
            <a:pPr algn="ctr">
              <a:lnSpc>
                <a:spcPct val="100000"/>
              </a:lnSpc>
              <a:spcBef>
                <a:spcPct val="0"/>
              </a:spcBef>
              <a:buFontTx/>
              <a:buNone/>
            </a:pPr>
            <a:r>
              <a:rPr lang="es-BO" altLang="es-BO" sz="2000" b="1" dirty="0">
                <a:solidFill>
                  <a:schemeClr val="bg1">
                    <a:lumMod val="50000"/>
                  </a:schemeClr>
                </a:solidFill>
                <a:latin typeface="Century Gothic" panose="020B0502020202020204" pitchFamily="34" charset="0"/>
                <a:ea typeface="Calibri" panose="020F0502020204030204" pitchFamily="34" charset="0"/>
                <a:cs typeface="Times New Roman" panose="02020603050405020304" pitchFamily="18" charset="0"/>
              </a:rPr>
              <a:t>  </a:t>
            </a:r>
          </a:p>
        </p:txBody>
      </p:sp>
      <p:sp>
        <p:nvSpPr>
          <p:cNvPr id="7" name="Título 1">
            <a:extLst>
              <a:ext uri="{FF2B5EF4-FFF2-40B4-BE49-F238E27FC236}">
                <a16:creationId xmlns:a16="http://schemas.microsoft.com/office/drawing/2014/main" id="{DD95D4AD-5E97-BB37-A5F2-C269B09FA030}"/>
              </a:ext>
            </a:extLst>
          </p:cNvPr>
          <p:cNvSpPr txBox="1">
            <a:spLocks/>
          </p:cNvSpPr>
          <p:nvPr/>
        </p:nvSpPr>
        <p:spPr>
          <a:xfrm>
            <a:off x="7184340" y="1042932"/>
            <a:ext cx="4381547" cy="338554"/>
          </a:xfrm>
          <a:prstGeom prst="rect">
            <a:avLst/>
          </a:prstGeom>
          <a:solidFill>
            <a:schemeClr val="accent5">
              <a:lumMod val="20000"/>
              <a:lumOff val="80000"/>
            </a:schemeClr>
          </a:solidFill>
          <a:ln>
            <a:noFill/>
          </a:ln>
        </p:spPr>
        <p:txBody>
          <a:bodyPr wrap="square">
            <a:spAutoFit/>
          </a:bodyPr>
          <a:lstStyle>
            <a:defPPr>
              <a:defRPr lang="en-US"/>
            </a:defPPr>
            <a:lvl1pPr algn="r">
              <a:defRPr sz="1600"/>
            </a:lvl1pPr>
          </a:lstStyle>
          <a:p>
            <a:r>
              <a:rPr lang="es-BO" b="1" dirty="0">
                <a:solidFill>
                  <a:schemeClr val="accent6">
                    <a:lumMod val="50000"/>
                  </a:schemeClr>
                </a:solidFill>
              </a:rPr>
              <a:t>RECUPERACION DE ADEUDOS</a:t>
            </a:r>
            <a:endParaRPr lang="es-BO" dirty="0">
              <a:solidFill>
                <a:schemeClr val="accent6">
                  <a:lumMod val="50000"/>
                </a:schemeClr>
              </a:solidFill>
            </a:endParaRPr>
          </a:p>
        </p:txBody>
      </p:sp>
      <p:graphicFrame>
        <p:nvGraphicFramePr>
          <p:cNvPr id="8" name="Gráfico 7"/>
          <p:cNvGraphicFramePr/>
          <p:nvPr/>
        </p:nvGraphicFramePr>
        <p:xfrm>
          <a:off x="508001" y="1661160"/>
          <a:ext cx="10861040" cy="44771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379873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D64D38-958C-C7BC-0D77-2CBAB70EF40D}"/>
              </a:ext>
            </a:extLst>
          </p:cNvPr>
          <p:cNvSpPr txBox="1">
            <a:spLocks/>
          </p:cNvSpPr>
          <p:nvPr/>
        </p:nvSpPr>
        <p:spPr>
          <a:xfrm>
            <a:off x="2144164" y="4429601"/>
            <a:ext cx="8084744" cy="832919"/>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000" b="1" dirty="0">
                <a:solidFill>
                  <a:schemeClr val="bg1">
                    <a:lumMod val="50000"/>
                  </a:schemeClr>
                </a:solidFill>
                <a:latin typeface="Century Gothic" panose="020B0502020202020204" pitchFamily="34" charset="0"/>
              </a:rPr>
              <a:t>INFORME DE RENDICIÓN DE CUENTAS INICIAL GESTIÓN 2024</a:t>
            </a:r>
          </a:p>
          <a:p>
            <a:pPr algn="ctr"/>
            <a:endParaRPr lang="es-ES" sz="2000" b="1" dirty="0">
              <a:solidFill>
                <a:schemeClr val="bg1">
                  <a:lumMod val="50000"/>
                </a:schemeClr>
              </a:solidFill>
              <a:latin typeface="Century Gothic" panose="020B0502020202020204" pitchFamily="34" charset="0"/>
            </a:endParaRPr>
          </a:p>
          <a:p>
            <a:pPr algn="ctr"/>
            <a:endParaRPr lang="es-BO" sz="2000" b="1" dirty="0">
              <a:solidFill>
                <a:schemeClr val="bg1">
                  <a:lumMod val="50000"/>
                </a:schemeClr>
              </a:solidFill>
              <a:latin typeface="Century Gothic" panose="020B0502020202020204" pitchFamily="34" charset="0"/>
            </a:endParaRPr>
          </a:p>
        </p:txBody>
      </p:sp>
      <p:sp>
        <p:nvSpPr>
          <p:cNvPr id="8" name="Rectángulo 7">
            <a:extLst>
              <a:ext uri="{FF2B5EF4-FFF2-40B4-BE49-F238E27FC236}">
                <a16:creationId xmlns:a16="http://schemas.microsoft.com/office/drawing/2014/main" id="{224002F8-5E60-2B4F-A8AE-DD9558E168DA}"/>
              </a:ext>
            </a:extLst>
          </p:cNvPr>
          <p:cNvSpPr/>
          <p:nvPr/>
        </p:nvSpPr>
        <p:spPr>
          <a:xfrm>
            <a:off x="7091790" y="4312070"/>
            <a:ext cx="4974703" cy="677108"/>
          </a:xfrm>
          <a:prstGeom prst="rect">
            <a:avLst/>
          </a:prstGeom>
        </p:spPr>
        <p:txBody>
          <a:bodyPr wrap="square">
            <a:spAutoFit/>
          </a:bodyPr>
          <a:lstStyle/>
          <a:p>
            <a:pPr algn="ctr"/>
            <a:endParaRPr lang="es-BO" sz="1900" b="1" dirty="0">
              <a:solidFill>
                <a:srgbClr val="7F7F7F">
                  <a:lumMod val="50000"/>
                </a:srgbClr>
              </a:solidFill>
              <a:cs typeface="Arial" panose="020B0604020202020204" pitchFamily="34" charset="0"/>
            </a:endParaRPr>
          </a:p>
          <a:p>
            <a:pPr algn="ctr"/>
            <a:endParaRPr lang="es-BO" sz="1900" dirty="0">
              <a:solidFill>
                <a:srgbClr val="7F7F7F">
                  <a:lumMod val="50000"/>
                </a:srgbClr>
              </a:solidFill>
              <a:cs typeface="Arial" panose="020B0604020202020204" pitchFamily="34" charset="0"/>
            </a:endParaRPr>
          </a:p>
        </p:txBody>
      </p:sp>
      <p:pic>
        <p:nvPicPr>
          <p:cNvPr id="12" name="Imagen 11">
            <a:extLst>
              <a:ext uri="{FF2B5EF4-FFF2-40B4-BE49-F238E27FC236}">
                <a16:creationId xmlns:a16="http://schemas.microsoft.com/office/drawing/2014/main" id="{93A3FEC2-EE5C-E349-920A-0822B7C65C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57" r="48347"/>
          <a:stretch/>
        </p:blipFill>
        <p:spPr>
          <a:xfrm>
            <a:off x="4749129" y="3277457"/>
            <a:ext cx="2693744" cy="907617"/>
          </a:xfrm>
          <a:prstGeom prst="rect">
            <a:avLst/>
          </a:prstGeom>
        </p:spPr>
      </p:pic>
      <p:sp>
        <p:nvSpPr>
          <p:cNvPr id="10" name="Título 1">
            <a:extLst>
              <a:ext uri="{FF2B5EF4-FFF2-40B4-BE49-F238E27FC236}">
                <a16:creationId xmlns:a16="http://schemas.microsoft.com/office/drawing/2014/main" id="{A0D64D38-958C-C7BC-0D77-2CBAB70EF40D}"/>
              </a:ext>
            </a:extLst>
          </p:cNvPr>
          <p:cNvSpPr txBox="1">
            <a:spLocks/>
          </p:cNvSpPr>
          <p:nvPr/>
        </p:nvSpPr>
        <p:spPr>
          <a:xfrm>
            <a:off x="1883694" y="2435072"/>
            <a:ext cx="8084744" cy="832919"/>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5400" b="1" dirty="0">
                <a:solidFill>
                  <a:schemeClr val="bg1">
                    <a:lumMod val="50000"/>
                  </a:schemeClr>
                </a:solidFill>
                <a:latin typeface="Century Gothic" panose="020B0502020202020204" pitchFamily="34" charset="0"/>
              </a:rPr>
              <a:t>GRACIAS</a:t>
            </a:r>
          </a:p>
          <a:p>
            <a:pPr algn="ctr"/>
            <a:endParaRPr lang="es-ES" sz="5400" b="1" dirty="0">
              <a:solidFill>
                <a:schemeClr val="bg1">
                  <a:lumMod val="50000"/>
                </a:schemeClr>
              </a:solidFill>
              <a:latin typeface="Century Gothic" panose="020B0502020202020204" pitchFamily="34" charset="0"/>
            </a:endParaRPr>
          </a:p>
          <a:p>
            <a:pPr algn="ctr"/>
            <a:endParaRPr lang="es-BO" sz="5400" b="1" dirty="0">
              <a:solidFill>
                <a:schemeClr val="bg1">
                  <a:lumMod val="50000"/>
                </a:schemeClr>
              </a:solidFill>
              <a:latin typeface="Century Gothic" panose="020B0502020202020204" pitchFamily="34" charset="0"/>
            </a:endParaRPr>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A0D64D38-958C-C7BC-0D77-2CBAB70EF40D}"/>
              </a:ext>
            </a:extLst>
          </p:cNvPr>
          <p:cNvSpPr txBox="1">
            <a:spLocks/>
          </p:cNvSpPr>
          <p:nvPr/>
        </p:nvSpPr>
        <p:spPr>
          <a:xfrm>
            <a:off x="2296564" y="4582001"/>
            <a:ext cx="8084744" cy="832919"/>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2000" b="1" dirty="0">
                <a:solidFill>
                  <a:schemeClr val="bg1">
                    <a:lumMod val="50000"/>
                  </a:schemeClr>
                </a:solidFill>
                <a:latin typeface="Century Gothic" panose="020B0502020202020204" pitchFamily="34" charset="0"/>
              </a:rPr>
              <a:t>INFORME DE RENDICIÓN DE CUENTAS INICIAL GESTIÓN 2024</a:t>
            </a:r>
          </a:p>
          <a:p>
            <a:pPr algn="ctr"/>
            <a:endParaRPr lang="es-ES" sz="2000" b="1" dirty="0">
              <a:solidFill>
                <a:schemeClr val="bg1">
                  <a:lumMod val="50000"/>
                </a:schemeClr>
              </a:solidFill>
              <a:latin typeface="Century Gothic" panose="020B0502020202020204" pitchFamily="34" charset="0"/>
            </a:endParaRPr>
          </a:p>
          <a:p>
            <a:pPr algn="ctr"/>
            <a:endParaRPr lang="es-BO" sz="2000" b="1" dirty="0">
              <a:solidFill>
                <a:schemeClr val="bg1">
                  <a:lumMod val="50000"/>
                </a:schemeClr>
              </a:solidFill>
              <a:latin typeface="Century Gothic" panose="020B0502020202020204" pitchFamily="34" charset="0"/>
            </a:endParaRPr>
          </a:p>
        </p:txBody>
      </p:sp>
      <p:sp>
        <p:nvSpPr>
          <p:cNvPr id="14" name="Título 1">
            <a:extLst>
              <a:ext uri="{FF2B5EF4-FFF2-40B4-BE49-F238E27FC236}">
                <a16:creationId xmlns:a16="http://schemas.microsoft.com/office/drawing/2014/main" id="{A0D64D38-958C-C7BC-0D77-2CBAB70EF40D}"/>
              </a:ext>
            </a:extLst>
          </p:cNvPr>
          <p:cNvSpPr txBox="1">
            <a:spLocks/>
          </p:cNvSpPr>
          <p:nvPr/>
        </p:nvSpPr>
        <p:spPr>
          <a:xfrm>
            <a:off x="2036094" y="2587472"/>
            <a:ext cx="8084744" cy="832919"/>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sz="5400" b="1" dirty="0">
                <a:solidFill>
                  <a:schemeClr val="bg1">
                    <a:lumMod val="50000"/>
                  </a:schemeClr>
                </a:solidFill>
                <a:latin typeface="Century Gothic" panose="020B0502020202020204" pitchFamily="34" charset="0"/>
              </a:rPr>
              <a:t>GRACIAS</a:t>
            </a:r>
          </a:p>
          <a:p>
            <a:pPr algn="ctr"/>
            <a:endParaRPr lang="es-ES" sz="5400" b="1" dirty="0">
              <a:solidFill>
                <a:schemeClr val="bg1">
                  <a:lumMod val="50000"/>
                </a:schemeClr>
              </a:solidFill>
              <a:latin typeface="Century Gothic" panose="020B0502020202020204" pitchFamily="34" charset="0"/>
            </a:endParaRPr>
          </a:p>
          <a:p>
            <a:pPr algn="ctr"/>
            <a:endParaRPr lang="es-BO" sz="5400" b="1" dirty="0">
              <a:solidFill>
                <a:schemeClr val="bg1">
                  <a:lumMod val="50000"/>
                </a:schemeClr>
              </a:solidFill>
              <a:latin typeface="Century Gothic" panose="020B0502020202020204" pitchFamily="34" charset="0"/>
            </a:endParaRPr>
          </a:p>
        </p:txBody>
      </p:sp>
    </p:spTree>
    <p:extLst>
      <p:ext uri="{BB962C8B-B14F-4D97-AF65-F5344CB8AC3E}">
        <p14:creationId xmlns:p14="http://schemas.microsoft.com/office/powerpoint/2010/main" val="39956989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8051" y="276547"/>
            <a:ext cx="12013949" cy="461665"/>
          </a:xfrm>
          <a:prstGeom prst="rect">
            <a:avLst/>
          </a:prstGeom>
          <a:noFill/>
        </p:spPr>
        <p:txBody>
          <a:bodyPr wrap="square" rtlCol="0">
            <a:spAutoFit/>
          </a:bodyPr>
          <a:lstStyle/>
          <a:p>
            <a:r>
              <a:rPr lang="es-ES" sz="2400" b="1" dirty="0">
                <a:solidFill>
                  <a:schemeClr val="bg1">
                    <a:lumMod val="50000"/>
                  </a:schemeClr>
                </a:solidFill>
                <a:latin typeface="Century Gothic" panose="020B0502020202020204" pitchFamily="34" charset="0"/>
              </a:rPr>
              <a:t>CUADRO DE EVOLUCIÓN DE LA CARTERA DE SERVICIOS GESTIONES 2022 AL 2024</a:t>
            </a:r>
            <a:endParaRPr lang="es-BO" sz="2400" b="1" dirty="0">
              <a:solidFill>
                <a:schemeClr val="bg1">
                  <a:lumMod val="50000"/>
                </a:schemeClr>
              </a:solidFill>
              <a:latin typeface="Century Gothic" panose="020B0502020202020204" pitchFamily="34" charset="0"/>
            </a:endParaRPr>
          </a:p>
        </p:txBody>
      </p:sp>
      <p:graphicFrame>
        <p:nvGraphicFramePr>
          <p:cNvPr id="4" name="Objeto 3"/>
          <p:cNvGraphicFramePr>
            <a:graphicFrameLocks noChangeAspect="1"/>
          </p:cNvGraphicFramePr>
          <p:nvPr>
            <p:extLst>
              <p:ext uri="{D42A27DB-BD31-4B8C-83A1-F6EECF244321}">
                <p14:modId xmlns:p14="http://schemas.microsoft.com/office/powerpoint/2010/main" val="3041803701"/>
              </p:ext>
            </p:extLst>
          </p:nvPr>
        </p:nvGraphicFramePr>
        <p:xfrm>
          <a:off x="1231900" y="874713"/>
          <a:ext cx="9218613" cy="5372100"/>
        </p:xfrm>
        <a:graphic>
          <a:graphicData uri="http://schemas.openxmlformats.org/presentationml/2006/ole">
            <mc:AlternateContent xmlns:mc="http://schemas.openxmlformats.org/markup-compatibility/2006">
              <mc:Choice xmlns:v="urn:schemas-microsoft-com:vml" Requires="v">
                <p:oleObj spid="_x0000_s15406" name="Hoja de cálculo" r:id="rId3" imgW="10268118" imgH="6019814" progId="Excel.Sheet.12">
                  <p:embed/>
                </p:oleObj>
              </mc:Choice>
              <mc:Fallback>
                <p:oleObj name="Hoja de cálculo" r:id="rId3" imgW="10268118" imgH="6019814" progId="Excel.Sheet.12">
                  <p:embed/>
                  <p:pic>
                    <p:nvPicPr>
                      <p:cNvPr id="0" name=""/>
                      <p:cNvPicPr/>
                      <p:nvPr/>
                    </p:nvPicPr>
                    <p:blipFill>
                      <a:blip r:embed="rId4"/>
                      <a:stretch>
                        <a:fillRect/>
                      </a:stretch>
                    </p:blipFill>
                    <p:spPr>
                      <a:xfrm>
                        <a:off x="1231900" y="874713"/>
                        <a:ext cx="9218613" cy="5372100"/>
                      </a:xfrm>
                      <a:prstGeom prst="rect">
                        <a:avLst/>
                      </a:prstGeom>
                    </p:spPr>
                  </p:pic>
                </p:oleObj>
              </mc:Fallback>
            </mc:AlternateContent>
          </a:graphicData>
        </a:graphic>
      </p:graphicFrame>
    </p:spTree>
    <p:extLst>
      <p:ext uri="{BB962C8B-B14F-4D97-AF65-F5344CB8AC3E}">
        <p14:creationId xmlns:p14="http://schemas.microsoft.com/office/powerpoint/2010/main" val="24695937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Retrospección">
  <a:themeElements>
    <a:clrScheme name="Personalizado 3">
      <a:dk1>
        <a:srgbClr val="7F7F7F"/>
      </a:dk1>
      <a:lt1>
        <a:sysClr val="window" lastClr="FFFFFF"/>
      </a:lt1>
      <a:dk2>
        <a:srgbClr val="006650"/>
      </a:dk2>
      <a:lt2>
        <a:srgbClr val="CCDDEA"/>
      </a:lt2>
      <a:accent1>
        <a:srgbClr val="006650"/>
      </a:accent1>
      <a:accent2>
        <a:srgbClr val="087C60"/>
      </a:accent2>
      <a:accent3>
        <a:srgbClr val="006650"/>
      </a:accent3>
      <a:accent4>
        <a:srgbClr val="9B8357"/>
      </a:accent4>
      <a:accent5>
        <a:srgbClr val="C2BC80"/>
      </a:accent5>
      <a:accent6>
        <a:srgbClr val="94A088"/>
      </a:accent6>
      <a:hlink>
        <a:srgbClr val="2998E3"/>
      </a:hlink>
      <a:folHlink>
        <a:srgbClr val="8C8C8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2_Retrospección">
  <a:themeElements>
    <a:clrScheme name="Personalizado 3">
      <a:dk1>
        <a:srgbClr val="7F7F7F"/>
      </a:dk1>
      <a:lt1>
        <a:sysClr val="window" lastClr="FFFFFF"/>
      </a:lt1>
      <a:dk2>
        <a:srgbClr val="006650"/>
      </a:dk2>
      <a:lt2>
        <a:srgbClr val="CCDDEA"/>
      </a:lt2>
      <a:accent1>
        <a:srgbClr val="006650"/>
      </a:accent1>
      <a:accent2>
        <a:srgbClr val="087C60"/>
      </a:accent2>
      <a:accent3>
        <a:srgbClr val="006650"/>
      </a:accent3>
      <a:accent4>
        <a:srgbClr val="9B8357"/>
      </a:accent4>
      <a:accent5>
        <a:srgbClr val="C2BC80"/>
      </a:accent5>
      <a:accent6>
        <a:srgbClr val="94A088"/>
      </a:accent6>
      <a:hlink>
        <a:srgbClr val="2998E3"/>
      </a:hlink>
      <a:folHlink>
        <a:srgbClr val="8C8C8C"/>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11138</TotalTime>
  <Words>5397</Words>
  <Application>Microsoft Office PowerPoint</Application>
  <PresentationFormat>Panorámica</PresentationFormat>
  <Paragraphs>1257</Paragraphs>
  <Slides>86</Slides>
  <Notes>27</Notes>
  <HiddenSlides>0</HiddenSlides>
  <MMClips>0</MMClips>
  <ScaleCrop>false</ScaleCrop>
  <HeadingPairs>
    <vt:vector size="8" baseType="variant">
      <vt:variant>
        <vt:lpstr>Fuentes usadas</vt:lpstr>
      </vt:variant>
      <vt:variant>
        <vt:i4>13</vt:i4>
      </vt:variant>
      <vt:variant>
        <vt:lpstr>Tema</vt:lpstr>
      </vt:variant>
      <vt:variant>
        <vt:i4>2</vt:i4>
      </vt:variant>
      <vt:variant>
        <vt:lpstr>Servidores OLE incrustados</vt:lpstr>
      </vt:variant>
      <vt:variant>
        <vt:i4>4</vt:i4>
      </vt:variant>
      <vt:variant>
        <vt:lpstr>Títulos de diapositiva</vt:lpstr>
      </vt:variant>
      <vt:variant>
        <vt:i4>86</vt:i4>
      </vt:variant>
    </vt:vector>
  </HeadingPairs>
  <TitlesOfParts>
    <vt:vector size="105" baseType="lpstr">
      <vt:lpstr>Arial</vt:lpstr>
      <vt:lpstr>Arial Black</vt:lpstr>
      <vt:lpstr>Calibri</vt:lpstr>
      <vt:lpstr>Century Gothic</vt:lpstr>
      <vt:lpstr>Courier New</vt:lpstr>
      <vt:lpstr>Leelawadee UI</vt:lpstr>
      <vt:lpstr>Montserrat</vt:lpstr>
      <vt:lpstr>Open Sans Semibold</vt:lpstr>
      <vt:lpstr>Open Sans Semibold</vt:lpstr>
      <vt:lpstr>Roboto</vt:lpstr>
      <vt:lpstr>Tahoma</vt:lpstr>
      <vt:lpstr>Times New Roman</vt:lpstr>
      <vt:lpstr>Wingdings</vt:lpstr>
      <vt:lpstr>Retrospección</vt:lpstr>
      <vt:lpstr>2_Retrospección</vt:lpstr>
      <vt:lpstr>Imagen de mapa de bits</vt:lpstr>
      <vt:lpstr>Hoja de cálculo de Microsoft Excel</vt:lpstr>
      <vt:lpstr>Hoja de cálculo</vt:lpstr>
      <vt:lpstr>Acrobat Document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HAGA CLIK PARA  CAMBIAR EL TÍTULO</dc:title>
  <dc:creator>asp</dc:creator>
  <cp:lastModifiedBy>Cristhian Rafael Cruz Tamayo</cp:lastModifiedBy>
  <cp:revision>663</cp:revision>
  <cp:lastPrinted>2024-02-22T16:02:11Z</cp:lastPrinted>
  <dcterms:created xsi:type="dcterms:W3CDTF">2022-11-28T16:27:19Z</dcterms:created>
  <dcterms:modified xsi:type="dcterms:W3CDTF">2024-04-19T12:47:37Z</dcterms:modified>
</cp:coreProperties>
</file>